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0.xml" ContentType="application/vnd.openxmlformats-officedocument.drawingml.chart+xml"/>
  <Override PartName="/ppt/drawings/drawing2.xml" ContentType="application/vnd.openxmlformats-officedocument.drawingml.chartshapes+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57"/>
  </p:notesMasterIdLst>
  <p:sldIdLst>
    <p:sldId id="302" r:id="rId2"/>
    <p:sldId id="257" r:id="rId3"/>
    <p:sldId id="258" r:id="rId4"/>
    <p:sldId id="290" r:id="rId5"/>
    <p:sldId id="259" r:id="rId6"/>
    <p:sldId id="305" r:id="rId7"/>
    <p:sldId id="322" r:id="rId8"/>
    <p:sldId id="323" r:id="rId9"/>
    <p:sldId id="260" r:id="rId10"/>
    <p:sldId id="261" r:id="rId11"/>
    <p:sldId id="301" r:id="rId12"/>
    <p:sldId id="263" r:id="rId13"/>
    <p:sldId id="264" r:id="rId14"/>
    <p:sldId id="265" r:id="rId15"/>
    <p:sldId id="266" r:id="rId16"/>
    <p:sldId id="267" r:id="rId17"/>
    <p:sldId id="279" r:id="rId18"/>
    <p:sldId id="278" r:id="rId19"/>
    <p:sldId id="268" r:id="rId20"/>
    <p:sldId id="280" r:id="rId21"/>
    <p:sldId id="281" r:id="rId22"/>
    <p:sldId id="297" r:id="rId23"/>
    <p:sldId id="324" r:id="rId24"/>
    <p:sldId id="298" r:id="rId25"/>
    <p:sldId id="299" r:id="rId26"/>
    <p:sldId id="291" r:id="rId27"/>
    <p:sldId id="272" r:id="rId28"/>
    <p:sldId id="292" r:id="rId29"/>
    <p:sldId id="271" r:id="rId30"/>
    <p:sldId id="295" r:id="rId31"/>
    <p:sldId id="283" r:id="rId32"/>
    <p:sldId id="293" r:id="rId33"/>
    <p:sldId id="306" r:id="rId34"/>
    <p:sldId id="307" r:id="rId35"/>
    <p:sldId id="308" r:id="rId36"/>
    <p:sldId id="309" r:id="rId37"/>
    <p:sldId id="310" r:id="rId38"/>
    <p:sldId id="311" r:id="rId39"/>
    <p:sldId id="312" r:id="rId40"/>
    <p:sldId id="313" r:id="rId41"/>
    <p:sldId id="314" r:id="rId42"/>
    <p:sldId id="315" r:id="rId43"/>
    <p:sldId id="316" r:id="rId44"/>
    <p:sldId id="317" r:id="rId45"/>
    <p:sldId id="300" r:id="rId46"/>
    <p:sldId id="285" r:id="rId47"/>
    <p:sldId id="318" r:id="rId48"/>
    <p:sldId id="319" r:id="rId49"/>
    <p:sldId id="325" r:id="rId50"/>
    <p:sldId id="294" r:id="rId51"/>
    <p:sldId id="320" r:id="rId52"/>
    <p:sldId id="286" r:id="rId53"/>
    <p:sldId id="287" r:id="rId54"/>
    <p:sldId id="276" r:id="rId55"/>
    <p:sldId id="304" r:id="rId56"/>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737" autoAdjust="0"/>
  </p:normalViewPr>
  <p:slideViewPr>
    <p:cSldViewPr>
      <p:cViewPr>
        <p:scale>
          <a:sx n="90" d="100"/>
          <a:sy n="90" d="100"/>
        </p:scale>
        <p:origin x="-1842" y="-1002"/>
      </p:cViewPr>
      <p:guideLst>
        <p:guide orient="horz" pos="1620"/>
        <p:guide pos="2880"/>
      </p:guideLst>
    </p:cSldViewPr>
  </p:slideViewPr>
  <p:outlineViewPr>
    <p:cViewPr>
      <p:scale>
        <a:sx n="33" d="100"/>
        <a:sy n="33" d="100"/>
      </p:scale>
      <p:origin x="0" y="18888"/>
    </p:cViewPr>
  </p:outlineViewPr>
  <p:notesTextViewPr>
    <p:cViewPr>
      <p:scale>
        <a:sx n="100" d="100"/>
        <a:sy n="100" d="100"/>
      </p:scale>
      <p:origin x="0" y="0"/>
    </p:cViewPr>
  </p:notesTextViewPr>
  <p:notesViewPr>
    <p:cSldViewPr>
      <p:cViewPr varScale="1">
        <p:scale>
          <a:sx n="54" d="100"/>
          <a:sy n="54" d="100"/>
        </p:scale>
        <p:origin x="-279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Столбец1</c:v>
                </c:pt>
              </c:strCache>
            </c:strRef>
          </c:tx>
          <c:dLbls>
            <c:txPr>
              <a:bodyPr/>
              <a:lstStyle/>
              <a:p>
                <a:pPr>
                  <a:defRPr>
                    <a:latin typeface="Liberation Serif" pitchFamily="18" charset="0"/>
                    <a:ea typeface="Liberation Serif" pitchFamily="18" charset="0"/>
                    <a:cs typeface="Liberation Serif" pitchFamily="18" charset="0"/>
                  </a:defRPr>
                </a:pPr>
                <a:endParaRPr lang="ru-RU"/>
              </a:p>
            </c:txPr>
            <c:showLegendKey val="0"/>
            <c:showVal val="1"/>
            <c:showCatName val="0"/>
            <c:showSerName val="0"/>
            <c:showPercent val="0"/>
            <c:showBubbleSize val="0"/>
            <c:showLeaderLines val="1"/>
          </c:dLbls>
          <c:cat>
            <c:strRef>
              <c:f>Лист1!$A$2:$A$4</c:f>
              <c:strCache>
                <c:ptCount val="3"/>
                <c:pt idx="0">
                  <c:v>Безвозмездные поступления - 756 486,3 тыс. руб</c:v>
                </c:pt>
                <c:pt idx="1">
                  <c:v>Налоговые доходы - 100 464,0 тыс. руб</c:v>
                </c:pt>
                <c:pt idx="2">
                  <c:v>Неналоговые доходы - 14 267 тыс. руб</c:v>
                </c:pt>
              </c:strCache>
            </c:strRef>
          </c:cat>
          <c:val>
            <c:numRef>
              <c:f>Лист1!$B$2:$B$4</c:f>
              <c:numCache>
                <c:formatCode>Основной</c:formatCode>
                <c:ptCount val="3"/>
                <c:pt idx="0">
                  <c:v>0.86800000000000088</c:v>
                </c:pt>
                <c:pt idx="1">
                  <c:v>0.11500000000000012</c:v>
                </c:pt>
                <c:pt idx="2">
                  <c:v>1.6000000000000032E-2</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1313660445222129"/>
          <c:y val="0.33302702712881593"/>
          <c:w val="0.37760413628851947"/>
          <c:h val="0.4575040940209425"/>
        </c:manualLayout>
      </c:layout>
      <c:overlay val="0"/>
      <c:txPr>
        <a:bodyPr/>
        <a:lstStyle/>
        <a:p>
          <a:pPr>
            <a:defRPr sz="1000">
              <a:latin typeface="Liberation Serif" pitchFamily="18" charset="0"/>
              <a:ea typeface="Liberation Serif" pitchFamily="18" charset="0"/>
              <a:cs typeface="Liberation Serif" pitchFamily="18" charset="0"/>
            </a:defRPr>
          </a:pPr>
          <a:endParaRPr lang="ru-RU"/>
        </a:p>
      </c:txPr>
    </c:legend>
    <c:plotVisOnly val="1"/>
    <c:dispBlanksAs val="zero"/>
    <c:showDLblsOverMax val="0"/>
  </c:chart>
  <c:txPr>
    <a:bodyPr/>
    <a:lstStyle/>
    <a:p>
      <a:pPr>
        <a:defRPr sz="1800">
          <a:latin typeface="Times New Roman" pitchFamily="18" charset="0"/>
          <a:cs typeface="Times New Roman" pitchFamily="18" charset="0"/>
        </a:defRPr>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percentStacked"/>
        <c:varyColors val="0"/>
        <c:ser>
          <c:idx val="0"/>
          <c:order val="0"/>
          <c:tx>
            <c:strRef>
              <c:f>Лист1!$B$1</c:f>
              <c:strCache>
                <c:ptCount val="1"/>
                <c:pt idx="0">
                  <c:v>Программные расходы</c:v>
                </c:pt>
              </c:strCache>
            </c:strRef>
          </c:tx>
          <c:invertIfNegative val="0"/>
          <c:dLbls>
            <c:dLbl>
              <c:idx val="0"/>
              <c:tx>
                <c:rich>
                  <a:bodyPr/>
                  <a:lstStyle/>
                  <a:p>
                    <a:r>
                      <a:rPr lang="en-US" dirty="0" smtClean="0">
                        <a:latin typeface="Liberation Serif" pitchFamily="18" charset="0"/>
                        <a:ea typeface="Liberation Serif" pitchFamily="18" charset="0"/>
                        <a:cs typeface="Liberation Serif" pitchFamily="18" charset="0"/>
                      </a:rPr>
                      <a:t>9</a:t>
                    </a:r>
                    <a:r>
                      <a:rPr lang="en-US" dirty="0" smtClean="0"/>
                      <a:t>8,4</a:t>
                    </a:r>
                    <a:r>
                      <a:rPr lang="ru-RU" dirty="0" smtClean="0"/>
                      <a:t>9</a:t>
                    </a:r>
                    <a:r>
                      <a:rPr lang="en-US" dirty="0" smtClean="0"/>
                      <a:t>%</a:t>
                    </a:r>
                    <a:endParaRPr lang="en-US" dirty="0"/>
                  </a:p>
                </c:rich>
              </c:tx>
              <c:showLegendKey val="0"/>
              <c:showVal val="1"/>
              <c:showCatName val="0"/>
              <c:showSerName val="0"/>
              <c:showPercent val="0"/>
              <c:showBubbleSize val="0"/>
            </c:dLbl>
            <c:dLbl>
              <c:idx val="1"/>
              <c:tx>
                <c:rich>
                  <a:bodyPr/>
                  <a:lstStyle/>
                  <a:p>
                    <a:r>
                      <a:rPr lang="ru-RU" smtClean="0">
                        <a:latin typeface="Liberation Serif" pitchFamily="18" charset="0"/>
                        <a:ea typeface="Liberation Serif" pitchFamily="18" charset="0"/>
                        <a:cs typeface="Liberation Serif" pitchFamily="18" charset="0"/>
                      </a:rPr>
                      <a:t>9</a:t>
                    </a:r>
                    <a:r>
                      <a:rPr lang="ru-RU" smtClean="0"/>
                      <a:t>7,89</a:t>
                    </a:r>
                    <a:endParaRPr lang="en-US"/>
                  </a:p>
                </c:rich>
              </c:tx>
              <c:showLegendKey val="0"/>
              <c:showVal val="1"/>
              <c:showCatName val="0"/>
              <c:showSerName val="0"/>
              <c:showPercent val="0"/>
              <c:showBubbleSize val="0"/>
            </c:dLbl>
            <c:dLbl>
              <c:idx val="2"/>
              <c:tx>
                <c:rich>
                  <a:bodyPr/>
                  <a:lstStyle/>
                  <a:p>
                    <a:r>
                      <a:rPr lang="ru-RU" smtClean="0">
                        <a:latin typeface="Liberation Serif" pitchFamily="18" charset="0"/>
                        <a:ea typeface="Liberation Serif" pitchFamily="18" charset="0"/>
                        <a:cs typeface="Liberation Serif" pitchFamily="18" charset="0"/>
                      </a:rPr>
                      <a:t>9</a:t>
                    </a:r>
                    <a:r>
                      <a:rPr lang="ru-RU" smtClean="0"/>
                      <a:t>8,35</a:t>
                    </a:r>
                    <a:endParaRPr lang="en-US"/>
                  </a:p>
                </c:rich>
              </c:tx>
              <c:showLegendKey val="0"/>
              <c:showVal val="1"/>
              <c:showCatName val="0"/>
              <c:showSerName val="0"/>
              <c:showPercent val="0"/>
              <c:showBubbleSize val="0"/>
            </c:dLbl>
            <c:txPr>
              <a:bodyPr/>
              <a:lstStyle/>
              <a:p>
                <a:pPr>
                  <a:defRPr>
                    <a:latin typeface="Liberation Serif" pitchFamily="18" charset="0"/>
                    <a:ea typeface="Liberation Serif" pitchFamily="18" charset="0"/>
                    <a:cs typeface="Liberation Serif" pitchFamily="18" charset="0"/>
                  </a:defRPr>
                </a:pPr>
                <a:endParaRPr lang="ru-RU"/>
              </a:p>
            </c:txPr>
            <c:showLegendKey val="0"/>
            <c:showVal val="1"/>
            <c:showCatName val="0"/>
            <c:showSerName val="0"/>
            <c:showPercent val="0"/>
            <c:showBubbleSize val="0"/>
            <c:showLeaderLines val="0"/>
          </c:dLbls>
          <c:cat>
            <c:numRef>
              <c:f>Лист1!$A$2:$A$4</c:f>
              <c:numCache>
                <c:formatCode>Основной</c:formatCode>
                <c:ptCount val="3"/>
                <c:pt idx="0">
                  <c:v>2020</c:v>
                </c:pt>
                <c:pt idx="1">
                  <c:v>2021</c:v>
                </c:pt>
                <c:pt idx="2">
                  <c:v>2022</c:v>
                </c:pt>
              </c:numCache>
            </c:numRef>
          </c:cat>
          <c:val>
            <c:numRef>
              <c:f>Лист1!$B$2:$B$4</c:f>
              <c:numCache>
                <c:formatCode>Основной</c:formatCode>
                <c:ptCount val="3"/>
                <c:pt idx="0">
                  <c:v>0.9849</c:v>
                </c:pt>
                <c:pt idx="1">
                  <c:v>0.97890000000000055</c:v>
                </c:pt>
                <c:pt idx="2">
                  <c:v>0.98349999999999949</c:v>
                </c:pt>
              </c:numCache>
            </c:numRef>
          </c:val>
        </c:ser>
        <c:ser>
          <c:idx val="1"/>
          <c:order val="1"/>
          <c:tx>
            <c:strRef>
              <c:f>Лист1!$C$1</c:f>
              <c:strCache>
                <c:ptCount val="1"/>
                <c:pt idx="0">
                  <c:v>Непрограмные расходы</c:v>
                </c:pt>
              </c:strCache>
            </c:strRef>
          </c:tx>
          <c:invertIfNegative val="0"/>
          <c:dLbls>
            <c:dLbl>
              <c:idx val="0"/>
              <c:tx>
                <c:rich>
                  <a:bodyPr/>
                  <a:lstStyle/>
                  <a:p>
                    <a:r>
                      <a:rPr lang="en-US" dirty="0" smtClean="0">
                        <a:latin typeface="Liberation Serif" pitchFamily="18" charset="0"/>
                        <a:ea typeface="Liberation Serif" pitchFamily="18" charset="0"/>
                        <a:cs typeface="Liberation Serif" pitchFamily="18" charset="0"/>
                      </a:rPr>
                      <a:t>1</a:t>
                    </a:r>
                    <a:r>
                      <a:rPr lang="en-US" dirty="0" smtClean="0"/>
                      <a:t>,</a:t>
                    </a:r>
                    <a:r>
                      <a:rPr lang="ru-RU" dirty="0" smtClean="0"/>
                      <a:t>51</a:t>
                    </a:r>
                    <a:r>
                      <a:rPr lang="en-US" dirty="0" smtClean="0"/>
                      <a:t>%</a:t>
                    </a:r>
                    <a:endParaRPr lang="en-US" dirty="0"/>
                  </a:p>
                </c:rich>
              </c:tx>
              <c:showLegendKey val="0"/>
              <c:showVal val="1"/>
              <c:showCatName val="0"/>
              <c:showSerName val="0"/>
              <c:showPercent val="0"/>
              <c:showBubbleSize val="0"/>
            </c:dLbl>
            <c:dLbl>
              <c:idx val="1"/>
              <c:layout>
                <c:manualLayout>
                  <c:x val="6.8397537257808812E-3"/>
                  <c:y val="-1.0582157538051327E-2"/>
                </c:manualLayout>
              </c:layout>
              <c:tx>
                <c:rich>
                  <a:bodyPr/>
                  <a:lstStyle/>
                  <a:p>
                    <a:r>
                      <a:rPr lang="ru-RU" dirty="0" smtClean="0">
                        <a:latin typeface="Liberation Serif" pitchFamily="18" charset="0"/>
                        <a:ea typeface="Liberation Serif" pitchFamily="18" charset="0"/>
                        <a:cs typeface="Liberation Serif" pitchFamily="18" charset="0"/>
                      </a:rPr>
                      <a:t>2</a:t>
                    </a:r>
                    <a:r>
                      <a:rPr lang="ru-RU" dirty="0" smtClean="0"/>
                      <a:t>,11</a:t>
                    </a:r>
                    <a:endParaRPr lang="en-US" dirty="0"/>
                  </a:p>
                </c:rich>
              </c:tx>
              <c:showLegendKey val="0"/>
              <c:showVal val="1"/>
              <c:showCatName val="0"/>
              <c:showSerName val="0"/>
              <c:showPercent val="0"/>
              <c:showBubbleSize val="0"/>
            </c:dLbl>
            <c:dLbl>
              <c:idx val="2"/>
              <c:tx>
                <c:rich>
                  <a:bodyPr/>
                  <a:lstStyle/>
                  <a:p>
                    <a:r>
                      <a:rPr lang="ru-RU" smtClean="0">
                        <a:latin typeface="Liberation Serif" pitchFamily="18" charset="0"/>
                        <a:ea typeface="Liberation Serif" pitchFamily="18" charset="0"/>
                        <a:cs typeface="Liberation Serif" pitchFamily="18" charset="0"/>
                      </a:rPr>
                      <a:t>1</a:t>
                    </a:r>
                    <a:r>
                      <a:rPr lang="ru-RU" smtClean="0"/>
                      <a:t>,65</a:t>
                    </a:r>
                    <a:endParaRPr lang="en-US"/>
                  </a:p>
                </c:rich>
              </c:tx>
              <c:showLegendKey val="0"/>
              <c:showVal val="1"/>
              <c:showCatName val="0"/>
              <c:showSerName val="0"/>
              <c:showPercent val="0"/>
              <c:showBubbleSize val="0"/>
            </c:dLbl>
            <c:txPr>
              <a:bodyPr/>
              <a:lstStyle/>
              <a:p>
                <a:pPr>
                  <a:defRPr>
                    <a:latin typeface="Liberation Serif" pitchFamily="18" charset="0"/>
                    <a:ea typeface="Liberation Serif" pitchFamily="18" charset="0"/>
                    <a:cs typeface="Liberation Serif" pitchFamily="18" charset="0"/>
                  </a:defRPr>
                </a:pPr>
                <a:endParaRPr lang="ru-RU"/>
              </a:p>
            </c:txPr>
            <c:showLegendKey val="0"/>
            <c:showVal val="1"/>
            <c:showCatName val="0"/>
            <c:showSerName val="0"/>
            <c:showPercent val="0"/>
            <c:showBubbleSize val="0"/>
            <c:showLeaderLines val="0"/>
          </c:dLbls>
          <c:cat>
            <c:numRef>
              <c:f>Лист1!$A$2:$A$4</c:f>
              <c:numCache>
                <c:formatCode>Основной</c:formatCode>
                <c:ptCount val="3"/>
                <c:pt idx="0">
                  <c:v>2020</c:v>
                </c:pt>
                <c:pt idx="1">
                  <c:v>2021</c:v>
                </c:pt>
                <c:pt idx="2">
                  <c:v>2022</c:v>
                </c:pt>
              </c:numCache>
            </c:numRef>
          </c:cat>
          <c:val>
            <c:numRef>
              <c:f>Лист1!$C$2:$C$4</c:f>
              <c:numCache>
                <c:formatCode>Основной</c:formatCode>
                <c:ptCount val="3"/>
                <c:pt idx="0">
                  <c:v>1.5100000000000011E-2</c:v>
                </c:pt>
                <c:pt idx="1">
                  <c:v>2.1100000000000001E-2</c:v>
                </c:pt>
                <c:pt idx="2">
                  <c:v>1.6500000000000018E-2</c:v>
                </c:pt>
              </c:numCache>
            </c:numRef>
          </c:val>
        </c:ser>
        <c:dLbls>
          <c:showLegendKey val="0"/>
          <c:showVal val="0"/>
          <c:showCatName val="0"/>
          <c:showSerName val="0"/>
          <c:showPercent val="0"/>
          <c:showBubbleSize val="0"/>
        </c:dLbls>
        <c:gapWidth val="150"/>
        <c:shape val="box"/>
        <c:axId val="227705984"/>
        <c:axId val="227707520"/>
        <c:axId val="0"/>
      </c:bar3DChart>
      <c:catAx>
        <c:axId val="227705984"/>
        <c:scaling>
          <c:orientation val="minMax"/>
        </c:scaling>
        <c:delete val="1"/>
        <c:axPos val="b"/>
        <c:numFmt formatCode="Основной" sourceLinked="1"/>
        <c:majorTickMark val="out"/>
        <c:minorTickMark val="none"/>
        <c:tickLblPos val="none"/>
        <c:crossAx val="227707520"/>
        <c:crosses val="autoZero"/>
        <c:auto val="1"/>
        <c:lblAlgn val="ctr"/>
        <c:lblOffset val="100"/>
        <c:noMultiLvlLbl val="0"/>
      </c:catAx>
      <c:valAx>
        <c:axId val="227707520"/>
        <c:scaling>
          <c:logBase val="10"/>
          <c:orientation val="minMax"/>
        </c:scaling>
        <c:delete val="0"/>
        <c:axPos val="l"/>
        <c:majorGridlines/>
        <c:numFmt formatCode="0%" sourceLinked="1"/>
        <c:majorTickMark val="out"/>
        <c:minorTickMark val="none"/>
        <c:tickLblPos val="nextTo"/>
        <c:txPr>
          <a:bodyPr/>
          <a:lstStyle/>
          <a:p>
            <a:pPr>
              <a:defRPr>
                <a:latin typeface="Liberation Serif" pitchFamily="18" charset="0"/>
                <a:ea typeface="Liberation Serif" pitchFamily="18" charset="0"/>
                <a:cs typeface="Liberation Serif" pitchFamily="18" charset="0"/>
              </a:defRPr>
            </a:pPr>
            <a:endParaRPr lang="ru-RU"/>
          </a:p>
        </c:txPr>
        <c:crossAx val="227705984"/>
        <c:crosses val="autoZero"/>
        <c:crossBetween val="between"/>
      </c:valAx>
    </c:plotArea>
    <c:legend>
      <c:legendPos val="r"/>
      <c:overlay val="0"/>
      <c:txPr>
        <a:bodyPr/>
        <a:lstStyle/>
        <a:p>
          <a:pPr>
            <a:defRPr>
              <a:latin typeface="Liberation Serif" pitchFamily="18" charset="0"/>
              <a:ea typeface="Liberation Serif" pitchFamily="18" charset="0"/>
              <a:cs typeface="Liberation Serif" pitchFamily="18" charset="0"/>
            </a:defRPr>
          </a:pPr>
          <a:endParaRPr lang="ru-RU"/>
        </a:p>
      </c:txPr>
    </c:legend>
    <c:plotVisOnly val="1"/>
    <c:dispBlanksAs val="gap"/>
    <c:showDLblsOverMax val="0"/>
  </c:chart>
  <c:txPr>
    <a:bodyPr/>
    <a:lstStyle/>
    <a:p>
      <a:pPr>
        <a:defRPr sz="1600">
          <a:latin typeface="Times New Roman" pitchFamily="18" charset="0"/>
          <a:cs typeface="Times New Roman" pitchFamily="18" charset="0"/>
        </a:defRPr>
      </a:pPr>
      <a:endParaRPr lang="ru-RU"/>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Столбец1</c:v>
                </c:pt>
              </c:strCache>
            </c:strRef>
          </c:tx>
          <c:explosion val="25"/>
          <c:dLbls>
            <c:numFmt formatCode="Основной" sourceLinked="0"/>
            <c:txPr>
              <a:bodyPr/>
              <a:lstStyle/>
              <a:p>
                <a:pPr>
                  <a:defRPr sz="900">
                    <a:latin typeface="Liberation Serif" pitchFamily="18" charset="0"/>
                    <a:ea typeface="Liberation Serif" pitchFamily="18" charset="0"/>
                    <a:cs typeface="Liberation Serif" pitchFamily="18" charset="0"/>
                  </a:defRPr>
                </a:pPr>
                <a:endParaRPr lang="ru-RU"/>
              </a:p>
            </c:txPr>
            <c:showLegendKey val="0"/>
            <c:showVal val="1"/>
            <c:showCatName val="0"/>
            <c:showSerName val="0"/>
            <c:showPercent val="0"/>
            <c:showBubbleSize val="0"/>
            <c:showLeaderLines val="1"/>
          </c:dLbls>
          <c:cat>
            <c:strRef>
              <c:f>Лист1!$A$2:$A$14</c:f>
              <c:strCache>
                <c:ptCount val="13"/>
                <c:pt idx="0">
                  <c:v>Образование 53,2%</c:v>
                </c:pt>
                <c:pt idx="1">
                  <c:v>Межбюджетные трансферты 18,5%</c:v>
                </c:pt>
                <c:pt idx="2">
                  <c:v>Культура, кинематография 0,9%</c:v>
                </c:pt>
                <c:pt idx="3">
                  <c:v>Социальная политика 10,7%</c:v>
                </c:pt>
                <c:pt idx="4">
                  <c:v>Физическая культура и спорт 0,1%</c:v>
                </c:pt>
                <c:pt idx="5">
                  <c:v>Обслуживание государственного и муниципального долга 0,0%</c:v>
                </c:pt>
                <c:pt idx="6">
                  <c:v>Средства массовой информации 0,2%</c:v>
                </c:pt>
                <c:pt idx="7">
                  <c:v>Общегосударственные вопросы 7,1%</c:v>
                </c:pt>
                <c:pt idx="8">
                  <c:v>Национальная оборона 0,1%</c:v>
                </c:pt>
                <c:pt idx="9">
                  <c:v>Национальная безопасность и правоохранительная деятельность 1%</c:v>
                </c:pt>
                <c:pt idx="10">
                  <c:v>Национальная экономика 7,7%</c:v>
                </c:pt>
                <c:pt idx="11">
                  <c:v>Жилищно-коммунальное хозяйство 2,1%</c:v>
                </c:pt>
                <c:pt idx="12">
                  <c:v>Охрана окружающей среды 0,1%</c:v>
                </c:pt>
              </c:strCache>
            </c:strRef>
          </c:cat>
          <c:val>
            <c:numRef>
              <c:f>Лист1!$B$2:$B$14</c:f>
              <c:numCache>
                <c:formatCode>Основной</c:formatCode>
                <c:ptCount val="13"/>
                <c:pt idx="0">
                  <c:v>0.53200000000000003</c:v>
                </c:pt>
                <c:pt idx="1">
                  <c:v>0.18500000000000008</c:v>
                </c:pt>
                <c:pt idx="2">
                  <c:v>9.0000000000000028E-3</c:v>
                </c:pt>
                <c:pt idx="3">
                  <c:v>0.10700000000000004</c:v>
                </c:pt>
                <c:pt idx="4">
                  <c:v>1.0000000000000007E-3</c:v>
                </c:pt>
                <c:pt idx="5">
                  <c:v>0</c:v>
                </c:pt>
                <c:pt idx="6">
                  <c:v>2.0000000000000013E-3</c:v>
                </c:pt>
                <c:pt idx="7">
                  <c:v>7.0999999999999994E-2</c:v>
                </c:pt>
                <c:pt idx="8">
                  <c:v>1.0000000000000007E-3</c:v>
                </c:pt>
                <c:pt idx="9">
                  <c:v>1.0000000000000005E-2</c:v>
                </c:pt>
                <c:pt idx="10">
                  <c:v>7.6999999999999999E-2</c:v>
                </c:pt>
                <c:pt idx="11">
                  <c:v>2.1000000000000012E-2</c:v>
                </c:pt>
                <c:pt idx="12">
                  <c:v>1.0000000000000007E-3</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6357430784948845"/>
          <c:y val="0"/>
          <c:w val="0.32723557208437132"/>
          <c:h val="0.96186243773757063"/>
        </c:manualLayout>
      </c:layout>
      <c:overlay val="0"/>
      <c:txPr>
        <a:bodyPr/>
        <a:lstStyle/>
        <a:p>
          <a:pPr>
            <a:defRPr sz="800">
              <a:latin typeface="Liberation Serif" pitchFamily="18" charset="0"/>
              <a:ea typeface="Liberation Serif" pitchFamily="18" charset="0"/>
              <a:cs typeface="Liberation Serif" pitchFamily="18" charset="0"/>
            </a:defRPr>
          </a:pPr>
          <a:endParaRPr lang="ru-RU"/>
        </a:p>
      </c:txPr>
    </c:legend>
    <c:plotVisOnly val="1"/>
    <c:dispBlanksAs val="zero"/>
    <c:showDLblsOverMax val="0"/>
  </c:chart>
  <c:txPr>
    <a:bodyPr/>
    <a:lstStyle/>
    <a:p>
      <a:pPr>
        <a:defRPr sz="1800"/>
      </a:pPr>
      <a:endParaRPr lang="ru-R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a:latin typeface="Liberation Serif" pitchFamily="18" charset="0"/>
              <a:ea typeface="Liberation Serif" pitchFamily="18" charset="0"/>
              <a:cs typeface="Liberation Serif" pitchFamily="18" charset="0"/>
            </a:defRPr>
          </a:pPr>
          <a:endParaRPr lang="ru-RU"/>
        </a:p>
      </c:txPr>
    </c:title>
    <c:autoTitleDeleted val="0"/>
    <c:plotArea>
      <c:layout/>
      <c:pieChart>
        <c:varyColors val="1"/>
        <c:ser>
          <c:idx val="0"/>
          <c:order val="0"/>
          <c:tx>
            <c:strRef>
              <c:f>Лист1!$B$1</c:f>
              <c:strCache>
                <c:ptCount val="1"/>
                <c:pt idx="0">
                  <c:v>Мобилизационная и вневойсковая подготовка</c:v>
                </c:pt>
              </c:strCache>
            </c:strRef>
          </c:tx>
          <c:explosion val="25"/>
          <c:cat>
            <c:strRef>
              <c:f>Лист1!$A$2:$A$6</c:f>
              <c:strCache>
                <c:ptCount val="5"/>
                <c:pt idx="0">
                  <c:v>2018 год</c:v>
                </c:pt>
                <c:pt idx="1">
                  <c:v>2019 год</c:v>
                </c:pt>
                <c:pt idx="2">
                  <c:v>2020 год</c:v>
                </c:pt>
                <c:pt idx="3">
                  <c:v>2021 год</c:v>
                </c:pt>
                <c:pt idx="4">
                  <c:v>2022 год</c:v>
                </c:pt>
              </c:strCache>
            </c:strRef>
          </c:cat>
          <c:val>
            <c:numRef>
              <c:f>Лист1!$B$2:$B$6</c:f>
              <c:numCache>
                <c:formatCode>Основной</c:formatCode>
                <c:ptCount val="5"/>
                <c:pt idx="0">
                  <c:v>785.1</c:v>
                </c:pt>
                <c:pt idx="1">
                  <c:v>1108.2</c:v>
                </c:pt>
                <c:pt idx="2">
                  <c:v>1067.7</c:v>
                </c:pt>
                <c:pt idx="3">
                  <c:v>1089.5</c:v>
                </c:pt>
                <c:pt idx="4">
                  <c:v>1157.8</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6810400516795854"/>
          <c:y val="0.27840748031496415"/>
          <c:w val="0.12162196273858476"/>
          <c:h val="0.66718503937008689"/>
        </c:manualLayout>
      </c:layout>
      <c:overlay val="0"/>
      <c:txPr>
        <a:bodyPr/>
        <a:lstStyle/>
        <a:p>
          <a:pPr>
            <a:defRPr sz="1400">
              <a:latin typeface="Liberation Serif" pitchFamily="18" charset="0"/>
              <a:ea typeface="Liberation Serif" pitchFamily="18" charset="0"/>
              <a:cs typeface="Liberation Serif" pitchFamily="18" charset="0"/>
            </a:defRPr>
          </a:pPr>
          <a:endParaRPr lang="ru-RU"/>
        </a:p>
      </c:txPr>
    </c:legend>
    <c:plotVisOnly val="1"/>
    <c:dispBlanksAs val="zero"/>
    <c:showDLblsOverMax val="0"/>
  </c:chart>
  <c:txPr>
    <a:bodyPr/>
    <a:lstStyle/>
    <a:p>
      <a:pPr>
        <a:defRPr sz="1800">
          <a:latin typeface="Times New Roman" pitchFamily="18" charset="0"/>
          <a:cs typeface="Times New Roman" pitchFamily="18" charset="0"/>
        </a:defRPr>
      </a:pPr>
      <a:endParaRPr lang="ru-RU"/>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6.5334175832314934E-2"/>
          <c:y val="8.4350531100409243E-2"/>
          <c:w val="0.5462655641142754"/>
          <c:h val="0.73207204030470063"/>
        </c:manualLayout>
      </c:layout>
      <c:bar3DChart>
        <c:barDir val="col"/>
        <c:grouping val="stacked"/>
        <c:varyColors val="0"/>
        <c:ser>
          <c:idx val="0"/>
          <c:order val="0"/>
          <c:tx>
            <c:strRef>
              <c:f>Лист1!$B$1</c:f>
              <c:strCache>
                <c:ptCount val="1"/>
                <c:pt idx="0">
                  <c:v>Защита населения и территории от чрезвычайных ситуаций природного и техногенного характера, гражданская оборона</c:v>
                </c:pt>
              </c:strCache>
            </c:strRef>
          </c:tx>
          <c:invertIfNegative val="0"/>
          <c:dLbls>
            <c:txPr>
              <a:bodyPr/>
              <a:lstStyle/>
              <a:p>
                <a:pPr>
                  <a:defRPr sz="800">
                    <a:latin typeface="Liberation Serif" pitchFamily="18" charset="0"/>
                    <a:ea typeface="Liberation Serif" pitchFamily="18" charset="0"/>
                    <a:cs typeface="Liberation Serif" pitchFamily="18" charset="0"/>
                  </a:defRPr>
                </a:pPr>
                <a:endParaRPr lang="ru-RU"/>
              </a:p>
            </c:txPr>
            <c:showLegendKey val="0"/>
            <c:showVal val="1"/>
            <c:showCatName val="0"/>
            <c:showSerName val="0"/>
            <c:showPercent val="0"/>
            <c:showBubbleSize val="0"/>
            <c:showLeaderLines val="0"/>
          </c:dLbls>
          <c:cat>
            <c:strRef>
              <c:f>Лист1!$A$2:$A$6</c:f>
              <c:strCache>
                <c:ptCount val="5"/>
                <c:pt idx="0">
                  <c:v>2018 год</c:v>
                </c:pt>
                <c:pt idx="1">
                  <c:v>2019 год</c:v>
                </c:pt>
                <c:pt idx="2">
                  <c:v>2020 год</c:v>
                </c:pt>
                <c:pt idx="3">
                  <c:v>2021 год</c:v>
                </c:pt>
                <c:pt idx="4">
                  <c:v>2022 год</c:v>
                </c:pt>
              </c:strCache>
            </c:strRef>
          </c:cat>
          <c:val>
            <c:numRef>
              <c:f>Лист1!$B$2:$B$6</c:f>
              <c:numCache>
                <c:formatCode>Основной</c:formatCode>
                <c:ptCount val="5"/>
                <c:pt idx="0">
                  <c:v>7163.6</c:v>
                </c:pt>
                <c:pt idx="1">
                  <c:v>7591</c:v>
                </c:pt>
                <c:pt idx="2">
                  <c:v>8493</c:v>
                </c:pt>
                <c:pt idx="3">
                  <c:v>8620.1</c:v>
                </c:pt>
                <c:pt idx="4">
                  <c:v>8466.9</c:v>
                </c:pt>
              </c:numCache>
            </c:numRef>
          </c:val>
        </c:ser>
        <c:ser>
          <c:idx val="1"/>
          <c:order val="1"/>
          <c:tx>
            <c:strRef>
              <c:f>Лист1!$C$1</c:f>
              <c:strCache>
                <c:ptCount val="1"/>
                <c:pt idx="0">
                  <c:v>Другие вопросы в области национальной безопасности и правоохранительной деятельности</c:v>
                </c:pt>
              </c:strCache>
            </c:strRef>
          </c:tx>
          <c:invertIfNegative val="0"/>
          <c:cat>
            <c:strRef>
              <c:f>Лист1!$A$2:$A$6</c:f>
              <c:strCache>
                <c:ptCount val="5"/>
                <c:pt idx="0">
                  <c:v>2018 год</c:v>
                </c:pt>
                <c:pt idx="1">
                  <c:v>2019 год</c:v>
                </c:pt>
                <c:pt idx="2">
                  <c:v>2020 год</c:v>
                </c:pt>
                <c:pt idx="3">
                  <c:v>2021 год</c:v>
                </c:pt>
                <c:pt idx="4">
                  <c:v>2022 год</c:v>
                </c:pt>
              </c:strCache>
            </c:strRef>
          </c:cat>
          <c:val>
            <c:numRef>
              <c:f>Лист1!$C$2:$C$6</c:f>
              <c:numCache>
                <c:formatCode>Основной</c:formatCode>
                <c:ptCount val="5"/>
                <c:pt idx="0">
                  <c:v>185</c:v>
                </c:pt>
                <c:pt idx="1">
                  <c:v>141</c:v>
                </c:pt>
                <c:pt idx="2">
                  <c:v>250</c:v>
                </c:pt>
                <c:pt idx="3">
                  <c:v>150</c:v>
                </c:pt>
                <c:pt idx="4">
                  <c:v>150</c:v>
                </c:pt>
              </c:numCache>
            </c:numRef>
          </c:val>
        </c:ser>
        <c:dLbls>
          <c:showLegendKey val="0"/>
          <c:showVal val="0"/>
          <c:showCatName val="0"/>
          <c:showSerName val="0"/>
          <c:showPercent val="0"/>
          <c:showBubbleSize val="0"/>
        </c:dLbls>
        <c:gapWidth val="150"/>
        <c:shape val="box"/>
        <c:axId val="229198848"/>
        <c:axId val="229204736"/>
        <c:axId val="0"/>
      </c:bar3DChart>
      <c:catAx>
        <c:axId val="229198848"/>
        <c:scaling>
          <c:orientation val="minMax"/>
        </c:scaling>
        <c:delete val="0"/>
        <c:axPos val="b"/>
        <c:majorTickMark val="out"/>
        <c:minorTickMark val="none"/>
        <c:tickLblPos val="nextTo"/>
        <c:txPr>
          <a:bodyPr/>
          <a:lstStyle/>
          <a:p>
            <a:pPr>
              <a:defRPr sz="1000">
                <a:latin typeface="Liberation Serif" pitchFamily="18" charset="0"/>
                <a:ea typeface="Liberation Serif" pitchFamily="18" charset="0"/>
                <a:cs typeface="Liberation Serif" pitchFamily="18" charset="0"/>
              </a:defRPr>
            </a:pPr>
            <a:endParaRPr lang="ru-RU"/>
          </a:p>
        </c:txPr>
        <c:crossAx val="229204736"/>
        <c:crosses val="autoZero"/>
        <c:auto val="1"/>
        <c:lblAlgn val="ctr"/>
        <c:lblOffset val="100"/>
        <c:noMultiLvlLbl val="0"/>
      </c:catAx>
      <c:valAx>
        <c:axId val="229204736"/>
        <c:scaling>
          <c:orientation val="minMax"/>
        </c:scaling>
        <c:delete val="0"/>
        <c:axPos val="l"/>
        <c:majorGridlines/>
        <c:numFmt formatCode="Основной" sourceLinked="1"/>
        <c:majorTickMark val="out"/>
        <c:minorTickMark val="none"/>
        <c:tickLblPos val="nextTo"/>
        <c:txPr>
          <a:bodyPr/>
          <a:lstStyle/>
          <a:p>
            <a:pPr>
              <a:defRPr sz="1000">
                <a:latin typeface="Liberation Serif" pitchFamily="18" charset="0"/>
                <a:ea typeface="Liberation Serif" pitchFamily="18" charset="0"/>
                <a:cs typeface="Liberation Serif" pitchFamily="18" charset="0"/>
              </a:defRPr>
            </a:pPr>
            <a:endParaRPr lang="ru-RU"/>
          </a:p>
        </c:txPr>
        <c:crossAx val="229198848"/>
        <c:crosses val="autoZero"/>
        <c:crossBetween val="between"/>
      </c:valAx>
    </c:plotArea>
    <c:legend>
      <c:legendPos val="r"/>
      <c:layout>
        <c:manualLayout>
          <c:xMode val="edge"/>
          <c:yMode val="edge"/>
          <c:x val="0.58236070477764545"/>
          <c:y val="4.2476198183720539E-2"/>
          <c:w val="0.40729798026556718"/>
          <c:h val="0.91504760363256321"/>
        </c:manualLayout>
      </c:layout>
      <c:overlay val="0"/>
      <c:txPr>
        <a:bodyPr/>
        <a:lstStyle/>
        <a:p>
          <a:pPr>
            <a:defRPr sz="1000">
              <a:latin typeface="Liberation Serif" pitchFamily="18" charset="0"/>
              <a:ea typeface="Liberation Serif" pitchFamily="18" charset="0"/>
              <a:cs typeface="Liberation Serif" pitchFamily="18" charset="0"/>
            </a:defRPr>
          </a:pPr>
          <a:endParaRPr lang="ru-RU"/>
        </a:p>
      </c:txPr>
    </c:legend>
    <c:plotVisOnly val="1"/>
    <c:dispBlanksAs val="gap"/>
    <c:showDLblsOverMax val="0"/>
  </c:chart>
  <c:txPr>
    <a:bodyPr/>
    <a:lstStyle/>
    <a:p>
      <a:pPr>
        <a:defRPr sz="1800">
          <a:latin typeface="Times New Roman" pitchFamily="18" charset="0"/>
          <a:cs typeface="Times New Roman" pitchFamily="18" charset="0"/>
        </a:defRPr>
      </a:pPr>
      <a:endParaRPr lang="ru-RU"/>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6.5334175832314934E-2"/>
          <c:y val="8.4350531100409243E-2"/>
          <c:w val="0.5462655641142754"/>
          <c:h val="0.73207204030470063"/>
        </c:manualLayout>
      </c:layout>
      <c:bar3DChart>
        <c:barDir val="col"/>
        <c:grouping val="clustered"/>
        <c:varyColors val="0"/>
        <c:ser>
          <c:idx val="0"/>
          <c:order val="0"/>
          <c:tx>
            <c:strRef>
              <c:f>Лист1!$B$1</c:f>
              <c:strCache>
                <c:ptCount val="1"/>
                <c:pt idx="0">
                  <c:v>Сельское хозяйство</c:v>
                </c:pt>
              </c:strCache>
            </c:strRef>
          </c:tx>
          <c:invertIfNegative val="0"/>
          <c:cat>
            <c:strRef>
              <c:f>Лист1!$A$2:$A$6</c:f>
              <c:strCache>
                <c:ptCount val="5"/>
                <c:pt idx="0">
                  <c:v>2018 год</c:v>
                </c:pt>
                <c:pt idx="1">
                  <c:v>2019 год</c:v>
                </c:pt>
                <c:pt idx="2">
                  <c:v>2020 год</c:v>
                </c:pt>
                <c:pt idx="3">
                  <c:v>2021 год</c:v>
                </c:pt>
                <c:pt idx="4">
                  <c:v>2022 год</c:v>
                </c:pt>
              </c:strCache>
            </c:strRef>
          </c:cat>
          <c:val>
            <c:numRef>
              <c:f>Лист1!$B$2:$B$6</c:f>
              <c:numCache>
                <c:formatCode>Основной</c:formatCode>
                <c:ptCount val="5"/>
                <c:pt idx="0">
                  <c:v>437.7</c:v>
                </c:pt>
                <c:pt idx="1">
                  <c:v>431.1</c:v>
                </c:pt>
                <c:pt idx="2">
                  <c:v>531.5</c:v>
                </c:pt>
                <c:pt idx="3">
                  <c:v>426.8</c:v>
                </c:pt>
                <c:pt idx="4">
                  <c:v>424.6</c:v>
                </c:pt>
              </c:numCache>
            </c:numRef>
          </c:val>
        </c:ser>
        <c:ser>
          <c:idx val="1"/>
          <c:order val="1"/>
          <c:tx>
            <c:strRef>
              <c:f>Лист1!$C$1</c:f>
              <c:strCache>
                <c:ptCount val="1"/>
                <c:pt idx="0">
                  <c:v>Транспорт</c:v>
                </c:pt>
              </c:strCache>
            </c:strRef>
          </c:tx>
          <c:invertIfNegative val="0"/>
          <c:cat>
            <c:strRef>
              <c:f>Лист1!$A$2:$A$6</c:f>
              <c:strCache>
                <c:ptCount val="5"/>
                <c:pt idx="0">
                  <c:v>2018 год</c:v>
                </c:pt>
                <c:pt idx="1">
                  <c:v>2019 год</c:v>
                </c:pt>
                <c:pt idx="2">
                  <c:v>2020 год</c:v>
                </c:pt>
                <c:pt idx="3">
                  <c:v>2021 год</c:v>
                </c:pt>
                <c:pt idx="4">
                  <c:v>2022 год</c:v>
                </c:pt>
              </c:strCache>
            </c:strRef>
          </c:cat>
          <c:val>
            <c:numRef>
              <c:f>Лист1!$C$2:$C$6</c:f>
              <c:numCache>
                <c:formatCode>Основной</c:formatCode>
                <c:ptCount val="5"/>
                <c:pt idx="0">
                  <c:v>2945</c:v>
                </c:pt>
                <c:pt idx="1">
                  <c:v>3458</c:v>
                </c:pt>
                <c:pt idx="2">
                  <c:v>4526</c:v>
                </c:pt>
                <c:pt idx="3">
                  <c:v>3700</c:v>
                </c:pt>
                <c:pt idx="4">
                  <c:v>3700</c:v>
                </c:pt>
              </c:numCache>
            </c:numRef>
          </c:val>
        </c:ser>
        <c:ser>
          <c:idx val="2"/>
          <c:order val="2"/>
          <c:tx>
            <c:strRef>
              <c:f>Лист1!$D$1</c:f>
              <c:strCache>
                <c:ptCount val="1"/>
                <c:pt idx="0">
                  <c:v>Дорожное хозяйство</c:v>
                </c:pt>
              </c:strCache>
            </c:strRef>
          </c:tx>
          <c:invertIfNegative val="0"/>
          <c:cat>
            <c:strRef>
              <c:f>Лист1!$A$2:$A$6</c:f>
              <c:strCache>
                <c:ptCount val="5"/>
                <c:pt idx="0">
                  <c:v>2018 год</c:v>
                </c:pt>
                <c:pt idx="1">
                  <c:v>2019 год</c:v>
                </c:pt>
                <c:pt idx="2">
                  <c:v>2020 год</c:v>
                </c:pt>
                <c:pt idx="3">
                  <c:v>2021 год</c:v>
                </c:pt>
                <c:pt idx="4">
                  <c:v>2022 год</c:v>
                </c:pt>
              </c:strCache>
            </c:strRef>
          </c:cat>
          <c:val>
            <c:numRef>
              <c:f>Лист1!$D$2:$D$6</c:f>
              <c:numCache>
                <c:formatCode>Основной</c:formatCode>
                <c:ptCount val="5"/>
                <c:pt idx="0">
                  <c:v>4260.6000000000004</c:v>
                </c:pt>
                <c:pt idx="1">
                  <c:v>26810</c:v>
                </c:pt>
                <c:pt idx="2">
                  <c:v>58639</c:v>
                </c:pt>
                <c:pt idx="3">
                  <c:v>6189</c:v>
                </c:pt>
                <c:pt idx="4">
                  <c:v>1592</c:v>
                </c:pt>
              </c:numCache>
            </c:numRef>
          </c:val>
        </c:ser>
        <c:ser>
          <c:idx val="3"/>
          <c:order val="3"/>
          <c:tx>
            <c:strRef>
              <c:f>Лист1!$E$1</c:f>
              <c:strCache>
                <c:ptCount val="1"/>
                <c:pt idx="0">
                  <c:v>Другие вопросы в области национальной экономики</c:v>
                </c:pt>
              </c:strCache>
            </c:strRef>
          </c:tx>
          <c:invertIfNegative val="0"/>
          <c:cat>
            <c:strRef>
              <c:f>Лист1!$A$2:$A$6</c:f>
              <c:strCache>
                <c:ptCount val="5"/>
                <c:pt idx="0">
                  <c:v>2018 год</c:v>
                </c:pt>
                <c:pt idx="1">
                  <c:v>2019 год</c:v>
                </c:pt>
                <c:pt idx="2">
                  <c:v>2020 год</c:v>
                </c:pt>
                <c:pt idx="3">
                  <c:v>2021 год</c:v>
                </c:pt>
                <c:pt idx="4">
                  <c:v>2022 год</c:v>
                </c:pt>
              </c:strCache>
            </c:strRef>
          </c:cat>
          <c:val>
            <c:numRef>
              <c:f>Лист1!$E$2:$E$6</c:f>
              <c:numCache>
                <c:formatCode>Основной</c:formatCode>
                <c:ptCount val="5"/>
                <c:pt idx="0">
                  <c:v>781.1</c:v>
                </c:pt>
                <c:pt idx="1">
                  <c:v>745</c:v>
                </c:pt>
                <c:pt idx="2">
                  <c:v>3512</c:v>
                </c:pt>
                <c:pt idx="3">
                  <c:v>900</c:v>
                </c:pt>
                <c:pt idx="4">
                  <c:v>900</c:v>
                </c:pt>
              </c:numCache>
            </c:numRef>
          </c:val>
        </c:ser>
        <c:dLbls>
          <c:showLegendKey val="0"/>
          <c:showVal val="0"/>
          <c:showCatName val="0"/>
          <c:showSerName val="0"/>
          <c:showPercent val="0"/>
          <c:showBubbleSize val="0"/>
        </c:dLbls>
        <c:gapWidth val="150"/>
        <c:shape val="cylinder"/>
        <c:axId val="232735104"/>
        <c:axId val="232736640"/>
        <c:axId val="0"/>
      </c:bar3DChart>
      <c:catAx>
        <c:axId val="232735104"/>
        <c:scaling>
          <c:orientation val="minMax"/>
        </c:scaling>
        <c:delete val="0"/>
        <c:axPos val="b"/>
        <c:majorTickMark val="out"/>
        <c:minorTickMark val="none"/>
        <c:tickLblPos val="nextTo"/>
        <c:txPr>
          <a:bodyPr/>
          <a:lstStyle/>
          <a:p>
            <a:pPr>
              <a:defRPr sz="1000">
                <a:latin typeface="Liberation Serif" pitchFamily="18" charset="0"/>
                <a:ea typeface="Liberation Serif" pitchFamily="18" charset="0"/>
                <a:cs typeface="Liberation Serif" pitchFamily="18" charset="0"/>
              </a:defRPr>
            </a:pPr>
            <a:endParaRPr lang="ru-RU"/>
          </a:p>
        </c:txPr>
        <c:crossAx val="232736640"/>
        <c:crosses val="autoZero"/>
        <c:auto val="1"/>
        <c:lblAlgn val="ctr"/>
        <c:lblOffset val="100"/>
        <c:noMultiLvlLbl val="0"/>
      </c:catAx>
      <c:valAx>
        <c:axId val="232736640"/>
        <c:scaling>
          <c:orientation val="minMax"/>
        </c:scaling>
        <c:delete val="0"/>
        <c:axPos val="l"/>
        <c:majorGridlines/>
        <c:numFmt formatCode="Основной" sourceLinked="1"/>
        <c:majorTickMark val="out"/>
        <c:minorTickMark val="none"/>
        <c:tickLblPos val="nextTo"/>
        <c:txPr>
          <a:bodyPr/>
          <a:lstStyle/>
          <a:p>
            <a:pPr>
              <a:defRPr sz="1000">
                <a:latin typeface="Liberation Serif" pitchFamily="18" charset="0"/>
                <a:ea typeface="Liberation Serif" pitchFamily="18" charset="0"/>
                <a:cs typeface="Liberation Serif" pitchFamily="18" charset="0"/>
              </a:defRPr>
            </a:pPr>
            <a:endParaRPr lang="ru-RU"/>
          </a:p>
        </c:txPr>
        <c:crossAx val="232735104"/>
        <c:crosses val="autoZero"/>
        <c:crossBetween val="between"/>
      </c:valAx>
    </c:plotArea>
    <c:legend>
      <c:legendPos val="r"/>
      <c:layout>
        <c:manualLayout>
          <c:xMode val="edge"/>
          <c:yMode val="edge"/>
          <c:x val="0.58236070477764512"/>
          <c:y val="4.2476198183720539E-2"/>
          <c:w val="0.31328000592527189"/>
          <c:h val="0.85664394777391883"/>
        </c:manualLayout>
      </c:layout>
      <c:overlay val="0"/>
      <c:txPr>
        <a:bodyPr/>
        <a:lstStyle/>
        <a:p>
          <a:pPr>
            <a:defRPr sz="1000">
              <a:latin typeface="Liberation Serif" pitchFamily="18" charset="0"/>
              <a:ea typeface="Liberation Serif" pitchFamily="18" charset="0"/>
              <a:cs typeface="Liberation Serif" pitchFamily="18" charset="0"/>
            </a:defRPr>
          </a:pPr>
          <a:endParaRPr lang="ru-RU"/>
        </a:p>
      </c:txPr>
    </c:legend>
    <c:plotVisOnly val="1"/>
    <c:dispBlanksAs val="gap"/>
    <c:showDLblsOverMax val="0"/>
  </c:chart>
  <c:txPr>
    <a:bodyPr/>
    <a:lstStyle/>
    <a:p>
      <a:pPr>
        <a:defRPr sz="1800">
          <a:latin typeface="Times New Roman" pitchFamily="18" charset="0"/>
          <a:cs typeface="Times New Roman" pitchFamily="18" charset="0"/>
        </a:defRPr>
      </a:pPr>
      <a:endParaRPr lang="ru-RU"/>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4"/>
    </mc:Choice>
    <mc:Fallback>
      <c:style val="14"/>
    </mc:Fallback>
  </mc:AlternateContent>
  <c:chart>
    <c:autoTitleDeleted val="0"/>
    <c:plotArea>
      <c:layout>
        <c:manualLayout>
          <c:layoutTarget val="inner"/>
          <c:xMode val="edge"/>
          <c:yMode val="edge"/>
          <c:x val="6.5334175832314934E-2"/>
          <c:y val="8.4350531100409243E-2"/>
          <c:w val="0.5462655641142754"/>
          <c:h val="0.73207204030470063"/>
        </c:manualLayout>
      </c:layout>
      <c:lineChart>
        <c:grouping val="standard"/>
        <c:varyColors val="0"/>
        <c:ser>
          <c:idx val="0"/>
          <c:order val="0"/>
          <c:tx>
            <c:strRef>
              <c:f>Лист1!$B$1</c:f>
              <c:strCache>
                <c:ptCount val="1"/>
                <c:pt idx="0">
                  <c:v>Коммунальное хозяйство</c:v>
                </c:pt>
              </c:strCache>
            </c:strRef>
          </c:tx>
          <c:cat>
            <c:strRef>
              <c:f>Лист1!$A$2:$A$6</c:f>
              <c:strCache>
                <c:ptCount val="5"/>
                <c:pt idx="0">
                  <c:v>2018 год</c:v>
                </c:pt>
                <c:pt idx="1">
                  <c:v>2019 год</c:v>
                </c:pt>
                <c:pt idx="2">
                  <c:v>2020 год</c:v>
                </c:pt>
                <c:pt idx="3">
                  <c:v>2021 год</c:v>
                </c:pt>
                <c:pt idx="4">
                  <c:v>2022 год</c:v>
                </c:pt>
              </c:strCache>
            </c:strRef>
          </c:cat>
          <c:val>
            <c:numRef>
              <c:f>Лист1!$B$2:$B$6</c:f>
              <c:numCache>
                <c:formatCode>Основной</c:formatCode>
                <c:ptCount val="5"/>
                <c:pt idx="0">
                  <c:v>400</c:v>
                </c:pt>
                <c:pt idx="1">
                  <c:v>339</c:v>
                </c:pt>
                <c:pt idx="2">
                  <c:v>339</c:v>
                </c:pt>
                <c:pt idx="3">
                  <c:v>400</c:v>
                </c:pt>
                <c:pt idx="4">
                  <c:v>400</c:v>
                </c:pt>
              </c:numCache>
            </c:numRef>
          </c:val>
          <c:smooth val="0"/>
        </c:ser>
        <c:ser>
          <c:idx val="1"/>
          <c:order val="1"/>
          <c:tx>
            <c:strRef>
              <c:f>Лист1!$C$1</c:f>
              <c:strCache>
                <c:ptCount val="1"/>
                <c:pt idx="0">
                  <c:v>Другие вопросы в области жилищно-коммунального хозяйства</c:v>
                </c:pt>
              </c:strCache>
            </c:strRef>
          </c:tx>
          <c:cat>
            <c:strRef>
              <c:f>Лист1!$A$2:$A$6</c:f>
              <c:strCache>
                <c:ptCount val="5"/>
                <c:pt idx="0">
                  <c:v>2018 год</c:v>
                </c:pt>
                <c:pt idx="1">
                  <c:v>2019 год</c:v>
                </c:pt>
                <c:pt idx="2">
                  <c:v>2020 год</c:v>
                </c:pt>
                <c:pt idx="3">
                  <c:v>2021 год</c:v>
                </c:pt>
                <c:pt idx="4">
                  <c:v>2022 год</c:v>
                </c:pt>
              </c:strCache>
            </c:strRef>
          </c:cat>
          <c:val>
            <c:numRef>
              <c:f>Лист1!$C$2:$C$6</c:f>
              <c:numCache>
                <c:formatCode>Основной</c:formatCode>
                <c:ptCount val="5"/>
                <c:pt idx="0">
                  <c:v>21</c:v>
                </c:pt>
                <c:pt idx="1">
                  <c:v>16</c:v>
                </c:pt>
                <c:pt idx="2">
                  <c:v>61</c:v>
                </c:pt>
                <c:pt idx="3">
                  <c:v>55</c:v>
                </c:pt>
                <c:pt idx="4">
                  <c:v>76</c:v>
                </c:pt>
              </c:numCache>
            </c:numRef>
          </c:val>
          <c:smooth val="0"/>
        </c:ser>
        <c:ser>
          <c:idx val="2"/>
          <c:order val="2"/>
          <c:tx>
            <c:strRef>
              <c:f>Лист1!$D$1</c:f>
              <c:strCache>
                <c:ptCount val="1"/>
                <c:pt idx="0">
                  <c:v>Благоустройство</c:v>
                </c:pt>
              </c:strCache>
            </c:strRef>
          </c:tx>
          <c:marker>
            <c:spPr>
              <a:solidFill>
                <a:schemeClr val="accent4">
                  <a:lumMod val="50000"/>
                </a:schemeClr>
              </a:solidFill>
            </c:spPr>
          </c:marker>
          <c:cat>
            <c:strRef>
              <c:f>Лист1!$A$2:$A$6</c:f>
              <c:strCache>
                <c:ptCount val="5"/>
                <c:pt idx="0">
                  <c:v>2018 год</c:v>
                </c:pt>
                <c:pt idx="1">
                  <c:v>2019 год</c:v>
                </c:pt>
                <c:pt idx="2">
                  <c:v>2020 год</c:v>
                </c:pt>
                <c:pt idx="3">
                  <c:v>2021 год</c:v>
                </c:pt>
                <c:pt idx="4">
                  <c:v>2022 год</c:v>
                </c:pt>
              </c:strCache>
            </c:strRef>
          </c:cat>
          <c:val>
            <c:numRef>
              <c:f>Лист1!$D$2:$D$6</c:f>
              <c:numCache>
                <c:formatCode>Основной</c:formatCode>
                <c:ptCount val="5"/>
                <c:pt idx="2">
                  <c:v>18156</c:v>
                </c:pt>
              </c:numCache>
            </c:numRef>
          </c:val>
          <c:smooth val="0"/>
        </c:ser>
        <c:dLbls>
          <c:showLegendKey val="0"/>
          <c:showVal val="0"/>
          <c:showCatName val="0"/>
          <c:showSerName val="0"/>
          <c:showPercent val="0"/>
          <c:showBubbleSize val="0"/>
        </c:dLbls>
        <c:marker val="1"/>
        <c:smooth val="0"/>
        <c:axId val="231637376"/>
        <c:axId val="231639296"/>
      </c:lineChart>
      <c:catAx>
        <c:axId val="231637376"/>
        <c:scaling>
          <c:orientation val="minMax"/>
        </c:scaling>
        <c:delete val="0"/>
        <c:axPos val="b"/>
        <c:majorTickMark val="out"/>
        <c:minorTickMark val="none"/>
        <c:tickLblPos val="nextTo"/>
        <c:txPr>
          <a:bodyPr/>
          <a:lstStyle/>
          <a:p>
            <a:pPr>
              <a:defRPr sz="1000">
                <a:latin typeface="Liberation Serif" pitchFamily="18" charset="0"/>
                <a:ea typeface="Liberation Serif" pitchFamily="18" charset="0"/>
                <a:cs typeface="Liberation Serif" pitchFamily="18" charset="0"/>
              </a:defRPr>
            </a:pPr>
            <a:endParaRPr lang="ru-RU"/>
          </a:p>
        </c:txPr>
        <c:crossAx val="231639296"/>
        <c:crosses val="autoZero"/>
        <c:auto val="1"/>
        <c:lblAlgn val="ctr"/>
        <c:lblOffset val="100"/>
        <c:noMultiLvlLbl val="0"/>
      </c:catAx>
      <c:valAx>
        <c:axId val="231639296"/>
        <c:scaling>
          <c:orientation val="minMax"/>
        </c:scaling>
        <c:delete val="0"/>
        <c:axPos val="l"/>
        <c:majorGridlines/>
        <c:numFmt formatCode="Основной" sourceLinked="1"/>
        <c:majorTickMark val="out"/>
        <c:minorTickMark val="none"/>
        <c:tickLblPos val="nextTo"/>
        <c:txPr>
          <a:bodyPr/>
          <a:lstStyle/>
          <a:p>
            <a:pPr>
              <a:defRPr sz="1000">
                <a:latin typeface="Liberation Serif" pitchFamily="18" charset="0"/>
                <a:ea typeface="Liberation Serif" pitchFamily="18" charset="0"/>
                <a:cs typeface="Liberation Serif" pitchFamily="18" charset="0"/>
              </a:defRPr>
            </a:pPr>
            <a:endParaRPr lang="ru-RU"/>
          </a:p>
        </c:txPr>
        <c:crossAx val="231637376"/>
        <c:crosses val="autoZero"/>
        <c:crossBetween val="between"/>
      </c:valAx>
    </c:plotArea>
    <c:legend>
      <c:legendPos val="r"/>
      <c:layout>
        <c:manualLayout>
          <c:xMode val="edge"/>
          <c:yMode val="edge"/>
          <c:x val="0.64768266488908965"/>
          <c:y val="0.17283586847838164"/>
          <c:w val="0.30916883720738864"/>
          <c:h val="0.64248296083043877"/>
        </c:manualLayout>
      </c:layout>
      <c:overlay val="0"/>
      <c:txPr>
        <a:bodyPr/>
        <a:lstStyle/>
        <a:p>
          <a:pPr>
            <a:defRPr sz="1000">
              <a:latin typeface="Liberation Serif" pitchFamily="18" charset="0"/>
              <a:ea typeface="Liberation Serif" pitchFamily="18" charset="0"/>
              <a:cs typeface="Liberation Serif"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46530118052731"/>
          <c:y val="7.2592860052587124E-2"/>
          <c:w val="0.5462655641142754"/>
          <c:h val="0.73207204030470063"/>
        </c:manualLayout>
      </c:layout>
      <c:lineChart>
        <c:grouping val="standard"/>
        <c:varyColors val="0"/>
        <c:ser>
          <c:idx val="0"/>
          <c:order val="0"/>
          <c:tx>
            <c:strRef>
              <c:f>Лист1!$B$1</c:f>
              <c:strCache>
                <c:ptCount val="1"/>
                <c:pt idx="0">
                  <c:v>Образование</c:v>
                </c:pt>
              </c:strCache>
            </c:strRef>
          </c:tx>
          <c:cat>
            <c:numRef>
              <c:f>Лист1!$A$2:$A$6</c:f>
              <c:numCache>
                <c:formatCode>Основной</c:formatCode>
                <c:ptCount val="5"/>
                <c:pt idx="0">
                  <c:v>2018</c:v>
                </c:pt>
                <c:pt idx="1">
                  <c:v>2019</c:v>
                </c:pt>
                <c:pt idx="2">
                  <c:v>2020</c:v>
                </c:pt>
                <c:pt idx="3">
                  <c:v>2021</c:v>
                </c:pt>
                <c:pt idx="4">
                  <c:v>2022</c:v>
                </c:pt>
              </c:numCache>
            </c:numRef>
          </c:cat>
          <c:val>
            <c:numRef>
              <c:f>Лист1!$B$2:$B$6</c:f>
              <c:numCache>
                <c:formatCode>#,##0</c:formatCode>
                <c:ptCount val="5"/>
                <c:pt idx="0" formatCode="Основной">
                  <c:v>413980.1</c:v>
                </c:pt>
                <c:pt idx="1">
                  <c:v>405644.9</c:v>
                </c:pt>
                <c:pt idx="2" formatCode="Основной">
                  <c:v>464165</c:v>
                </c:pt>
                <c:pt idx="3" formatCode="Основной">
                  <c:v>457357.4</c:v>
                </c:pt>
                <c:pt idx="4" formatCode="Основной">
                  <c:v>469413.4</c:v>
                </c:pt>
              </c:numCache>
            </c:numRef>
          </c:val>
          <c:smooth val="0"/>
        </c:ser>
        <c:dLbls>
          <c:showLegendKey val="0"/>
          <c:showVal val="0"/>
          <c:showCatName val="0"/>
          <c:showSerName val="0"/>
          <c:showPercent val="0"/>
          <c:showBubbleSize val="0"/>
        </c:dLbls>
        <c:marker val="1"/>
        <c:smooth val="0"/>
        <c:axId val="234207488"/>
        <c:axId val="234217472"/>
      </c:lineChart>
      <c:catAx>
        <c:axId val="234207488"/>
        <c:scaling>
          <c:orientation val="minMax"/>
        </c:scaling>
        <c:delete val="0"/>
        <c:axPos val="b"/>
        <c:numFmt formatCode="Основной" sourceLinked="1"/>
        <c:majorTickMark val="out"/>
        <c:minorTickMark val="none"/>
        <c:tickLblPos val="nextTo"/>
        <c:txPr>
          <a:bodyPr/>
          <a:lstStyle/>
          <a:p>
            <a:pPr>
              <a:defRPr sz="1000">
                <a:latin typeface="Liberation Serif" pitchFamily="18" charset="0"/>
                <a:ea typeface="Liberation Serif" pitchFamily="18" charset="0"/>
                <a:cs typeface="Liberation Serif" pitchFamily="18" charset="0"/>
              </a:defRPr>
            </a:pPr>
            <a:endParaRPr lang="ru-RU"/>
          </a:p>
        </c:txPr>
        <c:crossAx val="234217472"/>
        <c:crosses val="autoZero"/>
        <c:auto val="1"/>
        <c:lblAlgn val="ctr"/>
        <c:lblOffset val="100"/>
        <c:noMultiLvlLbl val="0"/>
      </c:catAx>
      <c:valAx>
        <c:axId val="234217472"/>
        <c:scaling>
          <c:orientation val="minMax"/>
        </c:scaling>
        <c:delete val="0"/>
        <c:axPos val="l"/>
        <c:majorGridlines/>
        <c:numFmt formatCode="Основной" sourceLinked="1"/>
        <c:majorTickMark val="out"/>
        <c:minorTickMark val="none"/>
        <c:tickLblPos val="nextTo"/>
        <c:txPr>
          <a:bodyPr/>
          <a:lstStyle/>
          <a:p>
            <a:pPr>
              <a:defRPr sz="1000">
                <a:latin typeface="Liberation Serif" pitchFamily="18" charset="0"/>
                <a:ea typeface="Liberation Serif" pitchFamily="18" charset="0"/>
                <a:cs typeface="Liberation Serif" pitchFamily="18" charset="0"/>
              </a:defRPr>
            </a:pPr>
            <a:endParaRPr lang="ru-RU"/>
          </a:p>
        </c:txPr>
        <c:crossAx val="234207488"/>
        <c:crosses val="autoZero"/>
        <c:crossBetween val="between"/>
      </c:valAx>
    </c:plotArea>
    <c:plotVisOnly val="1"/>
    <c:dispBlanksAs val="gap"/>
    <c:showDLblsOverMax val="0"/>
  </c:chart>
  <c:txPr>
    <a:bodyPr/>
    <a:lstStyle/>
    <a:p>
      <a:pPr>
        <a:defRPr sz="1800">
          <a:latin typeface="Times New Roman" pitchFamily="18" charset="0"/>
          <a:cs typeface="Times New Roman" pitchFamily="18" charset="0"/>
        </a:defRPr>
      </a:pPr>
      <a:endParaRPr lang="ru-RU"/>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15"/>
      <c:rotY val="20"/>
      <c:rAngAx val="0"/>
      <c:perspective val="30"/>
    </c:view3D>
    <c:floor>
      <c:thickness val="0"/>
    </c:floor>
    <c:sideWall>
      <c:thickness val="0"/>
    </c:sideWall>
    <c:backWall>
      <c:thickness val="0"/>
    </c:backWall>
    <c:plotArea>
      <c:layout>
        <c:manualLayout>
          <c:layoutTarget val="inner"/>
          <c:xMode val="edge"/>
          <c:yMode val="edge"/>
          <c:x val="0.28250072112273178"/>
          <c:y val="6.6511288017806494E-2"/>
          <c:w val="0.5462655641142754"/>
          <c:h val="0.73207204030470063"/>
        </c:manualLayout>
      </c:layout>
      <c:bar3DChart>
        <c:barDir val="col"/>
        <c:grouping val="clustered"/>
        <c:varyColors val="0"/>
        <c:ser>
          <c:idx val="0"/>
          <c:order val="0"/>
          <c:tx>
            <c:strRef>
              <c:f>Лист1!$B$1</c:f>
              <c:strCache>
                <c:ptCount val="1"/>
                <c:pt idx="0">
                  <c:v>Культура</c:v>
                </c:pt>
              </c:strCache>
            </c:strRef>
          </c:tx>
          <c:invertIfNegative val="0"/>
          <c:cat>
            <c:numRef>
              <c:f>Лист1!$A$2:$A$6</c:f>
              <c:numCache>
                <c:formatCode>Основной</c:formatCode>
                <c:ptCount val="5"/>
                <c:pt idx="0">
                  <c:v>2018</c:v>
                </c:pt>
                <c:pt idx="1">
                  <c:v>2019</c:v>
                </c:pt>
                <c:pt idx="2">
                  <c:v>2020</c:v>
                </c:pt>
                <c:pt idx="3">
                  <c:v>2021</c:v>
                </c:pt>
                <c:pt idx="4">
                  <c:v>2022</c:v>
                </c:pt>
              </c:numCache>
            </c:numRef>
          </c:cat>
          <c:val>
            <c:numRef>
              <c:f>Лист1!$B$2:$B$6</c:f>
              <c:numCache>
                <c:formatCode>#,##0</c:formatCode>
                <c:ptCount val="5"/>
                <c:pt idx="0" formatCode="Основной">
                  <c:v>4289</c:v>
                </c:pt>
                <c:pt idx="1">
                  <c:v>4224.1000000000004</c:v>
                </c:pt>
                <c:pt idx="2" formatCode="Основной">
                  <c:v>4624.1000000000004</c:v>
                </c:pt>
                <c:pt idx="3" formatCode="Основной">
                  <c:v>5071</c:v>
                </c:pt>
                <c:pt idx="4" formatCode="Основной">
                  <c:v>5336.1</c:v>
                </c:pt>
              </c:numCache>
            </c:numRef>
          </c:val>
        </c:ser>
        <c:ser>
          <c:idx val="1"/>
          <c:order val="1"/>
          <c:tx>
            <c:strRef>
              <c:f>Лист1!$C$1</c:f>
              <c:strCache>
                <c:ptCount val="1"/>
                <c:pt idx="0">
                  <c:v>Другие вопросы в области культуры и кинематографии</c:v>
                </c:pt>
              </c:strCache>
            </c:strRef>
          </c:tx>
          <c:invertIfNegative val="0"/>
          <c:cat>
            <c:numRef>
              <c:f>Лист1!$A$2:$A$6</c:f>
              <c:numCache>
                <c:formatCode>Основной</c:formatCode>
                <c:ptCount val="5"/>
                <c:pt idx="0">
                  <c:v>2018</c:v>
                </c:pt>
                <c:pt idx="1">
                  <c:v>2019</c:v>
                </c:pt>
                <c:pt idx="2">
                  <c:v>2020</c:v>
                </c:pt>
                <c:pt idx="3">
                  <c:v>2021</c:v>
                </c:pt>
                <c:pt idx="4">
                  <c:v>2022</c:v>
                </c:pt>
              </c:numCache>
            </c:numRef>
          </c:cat>
          <c:val>
            <c:numRef>
              <c:f>Лист1!$C$2:$C$6</c:f>
              <c:numCache>
                <c:formatCode>Основной</c:formatCode>
                <c:ptCount val="5"/>
                <c:pt idx="0">
                  <c:v>2870</c:v>
                </c:pt>
                <c:pt idx="1">
                  <c:v>3333.9</c:v>
                </c:pt>
                <c:pt idx="2">
                  <c:v>3556</c:v>
                </c:pt>
                <c:pt idx="3">
                  <c:v>3682</c:v>
                </c:pt>
                <c:pt idx="4">
                  <c:v>3692</c:v>
                </c:pt>
              </c:numCache>
            </c:numRef>
          </c:val>
        </c:ser>
        <c:dLbls>
          <c:showLegendKey val="0"/>
          <c:showVal val="0"/>
          <c:showCatName val="0"/>
          <c:showSerName val="0"/>
          <c:showPercent val="0"/>
          <c:showBubbleSize val="0"/>
        </c:dLbls>
        <c:gapWidth val="150"/>
        <c:shape val="cone"/>
        <c:axId val="236533248"/>
        <c:axId val="236534784"/>
        <c:axId val="0"/>
      </c:bar3DChart>
      <c:catAx>
        <c:axId val="236533248"/>
        <c:scaling>
          <c:orientation val="minMax"/>
        </c:scaling>
        <c:delete val="0"/>
        <c:axPos val="b"/>
        <c:numFmt formatCode="Основной" sourceLinked="1"/>
        <c:majorTickMark val="out"/>
        <c:minorTickMark val="none"/>
        <c:tickLblPos val="nextTo"/>
        <c:txPr>
          <a:bodyPr/>
          <a:lstStyle/>
          <a:p>
            <a:pPr>
              <a:defRPr sz="1000">
                <a:latin typeface="Liberation Serif" pitchFamily="18" charset="0"/>
                <a:ea typeface="Liberation Serif" pitchFamily="18" charset="0"/>
                <a:cs typeface="Liberation Serif" pitchFamily="18" charset="0"/>
              </a:defRPr>
            </a:pPr>
            <a:endParaRPr lang="ru-RU"/>
          </a:p>
        </c:txPr>
        <c:crossAx val="236534784"/>
        <c:crosses val="autoZero"/>
        <c:auto val="1"/>
        <c:lblAlgn val="ctr"/>
        <c:lblOffset val="100"/>
        <c:noMultiLvlLbl val="0"/>
      </c:catAx>
      <c:valAx>
        <c:axId val="236534784"/>
        <c:scaling>
          <c:orientation val="minMax"/>
        </c:scaling>
        <c:delete val="0"/>
        <c:axPos val="l"/>
        <c:majorGridlines/>
        <c:numFmt formatCode="Основной" sourceLinked="1"/>
        <c:majorTickMark val="out"/>
        <c:minorTickMark val="none"/>
        <c:tickLblPos val="nextTo"/>
        <c:txPr>
          <a:bodyPr/>
          <a:lstStyle/>
          <a:p>
            <a:pPr>
              <a:defRPr sz="1000">
                <a:latin typeface="Liberation Serif" pitchFamily="18" charset="0"/>
                <a:ea typeface="Liberation Serif" pitchFamily="18" charset="0"/>
                <a:cs typeface="Liberation Serif" pitchFamily="18" charset="0"/>
              </a:defRPr>
            </a:pPr>
            <a:endParaRPr lang="ru-RU"/>
          </a:p>
        </c:txPr>
        <c:crossAx val="236533248"/>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8250072112273183"/>
          <c:y val="6.6511288017806494E-2"/>
          <c:w val="0.5462655641142754"/>
          <c:h val="0.73207204030470063"/>
        </c:manualLayout>
      </c:layout>
      <c:areaChart>
        <c:grouping val="stacked"/>
        <c:varyColors val="0"/>
        <c:ser>
          <c:idx val="0"/>
          <c:order val="0"/>
          <c:tx>
            <c:strRef>
              <c:f>Лист1!$B$1</c:f>
              <c:strCache>
                <c:ptCount val="1"/>
                <c:pt idx="0">
                  <c:v>Социальное обеспечение населения j,tcgtxtybt yfctktybz</c:v>
                </c:pt>
              </c:strCache>
            </c:strRef>
          </c:tx>
          <c:cat>
            <c:numRef>
              <c:f>Лист1!$A$2:$A$6</c:f>
              <c:numCache>
                <c:formatCode>Основной</c:formatCode>
                <c:ptCount val="5"/>
                <c:pt idx="0">
                  <c:v>2018</c:v>
                </c:pt>
                <c:pt idx="1">
                  <c:v>2019</c:v>
                </c:pt>
                <c:pt idx="2">
                  <c:v>2020</c:v>
                </c:pt>
                <c:pt idx="3">
                  <c:v>2021</c:v>
                </c:pt>
                <c:pt idx="4">
                  <c:v>2022</c:v>
                </c:pt>
              </c:numCache>
            </c:numRef>
          </c:cat>
          <c:val>
            <c:numRef>
              <c:f>Лист1!$B$2:$B$6</c:f>
              <c:numCache>
                <c:formatCode>#,##0</c:formatCode>
                <c:ptCount val="5"/>
                <c:pt idx="0" formatCode="Основной">
                  <c:v>69093.8</c:v>
                </c:pt>
                <c:pt idx="1">
                  <c:v>74395.600000000006</c:v>
                </c:pt>
                <c:pt idx="2" formatCode="Основной">
                  <c:v>72106.399999999994</c:v>
                </c:pt>
                <c:pt idx="3" formatCode="Основной">
                  <c:v>74999.199999999997</c:v>
                </c:pt>
                <c:pt idx="4" formatCode="Основной">
                  <c:v>74992.5</c:v>
                </c:pt>
              </c:numCache>
            </c:numRef>
          </c:val>
        </c:ser>
        <c:ser>
          <c:idx val="1"/>
          <c:order val="1"/>
          <c:tx>
            <c:strRef>
              <c:f>Лист1!$C$1</c:f>
              <c:strCache>
                <c:ptCount val="1"/>
                <c:pt idx="0">
                  <c:v>Другие вопросы в области социальной политики</c:v>
                </c:pt>
              </c:strCache>
            </c:strRef>
          </c:tx>
          <c:spPr>
            <a:solidFill>
              <a:schemeClr val="accent1">
                <a:lumMod val="40000"/>
                <a:lumOff val="60000"/>
              </a:schemeClr>
            </a:solidFill>
          </c:spPr>
          <c:cat>
            <c:numRef>
              <c:f>Лист1!$A$2:$A$6</c:f>
              <c:numCache>
                <c:formatCode>Основной</c:formatCode>
                <c:ptCount val="5"/>
                <c:pt idx="0">
                  <c:v>2018</c:v>
                </c:pt>
                <c:pt idx="1">
                  <c:v>2019</c:v>
                </c:pt>
                <c:pt idx="2">
                  <c:v>2020</c:v>
                </c:pt>
                <c:pt idx="3">
                  <c:v>2021</c:v>
                </c:pt>
                <c:pt idx="4">
                  <c:v>2022</c:v>
                </c:pt>
              </c:numCache>
            </c:numRef>
          </c:cat>
          <c:val>
            <c:numRef>
              <c:f>Лист1!$C$2:$C$6</c:f>
              <c:numCache>
                <c:formatCode>Основной</c:formatCode>
                <c:ptCount val="5"/>
                <c:pt idx="0">
                  <c:v>6117</c:v>
                </c:pt>
                <c:pt idx="1">
                  <c:v>6490</c:v>
                </c:pt>
                <c:pt idx="2">
                  <c:v>6759</c:v>
                </c:pt>
                <c:pt idx="3">
                  <c:v>6812</c:v>
                </c:pt>
                <c:pt idx="4">
                  <c:v>6812</c:v>
                </c:pt>
              </c:numCache>
            </c:numRef>
          </c:val>
        </c:ser>
        <c:dLbls>
          <c:showLegendKey val="0"/>
          <c:showVal val="0"/>
          <c:showCatName val="0"/>
          <c:showSerName val="0"/>
          <c:showPercent val="0"/>
          <c:showBubbleSize val="0"/>
        </c:dLbls>
        <c:axId val="234325120"/>
        <c:axId val="234326656"/>
      </c:areaChart>
      <c:catAx>
        <c:axId val="234325120"/>
        <c:scaling>
          <c:orientation val="minMax"/>
        </c:scaling>
        <c:delete val="0"/>
        <c:axPos val="b"/>
        <c:numFmt formatCode="Основной" sourceLinked="1"/>
        <c:majorTickMark val="out"/>
        <c:minorTickMark val="none"/>
        <c:tickLblPos val="nextTo"/>
        <c:txPr>
          <a:bodyPr/>
          <a:lstStyle/>
          <a:p>
            <a:pPr>
              <a:defRPr>
                <a:latin typeface="Liberation Serif" pitchFamily="18" charset="0"/>
                <a:ea typeface="Liberation Serif" pitchFamily="18" charset="0"/>
                <a:cs typeface="Liberation Serif" pitchFamily="18" charset="0"/>
              </a:defRPr>
            </a:pPr>
            <a:endParaRPr lang="ru-RU"/>
          </a:p>
        </c:txPr>
        <c:crossAx val="234326656"/>
        <c:crosses val="autoZero"/>
        <c:auto val="1"/>
        <c:lblAlgn val="ctr"/>
        <c:lblOffset val="100"/>
        <c:noMultiLvlLbl val="0"/>
      </c:catAx>
      <c:valAx>
        <c:axId val="234326656"/>
        <c:scaling>
          <c:orientation val="minMax"/>
        </c:scaling>
        <c:delete val="0"/>
        <c:axPos val="l"/>
        <c:majorGridlines/>
        <c:numFmt formatCode="Основной" sourceLinked="1"/>
        <c:majorTickMark val="out"/>
        <c:minorTickMark val="none"/>
        <c:tickLblPos val="nextTo"/>
        <c:txPr>
          <a:bodyPr/>
          <a:lstStyle/>
          <a:p>
            <a:pPr>
              <a:defRPr>
                <a:latin typeface="Liberation Serif" pitchFamily="18" charset="0"/>
                <a:ea typeface="Liberation Serif" pitchFamily="18" charset="0"/>
                <a:cs typeface="Liberation Serif" pitchFamily="18" charset="0"/>
              </a:defRPr>
            </a:pPr>
            <a:endParaRPr lang="ru-RU"/>
          </a:p>
        </c:txPr>
        <c:crossAx val="234325120"/>
        <c:crosses val="autoZero"/>
        <c:crossBetween val="midCat"/>
      </c:valAx>
    </c:plotArea>
    <c:plotVisOnly val="1"/>
    <c:dispBlanksAs val="zero"/>
    <c:showDLblsOverMax val="0"/>
  </c:chart>
  <c:txPr>
    <a:bodyPr/>
    <a:lstStyle/>
    <a:p>
      <a:pPr>
        <a:defRPr sz="1000">
          <a:latin typeface="Times New Roman" pitchFamily="18" charset="0"/>
          <a:cs typeface="Times New Roman" pitchFamily="18" charset="0"/>
        </a:defRPr>
      </a:pPr>
      <a:endParaRPr lang="ru-RU"/>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rAngAx val="0"/>
      <c:perspective val="30"/>
    </c:view3D>
    <c:floor>
      <c:thickness val="0"/>
    </c:floor>
    <c:sideWall>
      <c:thickness val="0"/>
    </c:sideWall>
    <c:backWall>
      <c:thickness val="0"/>
    </c:backWall>
    <c:plotArea>
      <c:layout>
        <c:manualLayout>
          <c:layoutTarget val="inner"/>
          <c:xMode val="edge"/>
          <c:yMode val="edge"/>
          <c:x val="0.28250072112273189"/>
          <c:y val="6.6511288017806494E-2"/>
          <c:w val="0.5462655641142754"/>
          <c:h val="0.73207204030470063"/>
        </c:manualLayout>
      </c:layout>
      <c:line3DChart>
        <c:grouping val="standard"/>
        <c:varyColors val="0"/>
        <c:ser>
          <c:idx val="0"/>
          <c:order val="0"/>
          <c:tx>
            <c:strRef>
              <c:f>Лист1!$B$1</c:f>
              <c:strCache>
                <c:ptCount val="1"/>
                <c:pt idx="0">
                  <c:v>Физическая культура</c:v>
                </c:pt>
              </c:strCache>
            </c:strRef>
          </c:tx>
          <c:cat>
            <c:numRef>
              <c:f>Лист1!$A$2:$A$6</c:f>
              <c:numCache>
                <c:formatCode>Основной</c:formatCode>
                <c:ptCount val="5"/>
                <c:pt idx="0">
                  <c:v>2018</c:v>
                </c:pt>
                <c:pt idx="1">
                  <c:v>2019</c:v>
                </c:pt>
                <c:pt idx="2">
                  <c:v>2020</c:v>
                </c:pt>
                <c:pt idx="3">
                  <c:v>2021</c:v>
                </c:pt>
                <c:pt idx="4">
                  <c:v>2022</c:v>
                </c:pt>
              </c:numCache>
            </c:numRef>
          </c:cat>
          <c:val>
            <c:numRef>
              <c:f>Лист1!$B$2:$B$6</c:f>
              <c:numCache>
                <c:formatCode>#,##0</c:formatCode>
                <c:ptCount val="5"/>
                <c:pt idx="0" formatCode="Основной">
                  <c:v>880</c:v>
                </c:pt>
                <c:pt idx="1">
                  <c:v>830</c:v>
                </c:pt>
                <c:pt idx="2" formatCode="Основной">
                  <c:v>849</c:v>
                </c:pt>
                <c:pt idx="3" formatCode="Основной">
                  <c:v>999</c:v>
                </c:pt>
                <c:pt idx="4" formatCode="Основной">
                  <c:v>999</c:v>
                </c:pt>
              </c:numCache>
            </c:numRef>
          </c:val>
          <c:smooth val="0"/>
        </c:ser>
        <c:dLbls>
          <c:showLegendKey val="0"/>
          <c:showVal val="0"/>
          <c:showCatName val="0"/>
          <c:showSerName val="0"/>
          <c:showPercent val="0"/>
          <c:showBubbleSize val="0"/>
        </c:dLbls>
        <c:axId val="237338624"/>
        <c:axId val="237340160"/>
        <c:axId val="236550336"/>
      </c:line3DChart>
      <c:catAx>
        <c:axId val="237338624"/>
        <c:scaling>
          <c:orientation val="minMax"/>
        </c:scaling>
        <c:delete val="0"/>
        <c:axPos val="b"/>
        <c:numFmt formatCode="Основной" sourceLinked="1"/>
        <c:majorTickMark val="out"/>
        <c:minorTickMark val="none"/>
        <c:tickLblPos val="nextTo"/>
        <c:txPr>
          <a:bodyPr/>
          <a:lstStyle/>
          <a:p>
            <a:pPr>
              <a:defRPr>
                <a:latin typeface="Liberation Serif" pitchFamily="18" charset="0"/>
                <a:ea typeface="Liberation Serif" pitchFamily="18" charset="0"/>
                <a:cs typeface="Liberation Serif" pitchFamily="18" charset="0"/>
              </a:defRPr>
            </a:pPr>
            <a:endParaRPr lang="ru-RU"/>
          </a:p>
        </c:txPr>
        <c:crossAx val="237340160"/>
        <c:crosses val="autoZero"/>
        <c:auto val="1"/>
        <c:lblAlgn val="ctr"/>
        <c:lblOffset val="100"/>
        <c:noMultiLvlLbl val="0"/>
      </c:catAx>
      <c:valAx>
        <c:axId val="237340160"/>
        <c:scaling>
          <c:orientation val="minMax"/>
        </c:scaling>
        <c:delete val="0"/>
        <c:axPos val="l"/>
        <c:majorGridlines/>
        <c:numFmt formatCode="Основной" sourceLinked="1"/>
        <c:majorTickMark val="out"/>
        <c:minorTickMark val="none"/>
        <c:tickLblPos val="nextTo"/>
        <c:txPr>
          <a:bodyPr/>
          <a:lstStyle/>
          <a:p>
            <a:pPr>
              <a:defRPr>
                <a:latin typeface="Liberation Serif" pitchFamily="18" charset="0"/>
                <a:ea typeface="Liberation Serif" pitchFamily="18" charset="0"/>
                <a:cs typeface="Liberation Serif" pitchFamily="18" charset="0"/>
              </a:defRPr>
            </a:pPr>
            <a:endParaRPr lang="ru-RU"/>
          </a:p>
        </c:txPr>
        <c:crossAx val="237338624"/>
        <c:crosses val="autoZero"/>
        <c:crossBetween val="between"/>
      </c:valAx>
      <c:serAx>
        <c:axId val="236550336"/>
        <c:scaling>
          <c:orientation val="minMax"/>
        </c:scaling>
        <c:delete val="1"/>
        <c:axPos val="b"/>
        <c:majorTickMark val="out"/>
        <c:minorTickMark val="none"/>
        <c:tickLblPos val="none"/>
        <c:crossAx val="237340160"/>
        <c:crosses val="autoZero"/>
      </c:serAx>
    </c:plotArea>
    <c:plotVisOnly val="1"/>
    <c:dispBlanksAs val="zero"/>
    <c:showDLblsOverMax val="0"/>
  </c:chart>
  <c:txPr>
    <a:bodyPr/>
    <a:lstStyle/>
    <a:p>
      <a:pPr>
        <a:defRPr sz="1000">
          <a:latin typeface="Times New Roman" pitchFamily="18" charset="0"/>
          <a:cs typeface="Times New Roman" pitchFamily="18" charset="0"/>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7.9475308641975315E-2"/>
          <c:y val="9.0347661176048727E-2"/>
          <c:w val="0.84104938271604934"/>
          <c:h val="0.80692788520573733"/>
        </c:manualLayout>
      </c:layout>
      <c:pie3DChart>
        <c:varyColors val="1"/>
        <c:ser>
          <c:idx val="0"/>
          <c:order val="0"/>
          <c:tx>
            <c:strRef>
              <c:f>Лист1!$B$1</c:f>
              <c:strCache>
                <c:ptCount val="1"/>
                <c:pt idx="0">
                  <c:v>Столбец1</c:v>
                </c:pt>
              </c:strCache>
            </c:strRef>
          </c:tx>
          <c:explosion val="25"/>
          <c:dPt>
            <c:idx val="0"/>
            <c:bubble3D val="0"/>
            <c:explosion val="64"/>
          </c:dPt>
          <c:dLbls>
            <c:txPr>
              <a:bodyPr/>
              <a:lstStyle/>
              <a:p>
                <a:pPr>
                  <a:defRPr sz="1000">
                    <a:latin typeface="Liberation Serif" pitchFamily="18" charset="0"/>
                    <a:ea typeface="Liberation Serif" pitchFamily="18" charset="0"/>
                    <a:cs typeface="Liberation Serif" pitchFamily="18" charset="0"/>
                  </a:defRPr>
                </a:pPr>
                <a:endParaRPr lang="ru-RU"/>
              </a:p>
            </c:txPr>
            <c:showLegendKey val="0"/>
            <c:showVal val="1"/>
            <c:showCatName val="1"/>
            <c:showSerName val="0"/>
            <c:showPercent val="0"/>
            <c:showBubbleSize val="0"/>
            <c:showLeaderLines val="1"/>
          </c:dLbls>
          <c:cat>
            <c:strRef>
              <c:f>Лист1!$A$2:$A$10</c:f>
              <c:strCache>
                <c:ptCount val="9"/>
                <c:pt idx="0">
                  <c:v>НДФЛ</c:v>
                </c:pt>
                <c:pt idx="1">
                  <c:v>Акцизы</c:v>
                </c:pt>
                <c:pt idx="2">
                  <c:v>Налоги на совокупный доход</c:v>
                </c:pt>
                <c:pt idx="3">
                  <c:v>Госпошлина</c:v>
                </c:pt>
                <c:pt idx="4">
                  <c:v>Доходы от пользования имущества</c:v>
                </c:pt>
                <c:pt idx="5">
                  <c:v>Платежи при использовании природными ресурсами</c:v>
                </c:pt>
                <c:pt idx="6">
                  <c:v>Доходы от оказания платных услуг</c:v>
                </c:pt>
                <c:pt idx="7">
                  <c:v>Доходы от продажи материальных и нематериальных активов</c:v>
                </c:pt>
                <c:pt idx="8">
                  <c:v>Штрафы, санкции, возмещение ущерба</c:v>
                </c:pt>
              </c:strCache>
            </c:strRef>
          </c:cat>
          <c:val>
            <c:numRef>
              <c:f>Лист1!$B$2:$B$10</c:f>
              <c:numCache>
                <c:formatCode>Основной</c:formatCode>
                <c:ptCount val="9"/>
                <c:pt idx="0">
                  <c:v>0.7516000000000006</c:v>
                </c:pt>
                <c:pt idx="1">
                  <c:v>1.9400000000000014E-2</c:v>
                </c:pt>
                <c:pt idx="2">
                  <c:v>9.1700000000000004E-2</c:v>
                </c:pt>
                <c:pt idx="3">
                  <c:v>1.2200000000000001E-2</c:v>
                </c:pt>
                <c:pt idx="4">
                  <c:v>1.4E-2</c:v>
                </c:pt>
                <c:pt idx="5">
                  <c:v>5.0000000000000034E-4</c:v>
                </c:pt>
                <c:pt idx="6">
                  <c:v>0.10360000000000004</c:v>
                </c:pt>
                <c:pt idx="7">
                  <c:v>2.3999999999999998E-3</c:v>
                </c:pt>
                <c:pt idx="8">
                  <c:v>3.8000000000000013E-3</c:v>
                </c:pt>
              </c:numCache>
            </c:numRef>
          </c:val>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latin typeface="Times New Roman" pitchFamily="18" charset="0"/>
          <a:cs typeface="Times New Roman" pitchFamily="18" charset="0"/>
        </a:defRPr>
      </a:pPr>
      <a:endParaRPr lang="ru-RU"/>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4"/>
    </mc:Choice>
    <mc:Fallback>
      <c:style val="24"/>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6.3701126829529234E-2"/>
          <c:y val="0.12269168160059522"/>
          <c:w val="0.5462655641142754"/>
          <c:h val="0.73207204030470063"/>
        </c:manualLayout>
      </c:layout>
      <c:bar3DChart>
        <c:barDir val="col"/>
        <c:grouping val="percentStacked"/>
        <c:varyColors val="0"/>
        <c:ser>
          <c:idx val="0"/>
          <c:order val="0"/>
          <c:tx>
            <c:strRef>
              <c:f>Лист1!$B$1</c:f>
              <c:strCache>
                <c:ptCount val="1"/>
                <c:pt idx="0">
                  <c:v>Дотация на выравнивание бюджетной обеспеченности субъектов РФ и муниципальных образований</c:v>
                </c:pt>
              </c:strCache>
            </c:strRef>
          </c:tx>
          <c:invertIfNegative val="0"/>
          <c:cat>
            <c:strRef>
              <c:f>Лист1!$A$2:$A$6</c:f>
              <c:strCache>
                <c:ptCount val="5"/>
                <c:pt idx="0">
                  <c:v>2018 год</c:v>
                </c:pt>
                <c:pt idx="1">
                  <c:v>2019 год</c:v>
                </c:pt>
                <c:pt idx="2">
                  <c:v>2020 год</c:v>
                </c:pt>
                <c:pt idx="3">
                  <c:v>2021 год</c:v>
                </c:pt>
                <c:pt idx="4">
                  <c:v>2022 год</c:v>
                </c:pt>
              </c:strCache>
            </c:strRef>
          </c:cat>
          <c:val>
            <c:numRef>
              <c:f>Лист1!$B$2:$B$6</c:f>
              <c:numCache>
                <c:formatCode>Основной</c:formatCode>
                <c:ptCount val="5"/>
                <c:pt idx="0">
                  <c:v>88475</c:v>
                </c:pt>
                <c:pt idx="1">
                  <c:v>43496</c:v>
                </c:pt>
                <c:pt idx="2">
                  <c:v>43414</c:v>
                </c:pt>
                <c:pt idx="3">
                  <c:v>42699</c:v>
                </c:pt>
                <c:pt idx="4">
                  <c:v>42908</c:v>
                </c:pt>
              </c:numCache>
            </c:numRef>
          </c:val>
        </c:ser>
        <c:ser>
          <c:idx val="1"/>
          <c:order val="1"/>
          <c:tx>
            <c:strRef>
              <c:f>Лист1!$C$1</c:f>
              <c:strCache>
                <c:ptCount val="1"/>
                <c:pt idx="0">
                  <c:v>Предоставление иных межбюджетных трансфертов  на выполнение расходных полномочий поселений
</c:v>
                </c:pt>
              </c:strCache>
            </c:strRef>
          </c:tx>
          <c:invertIfNegative val="0"/>
          <c:cat>
            <c:strRef>
              <c:f>Лист1!$A$2:$A$6</c:f>
              <c:strCache>
                <c:ptCount val="5"/>
                <c:pt idx="0">
                  <c:v>2018 год</c:v>
                </c:pt>
                <c:pt idx="1">
                  <c:v>2019 год</c:v>
                </c:pt>
                <c:pt idx="2">
                  <c:v>2020 год</c:v>
                </c:pt>
                <c:pt idx="3">
                  <c:v>2021 год</c:v>
                </c:pt>
                <c:pt idx="4">
                  <c:v>2022 год</c:v>
                </c:pt>
              </c:strCache>
            </c:strRef>
          </c:cat>
          <c:val>
            <c:numRef>
              <c:f>Лист1!$C$2:$C$6</c:f>
              <c:numCache>
                <c:formatCode>Основной</c:formatCode>
                <c:ptCount val="5"/>
                <c:pt idx="0">
                  <c:v>80934</c:v>
                </c:pt>
                <c:pt idx="1">
                  <c:v>114209.5</c:v>
                </c:pt>
                <c:pt idx="2">
                  <c:v>115848.7</c:v>
                </c:pt>
                <c:pt idx="3">
                  <c:v>72930</c:v>
                </c:pt>
                <c:pt idx="4">
                  <c:v>72785</c:v>
                </c:pt>
              </c:numCache>
            </c:numRef>
          </c:val>
        </c:ser>
        <c:dLbls>
          <c:showLegendKey val="0"/>
          <c:showVal val="0"/>
          <c:showCatName val="0"/>
          <c:showSerName val="0"/>
          <c:showPercent val="0"/>
          <c:showBubbleSize val="0"/>
        </c:dLbls>
        <c:gapWidth val="150"/>
        <c:shape val="cylinder"/>
        <c:axId val="239368448"/>
        <c:axId val="239370240"/>
        <c:axId val="0"/>
      </c:bar3DChart>
      <c:catAx>
        <c:axId val="239368448"/>
        <c:scaling>
          <c:orientation val="minMax"/>
        </c:scaling>
        <c:delete val="0"/>
        <c:axPos val="b"/>
        <c:majorTickMark val="out"/>
        <c:minorTickMark val="none"/>
        <c:tickLblPos val="nextTo"/>
        <c:txPr>
          <a:bodyPr/>
          <a:lstStyle/>
          <a:p>
            <a:pPr>
              <a:defRPr>
                <a:latin typeface="Liberation Serif" pitchFamily="18" charset="0"/>
                <a:ea typeface="Liberation Serif" pitchFamily="18" charset="0"/>
                <a:cs typeface="Liberation Serif" pitchFamily="18" charset="0"/>
              </a:defRPr>
            </a:pPr>
            <a:endParaRPr lang="ru-RU"/>
          </a:p>
        </c:txPr>
        <c:crossAx val="239370240"/>
        <c:crosses val="autoZero"/>
        <c:auto val="1"/>
        <c:lblAlgn val="ctr"/>
        <c:lblOffset val="100"/>
        <c:noMultiLvlLbl val="0"/>
      </c:catAx>
      <c:valAx>
        <c:axId val="239370240"/>
        <c:scaling>
          <c:orientation val="minMax"/>
        </c:scaling>
        <c:delete val="0"/>
        <c:axPos val="l"/>
        <c:majorGridlines/>
        <c:numFmt formatCode="0%" sourceLinked="1"/>
        <c:majorTickMark val="out"/>
        <c:minorTickMark val="none"/>
        <c:tickLblPos val="nextTo"/>
        <c:txPr>
          <a:bodyPr/>
          <a:lstStyle/>
          <a:p>
            <a:pPr>
              <a:defRPr>
                <a:latin typeface="Liberation Serif" pitchFamily="18" charset="0"/>
                <a:ea typeface="Liberation Serif" pitchFamily="18" charset="0"/>
                <a:cs typeface="Liberation Serif" pitchFamily="18" charset="0"/>
              </a:defRPr>
            </a:pPr>
            <a:endParaRPr lang="ru-RU"/>
          </a:p>
        </c:txPr>
        <c:crossAx val="239368448"/>
        <c:crosses val="autoZero"/>
        <c:crossBetween val="between"/>
      </c:valAx>
    </c:plotArea>
    <c:legend>
      <c:legendPos val="r"/>
      <c:layout>
        <c:manualLayout>
          <c:xMode val="edge"/>
          <c:yMode val="edge"/>
          <c:x val="0.64768266488908965"/>
          <c:y val="8.8485337377972567E-2"/>
          <c:w val="0.28625304492916426"/>
          <c:h val="0.82706993908889903"/>
        </c:manualLayout>
      </c:layout>
      <c:overlay val="0"/>
      <c:txPr>
        <a:bodyPr/>
        <a:lstStyle/>
        <a:p>
          <a:pPr>
            <a:defRPr>
              <a:latin typeface="Liberation Serif" pitchFamily="18" charset="0"/>
              <a:ea typeface="Liberation Serif" pitchFamily="18" charset="0"/>
              <a:cs typeface="Liberation Serif" pitchFamily="18" charset="0"/>
            </a:defRPr>
          </a:pPr>
          <a:endParaRPr lang="ru-RU"/>
        </a:p>
      </c:txPr>
    </c:legend>
    <c:plotVisOnly val="1"/>
    <c:dispBlanksAs val="gap"/>
    <c:showDLblsOverMax val="0"/>
  </c:chart>
  <c:txPr>
    <a:bodyPr/>
    <a:lstStyle/>
    <a:p>
      <a:pPr>
        <a:defRPr sz="1000">
          <a:latin typeface="Times New Roman" pitchFamily="18" charset="0"/>
          <a:cs typeface="Times New Roman" pitchFamily="18" charset="0"/>
        </a:defRPr>
      </a:pPr>
      <a:endParaRPr lang="ru-RU"/>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Лист1!$B$1</c:f>
              <c:strCache>
                <c:ptCount val="1"/>
                <c:pt idx="0">
                  <c:v>Доходы</c:v>
                </c:pt>
              </c:strCache>
            </c:strRef>
          </c:tx>
          <c:marker>
            <c:symbol val="none"/>
          </c:marker>
          <c:dLbls>
            <c:txPr>
              <a:bodyPr/>
              <a:lstStyle/>
              <a:p>
                <a:pPr>
                  <a:defRPr sz="800">
                    <a:latin typeface="Liberation Serif" pitchFamily="18" charset="0"/>
                    <a:ea typeface="Liberation Serif" pitchFamily="18" charset="0"/>
                    <a:cs typeface="Liberation Serif" pitchFamily="18" charset="0"/>
                  </a:defRPr>
                </a:pPr>
                <a:endParaRPr lang="ru-RU"/>
              </a:p>
            </c:txPr>
            <c:dLblPos val="t"/>
            <c:showLegendKey val="0"/>
            <c:showVal val="1"/>
            <c:showCatName val="0"/>
            <c:showSerName val="0"/>
            <c:showPercent val="0"/>
            <c:showBubbleSize val="0"/>
            <c:showLeaderLines val="0"/>
          </c:dLbls>
          <c:cat>
            <c:strRef>
              <c:f>Лист1!$A$2:$A$12</c:f>
              <c:strCache>
                <c:ptCount val="11"/>
                <c:pt idx="0">
                  <c:v>2012 год (факт)</c:v>
                </c:pt>
                <c:pt idx="1">
                  <c:v>2013 год (факт)</c:v>
                </c:pt>
                <c:pt idx="2">
                  <c:v>2014 год (факт)</c:v>
                </c:pt>
                <c:pt idx="3">
                  <c:v>2015 год (факт)</c:v>
                </c:pt>
                <c:pt idx="4">
                  <c:v>2016 год (факт)</c:v>
                </c:pt>
                <c:pt idx="5">
                  <c:v>2017 год (факт)</c:v>
                </c:pt>
                <c:pt idx="6">
                  <c:v>2018 год (факт)</c:v>
                </c:pt>
                <c:pt idx="7">
                  <c:v>2019 год (план)</c:v>
                </c:pt>
                <c:pt idx="8">
                  <c:v>2020 год (план)</c:v>
                </c:pt>
                <c:pt idx="9">
                  <c:v>2021 год (план)</c:v>
                </c:pt>
                <c:pt idx="10">
                  <c:v>2022 год (план)</c:v>
                </c:pt>
              </c:strCache>
            </c:strRef>
          </c:cat>
          <c:val>
            <c:numRef>
              <c:f>Лист1!$B$2:$B$12</c:f>
              <c:numCache>
                <c:formatCode>#,##0</c:formatCode>
                <c:ptCount val="11"/>
                <c:pt idx="0">
                  <c:v>540213.69999999879</c:v>
                </c:pt>
                <c:pt idx="1">
                  <c:v>591236.1</c:v>
                </c:pt>
                <c:pt idx="2">
                  <c:v>679685.1</c:v>
                </c:pt>
                <c:pt idx="3">
                  <c:v>660987.30000000005</c:v>
                </c:pt>
                <c:pt idx="4">
                  <c:v>664647.80000000005</c:v>
                </c:pt>
                <c:pt idx="5" formatCode="Основной">
                  <c:v>692747.8</c:v>
                </c:pt>
                <c:pt idx="6" formatCode="Основной">
                  <c:v>755309.7</c:v>
                </c:pt>
                <c:pt idx="7" formatCode="Основной">
                  <c:v>777860.1</c:v>
                </c:pt>
                <c:pt idx="8" formatCode="Основной">
                  <c:v>871217.3</c:v>
                </c:pt>
                <c:pt idx="9" formatCode="Основной">
                  <c:v>764046.2</c:v>
                </c:pt>
                <c:pt idx="10" formatCode="Основной">
                  <c:v>780601.4</c:v>
                </c:pt>
              </c:numCache>
            </c:numRef>
          </c:val>
          <c:smooth val="0"/>
        </c:ser>
        <c:ser>
          <c:idx val="1"/>
          <c:order val="1"/>
          <c:tx>
            <c:strRef>
              <c:f>Лист1!$C$1</c:f>
              <c:strCache>
                <c:ptCount val="1"/>
                <c:pt idx="0">
                  <c:v>Расходы</c:v>
                </c:pt>
              </c:strCache>
            </c:strRef>
          </c:tx>
          <c:marker>
            <c:symbol val="none"/>
          </c:marker>
          <c:dLbls>
            <c:txPr>
              <a:bodyPr anchor="t" anchorCtr="0"/>
              <a:lstStyle/>
              <a:p>
                <a:pPr>
                  <a:defRPr sz="800">
                    <a:latin typeface="Liberation Serif" pitchFamily="18" charset="0"/>
                    <a:ea typeface="Liberation Serif" pitchFamily="18" charset="0"/>
                    <a:cs typeface="Liberation Serif" pitchFamily="18" charset="0"/>
                  </a:defRPr>
                </a:pPr>
                <a:endParaRPr lang="ru-RU"/>
              </a:p>
            </c:txPr>
            <c:dLblPos val="b"/>
            <c:showLegendKey val="0"/>
            <c:showVal val="1"/>
            <c:showCatName val="0"/>
            <c:showSerName val="0"/>
            <c:showPercent val="0"/>
            <c:showBubbleSize val="0"/>
            <c:showLeaderLines val="0"/>
          </c:dLbls>
          <c:cat>
            <c:strRef>
              <c:f>Лист1!$A$2:$A$12</c:f>
              <c:strCache>
                <c:ptCount val="11"/>
                <c:pt idx="0">
                  <c:v>2012 год (факт)</c:v>
                </c:pt>
                <c:pt idx="1">
                  <c:v>2013 год (факт)</c:v>
                </c:pt>
                <c:pt idx="2">
                  <c:v>2014 год (факт)</c:v>
                </c:pt>
                <c:pt idx="3">
                  <c:v>2015 год (факт)</c:v>
                </c:pt>
                <c:pt idx="4">
                  <c:v>2016 год (факт)</c:v>
                </c:pt>
                <c:pt idx="5">
                  <c:v>2017 год (факт)</c:v>
                </c:pt>
                <c:pt idx="6">
                  <c:v>2018 год (факт)</c:v>
                </c:pt>
                <c:pt idx="7">
                  <c:v>2019 год (план)</c:v>
                </c:pt>
                <c:pt idx="8">
                  <c:v>2020 год (план)</c:v>
                </c:pt>
                <c:pt idx="9">
                  <c:v>2021 год (план)</c:v>
                </c:pt>
                <c:pt idx="10">
                  <c:v>2022 год (план)</c:v>
                </c:pt>
              </c:strCache>
            </c:strRef>
          </c:cat>
          <c:val>
            <c:numRef>
              <c:f>Лист1!$C$2:$C$12</c:f>
              <c:numCache>
                <c:formatCode>#,##0</c:formatCode>
                <c:ptCount val="11"/>
                <c:pt idx="0">
                  <c:v>544607.80000000005</c:v>
                </c:pt>
                <c:pt idx="1">
                  <c:v>595008.6</c:v>
                </c:pt>
                <c:pt idx="2">
                  <c:v>664331.1</c:v>
                </c:pt>
                <c:pt idx="3">
                  <c:v>624611.9</c:v>
                </c:pt>
                <c:pt idx="4">
                  <c:v>662522.6</c:v>
                </c:pt>
                <c:pt idx="5" formatCode="Основной">
                  <c:v>675554.1</c:v>
                </c:pt>
                <c:pt idx="6">
                  <c:v>744300.4</c:v>
                </c:pt>
                <c:pt idx="7" formatCode="Основной">
                  <c:v>780154.1</c:v>
                </c:pt>
                <c:pt idx="8" formatCode="Основной">
                  <c:v>872947.3</c:v>
                </c:pt>
                <c:pt idx="9" formatCode="Основной">
                  <c:v>764046.2</c:v>
                </c:pt>
                <c:pt idx="10" formatCode="Основной">
                  <c:v>780601.4</c:v>
                </c:pt>
              </c:numCache>
            </c:numRef>
          </c:val>
          <c:smooth val="0"/>
        </c:ser>
        <c:dLbls>
          <c:showLegendKey val="0"/>
          <c:showVal val="0"/>
          <c:showCatName val="0"/>
          <c:showSerName val="0"/>
          <c:showPercent val="0"/>
          <c:showBubbleSize val="0"/>
        </c:dLbls>
        <c:marker val="1"/>
        <c:smooth val="0"/>
        <c:axId val="239880448"/>
        <c:axId val="239890432"/>
      </c:lineChart>
      <c:catAx>
        <c:axId val="239880448"/>
        <c:scaling>
          <c:orientation val="minMax"/>
        </c:scaling>
        <c:delete val="0"/>
        <c:axPos val="b"/>
        <c:majorTickMark val="out"/>
        <c:minorTickMark val="none"/>
        <c:tickLblPos val="nextTo"/>
        <c:txPr>
          <a:bodyPr/>
          <a:lstStyle/>
          <a:p>
            <a:pPr>
              <a:defRPr sz="1200">
                <a:latin typeface="Liberation Serif" pitchFamily="18" charset="0"/>
                <a:ea typeface="Liberation Serif" pitchFamily="18" charset="0"/>
                <a:cs typeface="Liberation Serif" pitchFamily="18" charset="0"/>
              </a:defRPr>
            </a:pPr>
            <a:endParaRPr lang="ru-RU"/>
          </a:p>
        </c:txPr>
        <c:crossAx val="239890432"/>
        <c:crosses val="autoZero"/>
        <c:auto val="1"/>
        <c:lblAlgn val="ctr"/>
        <c:lblOffset val="100"/>
        <c:noMultiLvlLbl val="0"/>
      </c:catAx>
      <c:valAx>
        <c:axId val="239890432"/>
        <c:scaling>
          <c:orientation val="minMax"/>
        </c:scaling>
        <c:delete val="0"/>
        <c:axPos val="l"/>
        <c:majorGridlines/>
        <c:numFmt formatCode="#,##0" sourceLinked="1"/>
        <c:majorTickMark val="out"/>
        <c:minorTickMark val="none"/>
        <c:tickLblPos val="nextTo"/>
        <c:txPr>
          <a:bodyPr/>
          <a:lstStyle/>
          <a:p>
            <a:pPr>
              <a:defRPr>
                <a:latin typeface="Liberation Serif" pitchFamily="18" charset="0"/>
                <a:ea typeface="Liberation Serif" pitchFamily="18" charset="0"/>
                <a:cs typeface="Liberation Serif" pitchFamily="18" charset="0"/>
              </a:defRPr>
            </a:pPr>
            <a:endParaRPr lang="ru-RU"/>
          </a:p>
        </c:txPr>
        <c:crossAx val="239880448"/>
        <c:crosses val="autoZero"/>
        <c:crossBetween val="between"/>
      </c:valAx>
    </c:plotArea>
    <c:legend>
      <c:legendPos val="r"/>
      <c:overlay val="0"/>
      <c:txPr>
        <a:bodyPr/>
        <a:lstStyle/>
        <a:p>
          <a:pPr>
            <a:defRPr>
              <a:latin typeface="Liberation Serif" pitchFamily="18" charset="0"/>
              <a:ea typeface="Liberation Serif" pitchFamily="18" charset="0"/>
              <a:cs typeface="Liberation Serif"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pieChart>
        <c:varyColors val="1"/>
        <c:ser>
          <c:idx val="0"/>
          <c:order val="0"/>
          <c:tx>
            <c:strRef>
              <c:f>Лист1!$B$1</c:f>
              <c:strCache>
                <c:ptCount val="1"/>
                <c:pt idx="0">
                  <c:v>2019 год</c:v>
                </c:pt>
              </c:strCache>
            </c:strRef>
          </c:tx>
          <c:dPt>
            <c:idx val="7"/>
            <c:bubble3D val="0"/>
            <c:explosion val="5"/>
          </c:dPt>
          <c:cat>
            <c:strRef>
              <c:f>Лист1!$A$2:$A$13</c:f>
              <c:strCache>
                <c:ptCount val="12"/>
                <c:pt idx="0">
                  <c:v>Обеспечение деятельности администрации</c:v>
                </c:pt>
                <c:pt idx="1">
                  <c:v>Обеспечение комплексной безопасности</c:v>
                </c:pt>
                <c:pt idx="2">
                  <c:v>Развитие культуры, физической культуры, спорта и молодежной политики</c:v>
                </c:pt>
                <c:pt idx="3">
                  <c:v>Социальная поддержка населения</c:v>
                </c:pt>
                <c:pt idx="4">
                  <c:v>Управление финансами</c:v>
                </c:pt>
                <c:pt idx="5">
                  <c:v>Дорожная деятельности и транспортное обслуживание населения</c:v>
                </c:pt>
                <c:pt idx="6">
                  <c:v>Повышение эффективности управления муниципальной собственностью</c:v>
                </c:pt>
                <c:pt idx="7">
                  <c:v>Развитие системы образования</c:v>
                </c:pt>
                <c:pt idx="8">
                  <c:v>Содействие развитию малого и среднего предпринимательства</c:v>
                </c:pt>
                <c:pt idx="9">
                  <c:v>Устойчивое развитие сельских территорий</c:v>
                </c:pt>
                <c:pt idx="10">
                  <c:v>Формирование законопослушного поведения участников дорожного движения</c:v>
                </c:pt>
                <c:pt idx="11">
                  <c:v>Профилактика терроризма, а также минимизация и (или) ликвидация последствий его проявлений в Слободо-Туринском районе на 2020-2025 годы</c:v>
                </c:pt>
              </c:strCache>
            </c:strRef>
          </c:cat>
          <c:val>
            <c:numRef>
              <c:f>Лист1!$B$2:$B$13</c:f>
              <c:numCache>
                <c:formatCode>0%</c:formatCode>
                <c:ptCount val="12"/>
                <c:pt idx="0">
                  <c:v>0.05</c:v>
                </c:pt>
                <c:pt idx="1">
                  <c:v>1.0999999999999998E-2</c:v>
                </c:pt>
                <c:pt idx="2">
                  <c:v>1.0999999999999998E-2</c:v>
                </c:pt>
                <c:pt idx="3">
                  <c:v>0.10700000000000003</c:v>
                </c:pt>
                <c:pt idx="4">
                  <c:v>0.22700000000000001</c:v>
                </c:pt>
                <c:pt idx="5">
                  <c:v>4.1000000000000002E-2</c:v>
                </c:pt>
                <c:pt idx="6">
                  <c:v>4.0000000000000018E-3</c:v>
                </c:pt>
                <c:pt idx="7">
                  <c:v>0.54600000000000004</c:v>
                </c:pt>
                <c:pt idx="8">
                  <c:v>1.0000000000000005E-3</c:v>
                </c:pt>
                <c:pt idx="9">
                  <c:v>2.0000000000000009E-3</c:v>
                </c:pt>
                <c:pt idx="10">
                  <c:v>0</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3106927976402227"/>
          <c:y val="1.5778271368540753E-2"/>
          <c:w val="0.35922231882492162"/>
          <c:h val="0.95525926040897424"/>
        </c:manualLayout>
      </c:layout>
      <c:overlay val="0"/>
      <c:txPr>
        <a:bodyPr/>
        <a:lstStyle/>
        <a:p>
          <a:pPr>
            <a:defRPr>
              <a:latin typeface="Liberation Serif" pitchFamily="18" charset="0"/>
              <a:ea typeface="Liberation Serif" pitchFamily="18" charset="0"/>
              <a:cs typeface="Liberation Serif" pitchFamily="18" charset="0"/>
            </a:defRPr>
          </a:pPr>
          <a:endParaRPr lang="ru-RU"/>
        </a:p>
      </c:txPr>
    </c:legend>
    <c:plotVisOnly val="1"/>
    <c:dispBlanksAs val="zero"/>
    <c:showDLblsOverMax val="0"/>
  </c:chart>
  <c:txPr>
    <a:bodyPr/>
    <a:lstStyle/>
    <a:p>
      <a:pPr>
        <a:defRPr sz="800">
          <a:latin typeface="Times New Roman" pitchFamily="18" charset="0"/>
          <a:cs typeface="Times New Roman" pitchFamily="18" charset="0"/>
        </a:defRPr>
      </a:pPr>
      <a:endParaRPr lang="ru-RU"/>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a:latin typeface="Liberation Serif" pitchFamily="18" charset="0"/>
                <a:ea typeface="Liberation Serif" pitchFamily="18" charset="0"/>
                <a:cs typeface="Liberation Serif" pitchFamily="18" charset="0"/>
              </a:rPr>
              <a:t>На </a:t>
            </a:r>
            <a:r>
              <a:rPr lang="ru-RU" dirty="0" smtClean="0">
                <a:latin typeface="Liberation Serif" pitchFamily="18" charset="0"/>
                <a:ea typeface="Liberation Serif" pitchFamily="18" charset="0"/>
                <a:cs typeface="Liberation Serif" pitchFamily="18" charset="0"/>
              </a:rPr>
              <a:t>01.01.2020</a:t>
            </a:r>
            <a:endParaRPr lang="ru-RU" dirty="0">
              <a:latin typeface="Liberation Serif" pitchFamily="18" charset="0"/>
              <a:ea typeface="Liberation Serif" pitchFamily="18" charset="0"/>
              <a:cs typeface="Liberation Serif" pitchFamily="18" charset="0"/>
            </a:endParaRP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На 01.01.2018</c:v>
                </c:pt>
              </c:strCache>
            </c:strRef>
          </c:tx>
          <c:dLbls>
            <c:dLbl>
              <c:idx val="0"/>
              <c:tx>
                <c:rich>
                  <a:bodyPr/>
                  <a:lstStyle/>
                  <a:p>
                    <a:r>
                      <a:rPr lang="ru-RU" smtClean="0">
                        <a:latin typeface="Liberation Serif" pitchFamily="18" charset="0"/>
                        <a:ea typeface="Liberation Serif" pitchFamily="18" charset="0"/>
                        <a:cs typeface="Liberation Serif" pitchFamily="18" charset="0"/>
                      </a:rPr>
                      <a:t>8</a:t>
                    </a:r>
                    <a:r>
                      <a:rPr lang="ru-RU" smtClean="0"/>
                      <a:t>59 731,0</a:t>
                    </a:r>
                    <a:endParaRPr lang="en-US" dirty="0"/>
                  </a:p>
                </c:rich>
              </c:tx>
              <c:showLegendKey val="0"/>
              <c:showVal val="1"/>
              <c:showCatName val="0"/>
              <c:showSerName val="0"/>
              <c:showPercent val="0"/>
              <c:showBubbleSize val="0"/>
            </c:dLbl>
            <c:dLbl>
              <c:idx val="1"/>
              <c:tx>
                <c:rich>
                  <a:bodyPr/>
                  <a:lstStyle/>
                  <a:p>
                    <a:r>
                      <a:rPr lang="ru-RU" smtClean="0">
                        <a:latin typeface="Liberation Serif" pitchFamily="18" charset="0"/>
                        <a:ea typeface="Liberation Serif" pitchFamily="18" charset="0"/>
                        <a:cs typeface="Liberation Serif" pitchFamily="18" charset="0"/>
                      </a:rPr>
                      <a:t>1</a:t>
                    </a:r>
                    <a:r>
                      <a:rPr lang="ru-RU" smtClean="0"/>
                      <a:t>3 216,3</a:t>
                    </a:r>
                    <a:endParaRPr lang="en-US"/>
                  </a:p>
                </c:rich>
              </c:tx>
              <c:showLegendKey val="0"/>
              <c:showVal val="1"/>
              <c:showCatName val="0"/>
              <c:showSerName val="0"/>
              <c:showPercent val="0"/>
              <c:showBubbleSize val="0"/>
            </c:dLbl>
            <c:txPr>
              <a:bodyPr/>
              <a:lstStyle/>
              <a:p>
                <a:pPr>
                  <a:defRPr>
                    <a:latin typeface="Liberation Serif" pitchFamily="18" charset="0"/>
                    <a:ea typeface="Liberation Serif" pitchFamily="18" charset="0"/>
                    <a:cs typeface="Liberation Serif" pitchFamily="18" charset="0"/>
                  </a:defRPr>
                </a:pPr>
                <a:endParaRPr lang="ru-RU"/>
              </a:p>
            </c:txPr>
            <c:showLegendKey val="0"/>
            <c:showVal val="1"/>
            <c:showCatName val="0"/>
            <c:showSerName val="0"/>
            <c:showPercent val="0"/>
            <c:showBubbleSize val="0"/>
            <c:showLeaderLines val="1"/>
          </c:dLbls>
          <c:cat>
            <c:strRef>
              <c:f>Лист1!$A$2:$A$3</c:f>
              <c:strCache>
                <c:ptCount val="2"/>
                <c:pt idx="0">
                  <c:v>Программное направление деятельности</c:v>
                </c:pt>
                <c:pt idx="1">
                  <c:v>Непрограммное направление деятельности</c:v>
                </c:pt>
              </c:strCache>
            </c:strRef>
          </c:cat>
          <c:val>
            <c:numRef>
              <c:f>Лист1!$B$2:$B$3</c:f>
              <c:numCache>
                <c:formatCode>Основной</c:formatCode>
                <c:ptCount val="2"/>
                <c:pt idx="0">
                  <c:v>859731</c:v>
                </c:pt>
                <c:pt idx="1">
                  <c:v>13216.3</c:v>
                </c:pt>
              </c:numCache>
            </c:numRef>
          </c:val>
        </c:ser>
        <c:dLbls>
          <c:showLegendKey val="0"/>
          <c:showVal val="0"/>
          <c:showCatName val="0"/>
          <c:showSerName val="0"/>
          <c:showPercent val="0"/>
          <c:showBubbleSize val="0"/>
          <c:showLeaderLines val="1"/>
        </c:dLbls>
      </c:pie3DChart>
    </c:plotArea>
    <c:legend>
      <c:legendPos val="r"/>
      <c:overlay val="0"/>
      <c:txPr>
        <a:bodyPr/>
        <a:lstStyle/>
        <a:p>
          <a:pPr>
            <a:defRPr>
              <a:latin typeface="Liberation Serif" pitchFamily="18" charset="0"/>
              <a:ea typeface="Liberation Serif" pitchFamily="18" charset="0"/>
              <a:cs typeface="Liberation Serif" pitchFamily="18" charset="0"/>
            </a:defRPr>
          </a:pPr>
          <a:endParaRPr lang="ru-RU"/>
        </a:p>
      </c:txPr>
    </c:legend>
    <c:plotVisOnly val="1"/>
    <c:dispBlanksAs val="zero"/>
    <c:showDLblsOverMax val="0"/>
  </c:chart>
  <c:txPr>
    <a:bodyPr/>
    <a:lstStyle/>
    <a:p>
      <a:pPr>
        <a:defRPr sz="1100">
          <a:latin typeface="Times New Roman" pitchFamily="18" charset="0"/>
          <a:cs typeface="Times New Roman" pitchFamily="18" charset="0"/>
        </a:defRPr>
      </a:pPr>
      <a:endParaRPr lang="ru-RU"/>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Liberation Serif" pitchFamily="18" charset="0"/>
                <a:ea typeface="Liberation Serif" pitchFamily="18" charset="0"/>
                <a:cs typeface="Liberation Serif" pitchFamily="18" charset="0"/>
              </a:defRPr>
            </a:pPr>
            <a:r>
              <a:rPr lang="ru-RU" dirty="0">
                <a:latin typeface="Liberation Serif" pitchFamily="18" charset="0"/>
                <a:ea typeface="Liberation Serif" pitchFamily="18" charset="0"/>
                <a:cs typeface="Liberation Serif" pitchFamily="18" charset="0"/>
              </a:rPr>
              <a:t>На </a:t>
            </a:r>
            <a:r>
              <a:rPr lang="ru-RU" dirty="0" smtClean="0">
                <a:latin typeface="Liberation Serif" pitchFamily="18" charset="0"/>
                <a:ea typeface="Liberation Serif" pitchFamily="18" charset="0"/>
                <a:cs typeface="Liberation Serif" pitchFamily="18" charset="0"/>
              </a:rPr>
              <a:t>01.01.2019</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На 01.01.2019</c:v>
                </c:pt>
              </c:strCache>
            </c:strRef>
          </c:tx>
          <c:dLbls>
            <c:dLbl>
              <c:idx val="0"/>
              <c:tx>
                <c:rich>
                  <a:bodyPr/>
                  <a:lstStyle/>
                  <a:p>
                    <a:r>
                      <a:rPr lang="en-US" smtClean="0">
                        <a:latin typeface="Liberation Serif" pitchFamily="18" charset="0"/>
                        <a:ea typeface="Liberation Serif" pitchFamily="18" charset="0"/>
                        <a:cs typeface="Liberation Serif" pitchFamily="18" charset="0"/>
                      </a:rPr>
                      <a:t>7</a:t>
                    </a:r>
                    <a:r>
                      <a:rPr lang="ru-RU" smtClean="0"/>
                      <a:t>68 193,1</a:t>
                    </a:r>
                    <a:endParaRPr lang="en-US"/>
                  </a:p>
                </c:rich>
              </c:tx>
              <c:showLegendKey val="0"/>
              <c:showVal val="1"/>
              <c:showCatName val="0"/>
              <c:showSerName val="0"/>
              <c:showPercent val="0"/>
              <c:showBubbleSize val="0"/>
            </c:dLbl>
            <c:txPr>
              <a:bodyPr/>
              <a:lstStyle/>
              <a:p>
                <a:pPr>
                  <a:defRPr>
                    <a:latin typeface="Liberation Serif" pitchFamily="18" charset="0"/>
                    <a:ea typeface="Liberation Serif" pitchFamily="18" charset="0"/>
                    <a:cs typeface="Liberation Serif" pitchFamily="18" charset="0"/>
                  </a:defRPr>
                </a:pPr>
                <a:endParaRPr lang="ru-RU"/>
              </a:p>
            </c:txPr>
            <c:showLegendKey val="0"/>
            <c:showVal val="1"/>
            <c:showCatName val="0"/>
            <c:showSerName val="0"/>
            <c:showPercent val="0"/>
            <c:showBubbleSize val="0"/>
            <c:showLeaderLines val="1"/>
          </c:dLbls>
          <c:cat>
            <c:strRef>
              <c:f>Лист1!$A$2:$A$3</c:f>
              <c:strCache>
                <c:ptCount val="2"/>
                <c:pt idx="0">
                  <c:v>Программное направление деятельности</c:v>
                </c:pt>
                <c:pt idx="1">
                  <c:v>Непрограммное направление деятельности</c:v>
                </c:pt>
              </c:strCache>
            </c:strRef>
          </c:cat>
          <c:val>
            <c:numRef>
              <c:f>Лист1!$B$2:$B$3</c:f>
              <c:numCache>
                <c:formatCode>#,##0</c:formatCode>
                <c:ptCount val="2"/>
                <c:pt idx="0" formatCode="Основной">
                  <c:v>742954.7</c:v>
                </c:pt>
                <c:pt idx="1">
                  <c:v>11961</c:v>
                </c:pt>
              </c:numCache>
            </c:numRef>
          </c:val>
        </c:ser>
        <c:dLbls>
          <c:showLegendKey val="0"/>
          <c:showVal val="0"/>
          <c:showCatName val="0"/>
          <c:showSerName val="0"/>
          <c:showPercent val="0"/>
          <c:showBubbleSize val="0"/>
          <c:showLeaderLines val="1"/>
        </c:dLbls>
      </c:pie3DChart>
    </c:plotArea>
    <c:legend>
      <c:legendPos val="r"/>
      <c:overlay val="0"/>
      <c:txPr>
        <a:bodyPr/>
        <a:lstStyle/>
        <a:p>
          <a:pPr>
            <a:defRPr>
              <a:latin typeface="Liberation Serif" pitchFamily="18" charset="0"/>
              <a:ea typeface="Liberation Serif" pitchFamily="18" charset="0"/>
              <a:cs typeface="Liberation Serif" pitchFamily="18" charset="0"/>
            </a:defRPr>
          </a:pPr>
          <a:endParaRPr lang="ru-RU"/>
        </a:p>
      </c:txPr>
    </c:legend>
    <c:plotVisOnly val="1"/>
    <c:dispBlanksAs val="zero"/>
    <c:showDLblsOverMax val="0"/>
  </c:chart>
  <c:txPr>
    <a:bodyPr/>
    <a:lstStyle/>
    <a:p>
      <a:pPr>
        <a:defRPr sz="1100">
          <a:latin typeface="Times New Roman" pitchFamily="18" charset="0"/>
          <a:cs typeface="Times New Roman" pitchFamily="18" charset="0"/>
        </a:defRPr>
      </a:pPr>
      <a:endParaRPr lang="ru-RU"/>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lineChart>
        <c:grouping val="stacked"/>
        <c:varyColors val="0"/>
        <c:ser>
          <c:idx val="0"/>
          <c:order val="0"/>
          <c:tx>
            <c:strRef>
              <c:f>Лист1!$B$1</c:f>
              <c:strCache>
                <c:ptCount val="1"/>
                <c:pt idx="0">
                  <c:v>Ряд 1</c:v>
                </c:pt>
              </c:strCache>
            </c:strRef>
          </c:tx>
          <c:dLbls>
            <c:dLbl>
              <c:idx val="0"/>
              <c:layout>
                <c:manualLayout>
                  <c:x val="-3.4057045551298439E-3"/>
                  <c:y val="1.9236839729557243E-2"/>
                </c:manualLayout>
              </c:layout>
              <c:showLegendKey val="0"/>
              <c:showVal val="1"/>
              <c:showCatName val="0"/>
              <c:showSerName val="0"/>
              <c:showPercent val="0"/>
              <c:showBubbleSize val="0"/>
            </c:dLbl>
            <c:dLbl>
              <c:idx val="1"/>
              <c:layout>
                <c:manualLayout>
                  <c:x val="0"/>
                  <c:y val="-3.0778943567291692E-2"/>
                </c:manualLayout>
              </c:layout>
              <c:showLegendKey val="0"/>
              <c:showVal val="1"/>
              <c:showCatName val="0"/>
              <c:showSerName val="0"/>
              <c:showPercent val="0"/>
              <c:showBubbleSize val="0"/>
            </c:dLbl>
            <c:dLbl>
              <c:idx val="3"/>
              <c:layout>
                <c:manualLayout>
                  <c:x val="-3.4057045551298439E-3"/>
                  <c:y val="4.6168415350937513E-2"/>
                </c:manualLayout>
              </c:layout>
              <c:showLegendKey val="0"/>
              <c:showVal val="1"/>
              <c:showCatName val="0"/>
              <c:showSerName val="0"/>
              <c:showPercent val="0"/>
              <c:showBubbleSize val="0"/>
            </c:dLbl>
            <c:dLbl>
              <c:idx val="4"/>
              <c:layout>
                <c:manualLayout>
                  <c:x val="-1.0217113665389528E-2"/>
                  <c:y val="-6.5405255080494815E-2"/>
                </c:manualLayout>
              </c:layout>
              <c:showLegendKey val="0"/>
              <c:showVal val="1"/>
              <c:showCatName val="0"/>
              <c:showSerName val="0"/>
              <c:showPercent val="0"/>
              <c:showBubbleSize val="0"/>
            </c:dLbl>
            <c:dLbl>
              <c:idx val="5"/>
              <c:layout>
                <c:manualLayout>
                  <c:x val="-1.1919965942954448E-2"/>
                  <c:y val="5.7710519188671906E-2"/>
                </c:manualLayout>
              </c:layout>
              <c:showLegendKey val="0"/>
              <c:showVal val="1"/>
              <c:showCatName val="0"/>
              <c:showSerName val="0"/>
              <c:showPercent val="0"/>
              <c:showBubbleSize val="0"/>
            </c:dLbl>
            <c:txPr>
              <a:bodyPr/>
              <a:lstStyle/>
              <a:p>
                <a:pPr>
                  <a:defRPr sz="1400">
                    <a:latin typeface="Liberation Serif" pitchFamily="18" charset="0"/>
                    <a:ea typeface="Liberation Serif" pitchFamily="18" charset="0"/>
                    <a:cs typeface="Liberation Serif" pitchFamily="18" charset="0"/>
                  </a:defRPr>
                </a:pPr>
                <a:endParaRPr lang="ru-RU"/>
              </a:p>
            </c:txPr>
            <c:showLegendKey val="0"/>
            <c:showVal val="1"/>
            <c:showCatName val="0"/>
            <c:showSerName val="0"/>
            <c:showPercent val="0"/>
            <c:showBubbleSize val="0"/>
            <c:showLeaderLines val="0"/>
          </c:dLbls>
          <c:cat>
            <c:strRef>
              <c:f>Лист1!$A$2:$A$7</c:f>
              <c:strCache>
                <c:ptCount val="6"/>
                <c:pt idx="0">
                  <c:v>2017 г.</c:v>
                </c:pt>
                <c:pt idx="1">
                  <c:v>2018 г.</c:v>
                </c:pt>
                <c:pt idx="2">
                  <c:v>2019 г.</c:v>
                </c:pt>
                <c:pt idx="3">
                  <c:v>2020 г.</c:v>
                </c:pt>
                <c:pt idx="4">
                  <c:v>2021 г.</c:v>
                </c:pt>
                <c:pt idx="5">
                  <c:v>2022 г.</c:v>
                </c:pt>
              </c:strCache>
            </c:strRef>
          </c:cat>
          <c:val>
            <c:numRef>
              <c:f>Лист1!$B$2:$B$7</c:f>
              <c:numCache>
                <c:formatCode>Основной</c:formatCode>
                <c:ptCount val="6"/>
                <c:pt idx="0">
                  <c:v>6077.4</c:v>
                </c:pt>
                <c:pt idx="1">
                  <c:v>8027.4</c:v>
                </c:pt>
                <c:pt idx="2">
                  <c:v>6621.6</c:v>
                </c:pt>
                <c:pt idx="3">
                  <c:v>13525</c:v>
                </c:pt>
                <c:pt idx="4">
                  <c:v>14673.8</c:v>
                </c:pt>
                <c:pt idx="5">
                  <c:v>15022.6</c:v>
                </c:pt>
              </c:numCache>
            </c:numRef>
          </c:val>
          <c:smooth val="0"/>
        </c:ser>
        <c:dLbls>
          <c:showLegendKey val="0"/>
          <c:showVal val="0"/>
          <c:showCatName val="0"/>
          <c:showSerName val="0"/>
          <c:showPercent val="0"/>
          <c:showBubbleSize val="0"/>
        </c:dLbls>
        <c:marker val="1"/>
        <c:smooth val="0"/>
        <c:axId val="251193216"/>
        <c:axId val="251194752"/>
      </c:lineChart>
      <c:catAx>
        <c:axId val="251193216"/>
        <c:scaling>
          <c:orientation val="minMax"/>
        </c:scaling>
        <c:delete val="0"/>
        <c:axPos val="b"/>
        <c:majorTickMark val="out"/>
        <c:minorTickMark val="none"/>
        <c:tickLblPos val="nextTo"/>
        <c:txPr>
          <a:bodyPr/>
          <a:lstStyle/>
          <a:p>
            <a:pPr>
              <a:defRPr>
                <a:latin typeface="Liberation Serif" pitchFamily="18" charset="0"/>
                <a:ea typeface="Liberation Serif" pitchFamily="18" charset="0"/>
                <a:cs typeface="Liberation Serif" pitchFamily="18" charset="0"/>
              </a:defRPr>
            </a:pPr>
            <a:endParaRPr lang="ru-RU"/>
          </a:p>
        </c:txPr>
        <c:crossAx val="251194752"/>
        <c:crosses val="autoZero"/>
        <c:auto val="1"/>
        <c:lblAlgn val="ctr"/>
        <c:lblOffset val="100"/>
        <c:noMultiLvlLbl val="0"/>
      </c:catAx>
      <c:valAx>
        <c:axId val="251194752"/>
        <c:scaling>
          <c:orientation val="minMax"/>
        </c:scaling>
        <c:delete val="0"/>
        <c:axPos val="l"/>
        <c:majorGridlines/>
        <c:numFmt formatCode="Основной" sourceLinked="1"/>
        <c:majorTickMark val="out"/>
        <c:minorTickMark val="none"/>
        <c:tickLblPos val="nextTo"/>
        <c:txPr>
          <a:bodyPr/>
          <a:lstStyle/>
          <a:p>
            <a:pPr>
              <a:defRPr>
                <a:latin typeface="Liberation Serif" pitchFamily="18" charset="0"/>
                <a:ea typeface="Liberation Serif" pitchFamily="18" charset="0"/>
                <a:cs typeface="Liberation Serif" pitchFamily="18" charset="0"/>
              </a:defRPr>
            </a:pPr>
            <a:endParaRPr lang="ru-RU"/>
          </a:p>
        </c:txPr>
        <c:crossAx val="251193216"/>
        <c:crosses val="autoZero"/>
        <c:crossBetween val="between"/>
      </c:valAx>
    </c:plotArea>
    <c:plotVisOnly val="1"/>
    <c:dispBlanksAs val="zero"/>
    <c:showDLblsOverMax val="0"/>
  </c:chart>
  <c:txPr>
    <a:bodyPr/>
    <a:lstStyle/>
    <a:p>
      <a:pPr>
        <a:defRPr sz="1600">
          <a:latin typeface="Times New Roman" pitchFamily="18" charset="0"/>
          <a:cs typeface="Times New Roman" pitchFamily="18" charset="0"/>
        </a:defRPr>
      </a:pPr>
      <a:endParaRPr lang="ru-RU"/>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Столбец1</c:v>
                </c:pt>
              </c:strCache>
            </c:strRef>
          </c:tx>
          <c:dLbls>
            <c:dLbl>
              <c:idx val="0"/>
              <c:tx>
                <c:rich>
                  <a:bodyPr/>
                  <a:lstStyle/>
                  <a:p>
                    <a:r>
                      <a:rPr lang="ru-RU" dirty="0" smtClean="0">
                        <a:latin typeface="Liberation Serif" pitchFamily="18" charset="0"/>
                        <a:ea typeface="Liberation Serif" pitchFamily="18" charset="0"/>
                        <a:cs typeface="Liberation Serif" pitchFamily="18" charset="0"/>
                      </a:rPr>
                      <a:t>8</a:t>
                    </a:r>
                    <a:r>
                      <a:rPr lang="ru-RU" dirty="0" smtClean="0"/>
                      <a:t>72 947,3</a:t>
                    </a:r>
                    <a:endParaRPr lang="en-US" dirty="0"/>
                  </a:p>
                </c:rich>
              </c:tx>
              <c:showLegendKey val="0"/>
              <c:showVal val="1"/>
              <c:showCatName val="0"/>
              <c:showSerName val="0"/>
              <c:showPercent val="0"/>
              <c:showBubbleSize val="0"/>
            </c:dLbl>
            <c:dLbl>
              <c:idx val="1"/>
              <c:tx>
                <c:rich>
                  <a:bodyPr/>
                  <a:lstStyle/>
                  <a:p>
                    <a:r>
                      <a:rPr lang="ru-RU" dirty="0" smtClean="0">
                        <a:latin typeface="Liberation Serif" pitchFamily="18" charset="0"/>
                        <a:ea typeface="Liberation Serif" pitchFamily="18" charset="0"/>
                        <a:cs typeface="Liberation Serif" pitchFamily="18" charset="0"/>
                      </a:rPr>
                      <a:t>8</a:t>
                    </a:r>
                    <a:r>
                      <a:rPr lang="ru-RU" dirty="0" smtClean="0"/>
                      <a:t>71 217,3</a:t>
                    </a:r>
                    <a:endParaRPr lang="en-US" dirty="0"/>
                  </a:p>
                </c:rich>
              </c:tx>
              <c:showLegendKey val="0"/>
              <c:showVal val="1"/>
              <c:showCatName val="0"/>
              <c:showSerName val="0"/>
              <c:showPercent val="0"/>
              <c:showBubbleSize val="0"/>
            </c:dLbl>
            <c:dLbl>
              <c:idx val="2"/>
              <c:tx>
                <c:rich>
                  <a:bodyPr/>
                  <a:lstStyle/>
                  <a:p>
                    <a:r>
                      <a:rPr lang="ru-RU" dirty="0" smtClean="0">
                        <a:latin typeface="Liberation Serif" pitchFamily="18" charset="0"/>
                        <a:ea typeface="Liberation Serif" pitchFamily="18" charset="0"/>
                        <a:cs typeface="Liberation Serif" pitchFamily="18" charset="0"/>
                      </a:rPr>
                      <a:t>1</a:t>
                    </a:r>
                    <a:r>
                      <a:rPr lang="ru-RU" dirty="0" smtClean="0"/>
                      <a:t>3 525,0</a:t>
                    </a:r>
                    <a:endParaRPr lang="en-US" dirty="0"/>
                  </a:p>
                </c:rich>
              </c:tx>
              <c:showLegendKey val="0"/>
              <c:showVal val="1"/>
              <c:showCatName val="0"/>
              <c:showSerName val="0"/>
              <c:showPercent val="0"/>
              <c:showBubbleSize val="0"/>
            </c:dLbl>
            <c:txPr>
              <a:bodyPr/>
              <a:lstStyle/>
              <a:p>
                <a:pPr>
                  <a:defRPr>
                    <a:latin typeface="Liberation Serif" pitchFamily="18" charset="0"/>
                    <a:ea typeface="Liberation Serif" pitchFamily="18" charset="0"/>
                    <a:cs typeface="Liberation Serif" pitchFamily="18" charset="0"/>
                  </a:defRPr>
                </a:pPr>
                <a:endParaRPr lang="ru-RU"/>
              </a:p>
            </c:txPr>
            <c:showLegendKey val="0"/>
            <c:showVal val="1"/>
            <c:showCatName val="0"/>
            <c:showSerName val="0"/>
            <c:showPercent val="0"/>
            <c:showBubbleSize val="0"/>
            <c:showLeaderLines val="1"/>
          </c:dLbls>
          <c:cat>
            <c:strRef>
              <c:f>Лист1!$A$2:$A$4</c:f>
              <c:strCache>
                <c:ptCount val="3"/>
                <c:pt idx="0">
                  <c:v>Расходы</c:v>
                </c:pt>
                <c:pt idx="1">
                  <c:v>Доходы</c:v>
                </c:pt>
                <c:pt idx="2">
                  <c:v>Муниципальный долг</c:v>
                </c:pt>
              </c:strCache>
            </c:strRef>
          </c:cat>
          <c:val>
            <c:numRef>
              <c:f>Лист1!$B$2:$B$4</c:f>
              <c:numCache>
                <c:formatCode>Основной</c:formatCode>
                <c:ptCount val="3"/>
                <c:pt idx="0">
                  <c:v>872947.3</c:v>
                </c:pt>
                <c:pt idx="1">
                  <c:v>871217.3</c:v>
                </c:pt>
                <c:pt idx="2">
                  <c:v>13525</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a:defRPr>
              <a:latin typeface="Liberation Serif" pitchFamily="18" charset="0"/>
              <a:ea typeface="Liberation Serif" pitchFamily="18" charset="0"/>
              <a:cs typeface="Liberation Serif" pitchFamily="18" charset="0"/>
            </a:defRPr>
          </a:pPr>
          <a:endParaRPr lang="ru-RU"/>
        </a:p>
      </c:txPr>
    </c:legend>
    <c:plotVisOnly val="1"/>
    <c:dispBlanksAs val="zero"/>
    <c:showDLblsOverMax val="0"/>
  </c:chart>
  <c:txPr>
    <a:bodyPr/>
    <a:lstStyle/>
    <a:p>
      <a:pPr>
        <a:defRPr sz="1800">
          <a:latin typeface="Times New Roman" pitchFamily="18" charset="0"/>
          <a:cs typeface="Times New Roman" pitchFamily="18" charset="0"/>
        </a:defRPr>
      </a:pPr>
      <a:endParaRPr lang="ru-RU"/>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176878076606739E-2"/>
          <c:y val="0.21531433453886581"/>
          <c:w val="0.48915044106150241"/>
          <c:h val="0.56188740673084714"/>
        </c:manualLayout>
      </c:layout>
      <c:pieChart>
        <c:varyColors val="1"/>
        <c:ser>
          <c:idx val="0"/>
          <c:order val="0"/>
          <c:tx>
            <c:strRef>
              <c:f>Лист1!$B$1</c:f>
              <c:strCache>
                <c:ptCount val="1"/>
                <c:pt idx="0">
                  <c:v>2020</c:v>
                </c:pt>
              </c:strCache>
            </c:strRef>
          </c:tx>
          <c:dLbls>
            <c:dLbl>
              <c:idx val="0"/>
              <c:tx>
                <c:rich>
                  <a:bodyPr/>
                  <a:lstStyle/>
                  <a:p>
                    <a:r>
                      <a:rPr lang="en-US" smtClean="0">
                        <a:latin typeface="Liberation Serif" pitchFamily="18" charset="0"/>
                        <a:ea typeface="Liberation Serif" pitchFamily="18" charset="0"/>
                        <a:cs typeface="Liberation Serif" pitchFamily="18" charset="0"/>
                      </a:rPr>
                      <a:t>7</a:t>
                    </a:r>
                    <a:r>
                      <a:rPr lang="ru-RU" smtClean="0"/>
                      <a:t>64 046,2</a:t>
                    </a:r>
                    <a:endParaRPr lang="en-US"/>
                  </a:p>
                </c:rich>
              </c:tx>
              <c:showLegendKey val="0"/>
              <c:showVal val="1"/>
              <c:showCatName val="0"/>
              <c:showSerName val="0"/>
              <c:showPercent val="0"/>
              <c:showBubbleSize val="0"/>
            </c:dLbl>
            <c:dLbl>
              <c:idx val="1"/>
              <c:layout>
                <c:manualLayout>
                  <c:x val="0.12414716823946798"/>
                  <c:y val="-4.1981983309148504E-3"/>
                </c:manualLayout>
              </c:layout>
              <c:tx>
                <c:rich>
                  <a:bodyPr/>
                  <a:lstStyle/>
                  <a:p>
                    <a:r>
                      <a:rPr lang="ru-RU" dirty="0" smtClean="0">
                        <a:latin typeface="Liberation Serif" pitchFamily="18" charset="0"/>
                        <a:ea typeface="Liberation Serif" pitchFamily="18" charset="0"/>
                        <a:cs typeface="Liberation Serif" pitchFamily="18" charset="0"/>
                      </a:rPr>
                      <a:t>7</a:t>
                    </a:r>
                    <a:r>
                      <a:rPr lang="ru-RU" dirty="0" smtClean="0"/>
                      <a:t>64 046,2</a:t>
                    </a:r>
                  </a:p>
                </c:rich>
              </c:tx>
              <c:showLegendKey val="0"/>
              <c:showVal val="1"/>
              <c:showCatName val="0"/>
              <c:showSerName val="0"/>
              <c:showPercent val="0"/>
              <c:showBubbleSize val="0"/>
            </c:dLbl>
            <c:dLbl>
              <c:idx val="2"/>
              <c:tx>
                <c:rich>
                  <a:bodyPr/>
                  <a:lstStyle/>
                  <a:p>
                    <a:r>
                      <a:rPr lang="ru-RU" smtClean="0">
                        <a:latin typeface="Liberation Serif" pitchFamily="18" charset="0"/>
                        <a:ea typeface="Liberation Serif" pitchFamily="18" charset="0"/>
                        <a:cs typeface="Liberation Serif" pitchFamily="18" charset="0"/>
                      </a:rPr>
                      <a:t>1</a:t>
                    </a:r>
                    <a:r>
                      <a:rPr lang="ru-RU" smtClean="0"/>
                      <a:t>4 673,8</a:t>
                    </a:r>
                    <a:endParaRPr lang="en-US"/>
                  </a:p>
                </c:rich>
              </c:tx>
              <c:showLegendKey val="0"/>
              <c:showVal val="1"/>
              <c:showCatName val="0"/>
              <c:showSerName val="0"/>
              <c:showPercent val="0"/>
              <c:showBubbleSize val="0"/>
            </c:dLbl>
            <c:txPr>
              <a:bodyPr/>
              <a:lstStyle/>
              <a:p>
                <a:pPr>
                  <a:defRPr>
                    <a:latin typeface="Liberation Serif" pitchFamily="18" charset="0"/>
                    <a:ea typeface="Liberation Serif" pitchFamily="18" charset="0"/>
                    <a:cs typeface="Liberation Serif" pitchFamily="18" charset="0"/>
                  </a:defRPr>
                </a:pPr>
                <a:endParaRPr lang="ru-RU"/>
              </a:p>
            </c:txPr>
            <c:showLegendKey val="0"/>
            <c:showVal val="1"/>
            <c:showCatName val="0"/>
            <c:showSerName val="0"/>
            <c:showPercent val="0"/>
            <c:showBubbleSize val="0"/>
            <c:showLeaderLines val="1"/>
          </c:dLbls>
          <c:cat>
            <c:strRef>
              <c:f>Лист1!$A$2:$A$4</c:f>
              <c:strCache>
                <c:ptCount val="3"/>
                <c:pt idx="0">
                  <c:v>Расходы</c:v>
                </c:pt>
                <c:pt idx="1">
                  <c:v>Доходы</c:v>
                </c:pt>
                <c:pt idx="2">
                  <c:v>Муниципальный долг</c:v>
                </c:pt>
              </c:strCache>
            </c:strRef>
          </c:cat>
          <c:val>
            <c:numRef>
              <c:f>Лист1!$B$2:$B$4</c:f>
              <c:numCache>
                <c:formatCode>Основной</c:formatCode>
                <c:ptCount val="3"/>
                <c:pt idx="0">
                  <c:v>764046.2</c:v>
                </c:pt>
                <c:pt idx="1">
                  <c:v>764046.2</c:v>
                </c:pt>
                <c:pt idx="2">
                  <c:v>14673.8</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a:defRPr>
              <a:latin typeface="Liberation Serif" pitchFamily="18" charset="0"/>
              <a:ea typeface="Liberation Serif" pitchFamily="18" charset="0"/>
              <a:cs typeface="Liberation Serif" pitchFamily="18" charset="0"/>
            </a:defRPr>
          </a:pPr>
          <a:endParaRPr lang="ru-RU"/>
        </a:p>
      </c:txPr>
    </c:legend>
    <c:plotVisOnly val="1"/>
    <c:dispBlanksAs val="zero"/>
    <c:showDLblsOverMax val="0"/>
  </c:chart>
  <c:txPr>
    <a:bodyPr/>
    <a:lstStyle/>
    <a:p>
      <a:pPr>
        <a:defRPr sz="1200">
          <a:latin typeface="Times New Roman" pitchFamily="18" charset="0"/>
          <a:cs typeface="Times New Roman" pitchFamily="18" charset="0"/>
        </a:defRPr>
      </a:pPr>
      <a:endParaRPr lang="ru-RU"/>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2021</c:v>
                </c:pt>
              </c:strCache>
            </c:strRef>
          </c:tx>
          <c:dLbls>
            <c:dLbl>
              <c:idx val="0"/>
              <c:tx>
                <c:rich>
                  <a:bodyPr/>
                  <a:lstStyle/>
                  <a:p>
                    <a:r>
                      <a:rPr lang="en-US" smtClean="0">
                        <a:latin typeface="Liberation Serif" pitchFamily="18" charset="0"/>
                        <a:ea typeface="Liberation Serif" pitchFamily="18" charset="0"/>
                        <a:cs typeface="Liberation Serif" pitchFamily="18" charset="0"/>
                      </a:rPr>
                      <a:t>7</a:t>
                    </a:r>
                    <a:r>
                      <a:rPr lang="ru-RU" smtClean="0"/>
                      <a:t>80 601,4</a:t>
                    </a:r>
                    <a:endParaRPr lang="en-US"/>
                  </a:p>
                </c:rich>
              </c:tx>
              <c:showLegendKey val="0"/>
              <c:showVal val="1"/>
              <c:showCatName val="0"/>
              <c:showSerName val="0"/>
              <c:showPercent val="0"/>
              <c:showBubbleSize val="0"/>
            </c:dLbl>
            <c:dLbl>
              <c:idx val="1"/>
              <c:tx>
                <c:rich>
                  <a:bodyPr/>
                  <a:lstStyle/>
                  <a:p>
                    <a:r>
                      <a:rPr lang="en-US" smtClean="0">
                        <a:latin typeface="Liberation Serif" pitchFamily="18" charset="0"/>
                        <a:ea typeface="Liberation Serif" pitchFamily="18" charset="0"/>
                        <a:cs typeface="Liberation Serif" pitchFamily="18" charset="0"/>
                      </a:rPr>
                      <a:t>7</a:t>
                    </a:r>
                    <a:r>
                      <a:rPr lang="ru-RU" smtClean="0"/>
                      <a:t>80 601,4</a:t>
                    </a:r>
                    <a:endParaRPr lang="en-US"/>
                  </a:p>
                </c:rich>
              </c:tx>
              <c:showLegendKey val="0"/>
              <c:showVal val="1"/>
              <c:showCatName val="0"/>
              <c:showSerName val="0"/>
              <c:showPercent val="0"/>
              <c:showBubbleSize val="0"/>
            </c:dLbl>
            <c:dLbl>
              <c:idx val="2"/>
              <c:tx>
                <c:rich>
                  <a:bodyPr/>
                  <a:lstStyle/>
                  <a:p>
                    <a:r>
                      <a:rPr lang="ru-RU" smtClean="0">
                        <a:latin typeface="Liberation Serif" pitchFamily="18" charset="0"/>
                        <a:ea typeface="Liberation Serif" pitchFamily="18" charset="0"/>
                        <a:cs typeface="Liberation Serif" pitchFamily="18" charset="0"/>
                      </a:rPr>
                      <a:t>1</a:t>
                    </a:r>
                    <a:r>
                      <a:rPr lang="ru-RU" smtClean="0"/>
                      <a:t>5 022,6</a:t>
                    </a:r>
                    <a:endParaRPr lang="en-US"/>
                  </a:p>
                </c:rich>
              </c:tx>
              <c:showLegendKey val="0"/>
              <c:showVal val="1"/>
              <c:showCatName val="0"/>
              <c:showSerName val="0"/>
              <c:showPercent val="0"/>
              <c:showBubbleSize val="0"/>
            </c:dLbl>
            <c:txPr>
              <a:bodyPr/>
              <a:lstStyle/>
              <a:p>
                <a:pPr>
                  <a:defRPr>
                    <a:latin typeface="Liberation Serif" pitchFamily="18" charset="0"/>
                    <a:ea typeface="Liberation Serif" pitchFamily="18" charset="0"/>
                    <a:cs typeface="Liberation Serif" pitchFamily="18" charset="0"/>
                  </a:defRPr>
                </a:pPr>
                <a:endParaRPr lang="ru-RU"/>
              </a:p>
            </c:txPr>
            <c:showLegendKey val="0"/>
            <c:showVal val="1"/>
            <c:showCatName val="0"/>
            <c:showSerName val="0"/>
            <c:showPercent val="0"/>
            <c:showBubbleSize val="0"/>
            <c:showLeaderLines val="1"/>
          </c:dLbls>
          <c:cat>
            <c:strRef>
              <c:f>Лист1!$A$2:$A$4</c:f>
              <c:strCache>
                <c:ptCount val="3"/>
                <c:pt idx="0">
                  <c:v>Расходы</c:v>
                </c:pt>
                <c:pt idx="1">
                  <c:v>Доходы</c:v>
                </c:pt>
                <c:pt idx="2">
                  <c:v>Муниципальный долг</c:v>
                </c:pt>
              </c:strCache>
            </c:strRef>
          </c:cat>
          <c:val>
            <c:numRef>
              <c:f>Лист1!$B$2:$B$4</c:f>
              <c:numCache>
                <c:formatCode>Основной</c:formatCode>
                <c:ptCount val="3"/>
                <c:pt idx="0">
                  <c:v>780601.4</c:v>
                </c:pt>
                <c:pt idx="1">
                  <c:v>780601.4</c:v>
                </c:pt>
                <c:pt idx="2">
                  <c:v>15022.6</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a:defRPr>
              <a:latin typeface="Liberation Serif" pitchFamily="18" charset="0"/>
              <a:ea typeface="Liberation Serif" pitchFamily="18" charset="0"/>
              <a:cs typeface="Liberation Serif" pitchFamily="18" charset="0"/>
            </a:defRPr>
          </a:pPr>
          <a:endParaRPr lang="ru-RU"/>
        </a:p>
      </c:txPr>
    </c:legend>
    <c:plotVisOnly val="1"/>
    <c:dispBlanksAs val="zero"/>
    <c:showDLblsOverMax val="0"/>
  </c:chart>
  <c:txPr>
    <a:bodyPr/>
    <a:lstStyle/>
    <a:p>
      <a:pPr>
        <a:defRPr sz="1200">
          <a:latin typeface="Times New Roman" pitchFamily="18" charset="0"/>
          <a:cs typeface="Times New Roman" pitchFamily="18" charset="0"/>
        </a:defRPr>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Продажи</c:v>
                </c:pt>
              </c:strCache>
            </c:strRef>
          </c:tx>
          <c:dLbls>
            <c:txPr>
              <a:bodyPr/>
              <a:lstStyle/>
              <a:p>
                <a:pPr>
                  <a:defRPr sz="1400">
                    <a:latin typeface="Liberation Serif" pitchFamily="18" charset="0"/>
                    <a:ea typeface="Liberation Serif" pitchFamily="18" charset="0"/>
                    <a:cs typeface="Liberation Serif" pitchFamily="18" charset="0"/>
                  </a:defRPr>
                </a:pPr>
                <a:endParaRPr lang="ru-RU"/>
              </a:p>
            </c:txPr>
            <c:showLegendKey val="0"/>
            <c:showVal val="1"/>
            <c:showCatName val="1"/>
            <c:showSerName val="0"/>
            <c:showPercent val="0"/>
            <c:showBubbleSize val="0"/>
            <c:showLeaderLines val="1"/>
          </c:dLbls>
          <c:cat>
            <c:strRef>
              <c:f>Лист1!$A$2:$A$5</c:f>
              <c:strCache>
                <c:ptCount val="4"/>
                <c:pt idx="0">
                  <c:v>Субвенции</c:v>
                </c:pt>
                <c:pt idx="1">
                  <c:v>Субсидии</c:v>
                </c:pt>
                <c:pt idx="2">
                  <c:v>Дотации</c:v>
                </c:pt>
                <c:pt idx="3">
                  <c:v>Иные МБТ</c:v>
                </c:pt>
              </c:strCache>
            </c:strRef>
          </c:cat>
          <c:val>
            <c:numRef>
              <c:f>Лист1!$B$2:$B$5</c:f>
              <c:numCache>
                <c:formatCode>Основной</c:formatCode>
                <c:ptCount val="4"/>
                <c:pt idx="0">
                  <c:v>0.41670000000000001</c:v>
                </c:pt>
                <c:pt idx="1">
                  <c:v>2.9600000000000001E-2</c:v>
                </c:pt>
                <c:pt idx="2">
                  <c:v>0.55100000000000005</c:v>
                </c:pt>
                <c:pt idx="3">
                  <c:v>2.8000000000000013E-3</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latin typeface="Times New Roman" pitchFamily="18" charset="0"/>
          <a:cs typeface="Times New Roman" pitchFamily="18" charset="0"/>
        </a:defRPr>
      </a:pPr>
      <a:endParaRPr lang="ru-RU"/>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ru-RU" sz="2000"/>
              <a:t>Налог на доходы физических лиц, тыс. рублей</a:t>
            </a:r>
          </a:p>
        </c:rich>
      </c:tx>
      <c:overlay val="0"/>
    </c:title>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Лист1!$B$1</c:f>
              <c:strCache>
                <c:ptCount val="1"/>
                <c:pt idx="0">
                  <c:v>Налог на доходы физических лиц, тыс. руб.</c:v>
                </c:pt>
              </c:strCache>
            </c:strRef>
          </c:tx>
          <c:invertIfNegative val="0"/>
          <c:dLbls>
            <c:dLbl>
              <c:idx val="0"/>
              <c:layout>
                <c:manualLayout>
                  <c:x val="1.7462306168401541E-3"/>
                  <c:y val="-0.14697449529594844"/>
                </c:manualLayout>
              </c:layout>
              <c:showLegendKey val="0"/>
              <c:showVal val="1"/>
              <c:showCatName val="0"/>
              <c:showSerName val="0"/>
              <c:showPercent val="0"/>
              <c:showBubbleSize val="0"/>
            </c:dLbl>
            <c:dLbl>
              <c:idx val="1"/>
              <c:layout>
                <c:manualLayout>
                  <c:x val="5.2386918505204823E-3"/>
                  <c:y val="-0.14697449529594844"/>
                </c:manualLayout>
              </c:layout>
              <c:showLegendKey val="0"/>
              <c:showVal val="1"/>
              <c:showCatName val="0"/>
              <c:showSerName val="0"/>
              <c:showPercent val="0"/>
              <c:showBubbleSize val="0"/>
            </c:dLbl>
            <c:dLbl>
              <c:idx val="2"/>
              <c:layout>
                <c:manualLayout>
                  <c:x val="0"/>
                  <c:y val="-0.13962577053115072"/>
                </c:manualLayout>
              </c:layout>
              <c:showLegendKey val="0"/>
              <c:showVal val="1"/>
              <c:showCatName val="0"/>
              <c:showSerName val="0"/>
              <c:showPercent val="0"/>
              <c:showBubbleSize val="0"/>
            </c:dLbl>
            <c:dLbl>
              <c:idx val="3"/>
              <c:layout>
                <c:manualLayout>
                  <c:x val="0"/>
                  <c:y val="-0.13962577053115077"/>
                </c:manualLayout>
              </c:layout>
              <c:showLegendKey val="0"/>
              <c:showVal val="1"/>
              <c:showCatName val="0"/>
              <c:showSerName val="0"/>
              <c:showPercent val="0"/>
              <c:showBubbleSize val="0"/>
            </c:dLbl>
            <c:dLbl>
              <c:idx val="4"/>
              <c:layout>
                <c:manualLayout>
                  <c:x val="1.2223614317881083E-2"/>
                  <c:y val="-0.13962577053115077"/>
                </c:manualLayout>
              </c:layout>
              <c:showLegendKey val="0"/>
              <c:showVal val="1"/>
              <c:showCatName val="0"/>
              <c:showSerName val="0"/>
              <c:showPercent val="0"/>
              <c:showBubbleSize val="0"/>
            </c:dLbl>
            <c:txPr>
              <a:bodyPr/>
              <a:lstStyle/>
              <a:p>
                <a:pPr>
                  <a:defRPr sz="1200"/>
                </a:pPr>
                <a:endParaRPr lang="ru-RU"/>
              </a:p>
            </c:txPr>
            <c:showLegendKey val="0"/>
            <c:showVal val="1"/>
            <c:showCatName val="0"/>
            <c:showSerName val="0"/>
            <c:showPercent val="0"/>
            <c:showBubbleSize val="0"/>
            <c:showLeaderLines val="0"/>
          </c:dLbls>
          <c:cat>
            <c:strRef>
              <c:f>Лист1!$A$2:$A$6</c:f>
              <c:strCache>
                <c:ptCount val="5"/>
                <c:pt idx="0">
                  <c:v>2018 г (прогноз)</c:v>
                </c:pt>
                <c:pt idx="1">
                  <c:v>2019 г (прогноз)</c:v>
                </c:pt>
                <c:pt idx="2">
                  <c:v>2020 г (прогноз)</c:v>
                </c:pt>
                <c:pt idx="3">
                  <c:v>2021 г (прогноз)</c:v>
                </c:pt>
                <c:pt idx="4">
                  <c:v>2022 г (прогноз)</c:v>
                </c:pt>
              </c:strCache>
            </c:strRef>
          </c:cat>
          <c:val>
            <c:numRef>
              <c:f>Лист1!$B$2:$B$6</c:f>
              <c:numCache>
                <c:formatCode>#,##0</c:formatCode>
                <c:ptCount val="5"/>
                <c:pt idx="0">
                  <c:v>99569</c:v>
                </c:pt>
                <c:pt idx="1">
                  <c:v>103118</c:v>
                </c:pt>
                <c:pt idx="2">
                  <c:v>86235</c:v>
                </c:pt>
                <c:pt idx="3">
                  <c:v>115026</c:v>
                </c:pt>
                <c:pt idx="4">
                  <c:v>123545</c:v>
                </c:pt>
              </c:numCache>
            </c:numRef>
          </c:val>
        </c:ser>
        <c:dLbls>
          <c:showLegendKey val="0"/>
          <c:showVal val="0"/>
          <c:showCatName val="0"/>
          <c:showSerName val="0"/>
          <c:showPercent val="0"/>
          <c:showBubbleSize val="0"/>
        </c:dLbls>
        <c:gapWidth val="150"/>
        <c:shape val="cylinder"/>
        <c:axId val="225978240"/>
        <c:axId val="225979776"/>
        <c:axId val="0"/>
      </c:bar3DChart>
      <c:catAx>
        <c:axId val="225978240"/>
        <c:scaling>
          <c:orientation val="minMax"/>
        </c:scaling>
        <c:delete val="0"/>
        <c:axPos val="b"/>
        <c:majorTickMark val="out"/>
        <c:minorTickMark val="none"/>
        <c:tickLblPos val="nextTo"/>
        <c:txPr>
          <a:bodyPr/>
          <a:lstStyle/>
          <a:p>
            <a:pPr>
              <a:defRPr sz="1200"/>
            </a:pPr>
            <a:endParaRPr lang="ru-RU"/>
          </a:p>
        </c:txPr>
        <c:crossAx val="225979776"/>
        <c:crosses val="autoZero"/>
        <c:auto val="1"/>
        <c:lblAlgn val="ctr"/>
        <c:lblOffset val="100"/>
        <c:noMultiLvlLbl val="0"/>
      </c:catAx>
      <c:valAx>
        <c:axId val="225979776"/>
        <c:scaling>
          <c:orientation val="minMax"/>
        </c:scaling>
        <c:delete val="0"/>
        <c:axPos val="l"/>
        <c:majorGridlines/>
        <c:numFmt formatCode="#,##0" sourceLinked="1"/>
        <c:majorTickMark val="out"/>
        <c:minorTickMark val="none"/>
        <c:tickLblPos val="nextTo"/>
        <c:txPr>
          <a:bodyPr/>
          <a:lstStyle/>
          <a:p>
            <a:pPr>
              <a:defRPr sz="1200"/>
            </a:pPr>
            <a:endParaRPr lang="ru-RU"/>
          </a:p>
        </c:txPr>
        <c:crossAx val="225978240"/>
        <c:crosses val="autoZero"/>
        <c:crossBetween val="between"/>
      </c:valAx>
    </c:plotArea>
    <c:plotVisOnly val="1"/>
    <c:dispBlanksAs val="gap"/>
    <c:showDLblsOverMax val="0"/>
  </c:chart>
  <c:txPr>
    <a:bodyPr/>
    <a:lstStyle/>
    <a:p>
      <a:pPr>
        <a:defRPr sz="1800">
          <a:latin typeface="Liberation Serif" pitchFamily="18" charset="0"/>
          <a:ea typeface="Liberation Serif" pitchFamily="18" charset="0"/>
          <a:cs typeface="Liberation Serif" pitchFamily="18" charset="0"/>
        </a:defRPr>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Liberation Serif" pitchFamily="18" charset="0"/>
                <a:ea typeface="Liberation Serif" pitchFamily="18" charset="0"/>
                <a:cs typeface="Liberation Serif" pitchFamily="18" charset="0"/>
              </a:defRPr>
            </a:pPr>
            <a:r>
              <a:rPr lang="ru-RU" sz="1600" dirty="0" smtClean="0">
                <a:latin typeface="Liberation Serif" pitchFamily="18" charset="0"/>
                <a:ea typeface="Liberation Serif" pitchFamily="18" charset="0"/>
                <a:cs typeface="Liberation Serif" pitchFamily="18" charset="0"/>
              </a:rPr>
              <a:t>Акцизы на нефтепродукты, тыс. рублей</a:t>
            </a:r>
            <a:endParaRPr lang="ru-RU" sz="1600" dirty="0">
              <a:latin typeface="Liberation Serif" pitchFamily="18" charset="0"/>
              <a:ea typeface="Liberation Serif" pitchFamily="18" charset="0"/>
              <a:cs typeface="Liberation Serif" pitchFamily="18" charset="0"/>
            </a:endParaRPr>
          </a:p>
        </c:rich>
      </c:tx>
      <c:overlay val="0"/>
    </c:title>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Лист1!$B$1</c:f>
              <c:strCache>
                <c:ptCount val="1"/>
                <c:pt idx="0">
                  <c:v>Налог на доходы физических лиц, тыс. руб.</c:v>
                </c:pt>
              </c:strCache>
            </c:strRef>
          </c:tx>
          <c:invertIfNegative val="0"/>
          <c:dLbls>
            <c:dLbl>
              <c:idx val="0"/>
              <c:layout>
                <c:manualLayout>
                  <c:x val="3.4924612336803091E-3"/>
                  <c:y val="-0.12492832100155619"/>
                </c:manualLayout>
              </c:layout>
              <c:showLegendKey val="0"/>
              <c:showVal val="1"/>
              <c:showCatName val="0"/>
              <c:showSerName val="0"/>
              <c:showPercent val="0"/>
              <c:showBubbleSize val="0"/>
            </c:dLbl>
            <c:dLbl>
              <c:idx val="1"/>
              <c:layout>
                <c:manualLayout>
                  <c:x val="3.4924612336803091E-3"/>
                  <c:y val="-0.17636939435513974"/>
                </c:manualLayout>
              </c:layout>
              <c:showLegendKey val="0"/>
              <c:showVal val="1"/>
              <c:showCatName val="0"/>
              <c:showSerName val="0"/>
              <c:showPercent val="0"/>
              <c:showBubbleSize val="0"/>
            </c:dLbl>
            <c:dLbl>
              <c:idx val="2"/>
              <c:layout>
                <c:manualLayout>
                  <c:x val="3.4924612336803091E-3"/>
                  <c:y val="-0.19106684388473291"/>
                </c:manualLayout>
              </c:layout>
              <c:showLegendKey val="0"/>
              <c:showVal val="1"/>
              <c:showCatName val="0"/>
              <c:showSerName val="0"/>
              <c:showPercent val="0"/>
              <c:showBubbleSize val="0"/>
            </c:dLbl>
            <c:dLbl>
              <c:idx val="3"/>
              <c:layout>
                <c:manualLayout>
                  <c:x val="3.4924612336803091E-3"/>
                  <c:y val="-0.19106684388473291"/>
                </c:manualLayout>
              </c:layout>
              <c:showLegendKey val="0"/>
              <c:showVal val="1"/>
              <c:showCatName val="0"/>
              <c:showSerName val="0"/>
              <c:showPercent val="0"/>
              <c:showBubbleSize val="0"/>
            </c:dLbl>
            <c:dLbl>
              <c:idx val="4"/>
              <c:layout>
                <c:manualLayout>
                  <c:x val="3.4925027705517146E-3"/>
                  <c:y val="-0.20663158656208408"/>
                </c:manualLayout>
              </c:layout>
              <c:showLegendKey val="0"/>
              <c:showVal val="1"/>
              <c:showCatName val="0"/>
              <c:showSerName val="0"/>
              <c:showPercent val="0"/>
              <c:showBubbleSize val="0"/>
            </c:dLbl>
            <c:txPr>
              <a:bodyPr anchor="t" anchorCtr="0"/>
              <a:lstStyle/>
              <a:p>
                <a:pPr>
                  <a:defRPr sz="1400">
                    <a:latin typeface="Liberation Serif" pitchFamily="18" charset="0"/>
                    <a:ea typeface="Liberation Serif" pitchFamily="18" charset="0"/>
                    <a:cs typeface="Liberation Serif" pitchFamily="18" charset="0"/>
                  </a:defRPr>
                </a:pPr>
                <a:endParaRPr lang="ru-RU"/>
              </a:p>
            </c:txPr>
            <c:showLegendKey val="0"/>
            <c:showVal val="1"/>
            <c:showCatName val="0"/>
            <c:showSerName val="0"/>
            <c:showPercent val="0"/>
            <c:showBubbleSize val="0"/>
            <c:showLeaderLines val="0"/>
          </c:dLbls>
          <c:cat>
            <c:strRef>
              <c:f>Лист1!$A$2:$A$6</c:f>
              <c:strCache>
                <c:ptCount val="5"/>
                <c:pt idx="0">
                  <c:v>2018 г (прогноз)</c:v>
                </c:pt>
                <c:pt idx="1">
                  <c:v>2019 г (прогноз)</c:v>
                </c:pt>
                <c:pt idx="2">
                  <c:v>2020 г (прогноз)</c:v>
                </c:pt>
                <c:pt idx="3">
                  <c:v>2021 г (прогноз)</c:v>
                </c:pt>
                <c:pt idx="4">
                  <c:v>2022 г (прогноз)</c:v>
                </c:pt>
              </c:strCache>
            </c:strRef>
          </c:cat>
          <c:val>
            <c:numRef>
              <c:f>Лист1!$B$2:$B$6</c:f>
              <c:numCache>
                <c:formatCode>Основной</c:formatCode>
                <c:ptCount val="5"/>
                <c:pt idx="0">
                  <c:v>890</c:v>
                </c:pt>
                <c:pt idx="1">
                  <c:v>2044</c:v>
                </c:pt>
                <c:pt idx="2" formatCode="#,##0">
                  <c:v>2222</c:v>
                </c:pt>
                <c:pt idx="3" formatCode="#,##0">
                  <c:v>2400</c:v>
                </c:pt>
                <c:pt idx="4" formatCode="#,##0">
                  <c:v>2592</c:v>
                </c:pt>
              </c:numCache>
            </c:numRef>
          </c:val>
        </c:ser>
        <c:dLbls>
          <c:showLegendKey val="0"/>
          <c:showVal val="0"/>
          <c:showCatName val="0"/>
          <c:showSerName val="0"/>
          <c:showPercent val="0"/>
          <c:showBubbleSize val="0"/>
        </c:dLbls>
        <c:gapWidth val="150"/>
        <c:shape val="cylinder"/>
        <c:axId val="225510912"/>
        <c:axId val="225512448"/>
        <c:axId val="0"/>
      </c:bar3DChart>
      <c:catAx>
        <c:axId val="225510912"/>
        <c:scaling>
          <c:orientation val="minMax"/>
        </c:scaling>
        <c:delete val="0"/>
        <c:axPos val="b"/>
        <c:majorTickMark val="out"/>
        <c:minorTickMark val="none"/>
        <c:tickLblPos val="nextTo"/>
        <c:txPr>
          <a:bodyPr/>
          <a:lstStyle/>
          <a:p>
            <a:pPr>
              <a:defRPr sz="1200">
                <a:latin typeface="Liberation Serif" pitchFamily="18" charset="0"/>
                <a:ea typeface="Liberation Serif" pitchFamily="18" charset="0"/>
                <a:cs typeface="Liberation Serif" pitchFamily="18" charset="0"/>
              </a:defRPr>
            </a:pPr>
            <a:endParaRPr lang="ru-RU"/>
          </a:p>
        </c:txPr>
        <c:crossAx val="225512448"/>
        <c:crosses val="autoZero"/>
        <c:auto val="1"/>
        <c:lblAlgn val="ctr"/>
        <c:lblOffset val="100"/>
        <c:noMultiLvlLbl val="0"/>
      </c:catAx>
      <c:valAx>
        <c:axId val="225512448"/>
        <c:scaling>
          <c:orientation val="minMax"/>
        </c:scaling>
        <c:delete val="0"/>
        <c:axPos val="l"/>
        <c:majorGridlines/>
        <c:numFmt formatCode="Основной" sourceLinked="1"/>
        <c:majorTickMark val="out"/>
        <c:minorTickMark val="none"/>
        <c:tickLblPos val="nextTo"/>
        <c:txPr>
          <a:bodyPr/>
          <a:lstStyle/>
          <a:p>
            <a:pPr>
              <a:defRPr>
                <a:latin typeface="Liberation Serif" pitchFamily="18" charset="0"/>
                <a:ea typeface="Liberation Serif" pitchFamily="18" charset="0"/>
                <a:cs typeface="Liberation Serif" pitchFamily="18" charset="0"/>
              </a:defRPr>
            </a:pPr>
            <a:endParaRPr lang="ru-RU"/>
          </a:p>
        </c:txPr>
        <c:crossAx val="225510912"/>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Liberation Serif" pitchFamily="18" charset="0"/>
                <a:ea typeface="Liberation Serif" pitchFamily="18" charset="0"/>
                <a:cs typeface="Liberation Serif" pitchFamily="18" charset="0"/>
              </a:defRPr>
            </a:pPr>
            <a:r>
              <a:rPr lang="ru-RU" sz="1600" dirty="0" smtClean="0">
                <a:latin typeface="Liberation Serif" pitchFamily="18" charset="0"/>
                <a:ea typeface="Liberation Serif" pitchFamily="18" charset="0"/>
                <a:cs typeface="Liberation Serif" pitchFamily="18" charset="0"/>
              </a:rPr>
              <a:t>Налог, взимаемый в связи с применением упрощенной</a:t>
            </a:r>
            <a:r>
              <a:rPr lang="ru-RU" sz="1600" baseline="0" dirty="0" smtClean="0">
                <a:latin typeface="Liberation Serif" pitchFamily="18" charset="0"/>
                <a:ea typeface="Liberation Serif" pitchFamily="18" charset="0"/>
                <a:cs typeface="Liberation Serif" pitchFamily="18" charset="0"/>
              </a:rPr>
              <a:t> системы налогообложения, тыс. рублей</a:t>
            </a:r>
            <a:endParaRPr lang="ru-RU" sz="1600" dirty="0">
              <a:latin typeface="Liberation Serif" pitchFamily="18" charset="0"/>
              <a:ea typeface="Liberation Serif" pitchFamily="18" charset="0"/>
              <a:cs typeface="Liberation Serif" pitchFamily="18" charset="0"/>
            </a:endParaRPr>
          </a:p>
        </c:rich>
      </c:tx>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12976954705802771"/>
          <c:y val="0.40528217077857731"/>
          <c:w val="0.85626060800725079"/>
          <c:h val="0.29907921057336834"/>
        </c:manualLayout>
      </c:layout>
      <c:bar3DChart>
        <c:barDir val="col"/>
        <c:grouping val="stacked"/>
        <c:varyColors val="0"/>
        <c:ser>
          <c:idx val="0"/>
          <c:order val="0"/>
          <c:tx>
            <c:strRef>
              <c:f>Лист1!$B$1</c:f>
              <c:strCache>
                <c:ptCount val="1"/>
                <c:pt idx="0">
                  <c:v>Налог на доходы физических лиц, тыс. руб.</c:v>
                </c:pt>
              </c:strCache>
            </c:strRef>
          </c:tx>
          <c:invertIfNegative val="0"/>
          <c:dLbls>
            <c:dLbl>
              <c:idx val="0"/>
              <c:layout>
                <c:manualLayout>
                  <c:x val="8.7311530842007629E-3"/>
                  <c:y val="-0.10288214670716382"/>
                </c:manualLayout>
              </c:layout>
              <c:showLegendKey val="0"/>
              <c:showVal val="1"/>
              <c:showCatName val="0"/>
              <c:showSerName val="0"/>
              <c:showPercent val="0"/>
              <c:showBubbleSize val="0"/>
            </c:dLbl>
            <c:dLbl>
              <c:idx val="1"/>
              <c:layout>
                <c:manualLayout>
                  <c:x val="0"/>
                  <c:y val="-0.13227704576635341"/>
                </c:manualLayout>
              </c:layout>
              <c:showLegendKey val="0"/>
              <c:showVal val="1"/>
              <c:showCatName val="0"/>
              <c:showSerName val="0"/>
              <c:showPercent val="0"/>
              <c:showBubbleSize val="0"/>
            </c:dLbl>
            <c:dLbl>
              <c:idx val="2"/>
              <c:layout>
                <c:manualLayout>
                  <c:x val="0"/>
                  <c:y val="-0.13227704576635341"/>
                </c:manualLayout>
              </c:layout>
              <c:showLegendKey val="0"/>
              <c:showVal val="1"/>
              <c:showCatName val="0"/>
              <c:showSerName val="0"/>
              <c:showPercent val="0"/>
              <c:showBubbleSize val="0"/>
            </c:dLbl>
            <c:dLbl>
              <c:idx val="3"/>
              <c:layout>
                <c:manualLayout>
                  <c:x val="-1.0477383701040918E-2"/>
                  <c:y val="-0.17636939435513796"/>
                </c:manualLayout>
              </c:layout>
              <c:showLegendKey val="0"/>
              <c:showVal val="1"/>
              <c:showCatName val="0"/>
              <c:showSerName val="0"/>
              <c:showPercent val="0"/>
              <c:showBubbleSize val="0"/>
            </c:dLbl>
            <c:dLbl>
              <c:idx val="4"/>
              <c:layout>
                <c:manualLayout>
                  <c:x val="0"/>
                  <c:y val="-0.17636939435513796"/>
                </c:manualLayout>
              </c:layout>
              <c:showLegendKey val="0"/>
              <c:showVal val="1"/>
              <c:showCatName val="0"/>
              <c:showSerName val="0"/>
              <c:showPercent val="0"/>
              <c:showBubbleSize val="0"/>
            </c:dLbl>
            <c:txPr>
              <a:bodyPr anchor="t" anchorCtr="0"/>
              <a:lstStyle/>
              <a:p>
                <a:pPr>
                  <a:defRPr sz="1400">
                    <a:latin typeface="Liberation Serif" pitchFamily="18" charset="0"/>
                    <a:ea typeface="Liberation Serif" pitchFamily="18" charset="0"/>
                    <a:cs typeface="Liberation Serif" pitchFamily="18" charset="0"/>
                  </a:defRPr>
                </a:pPr>
                <a:endParaRPr lang="ru-RU"/>
              </a:p>
            </c:txPr>
            <c:showLegendKey val="0"/>
            <c:showVal val="1"/>
            <c:showCatName val="0"/>
            <c:showSerName val="0"/>
            <c:showPercent val="0"/>
            <c:showBubbleSize val="0"/>
            <c:showLeaderLines val="0"/>
          </c:dLbls>
          <c:cat>
            <c:strRef>
              <c:f>Лист1!$A$2:$A$6</c:f>
              <c:strCache>
                <c:ptCount val="5"/>
                <c:pt idx="0">
                  <c:v>2018 г (прогноз)</c:v>
                </c:pt>
                <c:pt idx="1">
                  <c:v>2019 г (прогноз)</c:v>
                </c:pt>
                <c:pt idx="2">
                  <c:v>2020 г (прогноз)</c:v>
                </c:pt>
                <c:pt idx="3">
                  <c:v>2021 г (прогноз)</c:v>
                </c:pt>
                <c:pt idx="4">
                  <c:v>2022 г (прогноз)</c:v>
                </c:pt>
              </c:strCache>
            </c:strRef>
          </c:cat>
          <c:val>
            <c:numRef>
              <c:f>Лист1!$B$2:$B$6</c:f>
              <c:numCache>
                <c:formatCode>#,##0</c:formatCode>
                <c:ptCount val="5"/>
                <c:pt idx="0">
                  <c:v>3128</c:v>
                </c:pt>
                <c:pt idx="1">
                  <c:v>5946</c:v>
                </c:pt>
                <c:pt idx="2">
                  <c:v>7816</c:v>
                </c:pt>
                <c:pt idx="3">
                  <c:v>9348</c:v>
                </c:pt>
                <c:pt idx="4">
                  <c:v>9722</c:v>
                </c:pt>
              </c:numCache>
            </c:numRef>
          </c:val>
        </c:ser>
        <c:dLbls>
          <c:showLegendKey val="0"/>
          <c:showVal val="0"/>
          <c:showCatName val="0"/>
          <c:showSerName val="0"/>
          <c:showPercent val="0"/>
          <c:showBubbleSize val="0"/>
        </c:dLbls>
        <c:gapWidth val="150"/>
        <c:shape val="cylinder"/>
        <c:axId val="225571968"/>
        <c:axId val="225573504"/>
        <c:axId val="0"/>
      </c:bar3DChart>
      <c:catAx>
        <c:axId val="225571968"/>
        <c:scaling>
          <c:orientation val="minMax"/>
        </c:scaling>
        <c:delete val="0"/>
        <c:axPos val="b"/>
        <c:majorTickMark val="out"/>
        <c:minorTickMark val="none"/>
        <c:tickLblPos val="nextTo"/>
        <c:txPr>
          <a:bodyPr/>
          <a:lstStyle/>
          <a:p>
            <a:pPr>
              <a:defRPr sz="1200">
                <a:latin typeface="Liberation Serif" pitchFamily="18" charset="0"/>
                <a:ea typeface="Liberation Serif" pitchFamily="18" charset="0"/>
                <a:cs typeface="Liberation Serif" pitchFamily="18" charset="0"/>
              </a:defRPr>
            </a:pPr>
            <a:endParaRPr lang="ru-RU"/>
          </a:p>
        </c:txPr>
        <c:crossAx val="225573504"/>
        <c:crosses val="autoZero"/>
        <c:auto val="1"/>
        <c:lblAlgn val="ctr"/>
        <c:lblOffset val="100"/>
        <c:noMultiLvlLbl val="0"/>
      </c:catAx>
      <c:valAx>
        <c:axId val="225573504"/>
        <c:scaling>
          <c:orientation val="minMax"/>
        </c:scaling>
        <c:delete val="0"/>
        <c:axPos val="l"/>
        <c:majorGridlines/>
        <c:numFmt formatCode="#,##0" sourceLinked="1"/>
        <c:majorTickMark val="out"/>
        <c:minorTickMark val="none"/>
        <c:tickLblPos val="nextTo"/>
        <c:txPr>
          <a:bodyPr/>
          <a:lstStyle/>
          <a:p>
            <a:pPr>
              <a:defRPr>
                <a:latin typeface="Liberation Serif" pitchFamily="18" charset="0"/>
                <a:ea typeface="Liberation Serif" pitchFamily="18" charset="0"/>
                <a:cs typeface="Liberation Serif" pitchFamily="18" charset="0"/>
              </a:defRPr>
            </a:pPr>
            <a:endParaRPr lang="ru-RU"/>
          </a:p>
        </c:txPr>
        <c:crossAx val="225571968"/>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Liberation Serif" pitchFamily="18" charset="0"/>
                <a:ea typeface="Liberation Serif" pitchFamily="18" charset="0"/>
                <a:cs typeface="Liberation Serif" pitchFamily="18" charset="0"/>
              </a:defRPr>
            </a:pPr>
            <a:r>
              <a:rPr lang="ru-RU" sz="1600" dirty="0" smtClean="0">
                <a:latin typeface="Liberation Serif" pitchFamily="18" charset="0"/>
                <a:ea typeface="Liberation Serif" pitchFamily="18" charset="0"/>
                <a:cs typeface="Liberation Serif" pitchFamily="18" charset="0"/>
              </a:rPr>
              <a:t>Единый налог на вмененный доход, тыс. рублей</a:t>
            </a:r>
            <a:endParaRPr lang="ru-RU" sz="1600" dirty="0">
              <a:latin typeface="Liberation Serif" pitchFamily="18" charset="0"/>
              <a:ea typeface="Liberation Serif" pitchFamily="18" charset="0"/>
              <a:cs typeface="Liberation Serif" pitchFamily="18" charset="0"/>
            </a:endParaRPr>
          </a:p>
        </c:rich>
      </c:tx>
      <c:overlay val="0"/>
    </c:title>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Лист1!$B$1</c:f>
              <c:strCache>
                <c:ptCount val="1"/>
                <c:pt idx="0">
                  <c:v>Налог на доходы физических лиц, тыс. руб.</c:v>
                </c:pt>
              </c:strCache>
            </c:strRef>
          </c:tx>
          <c:invertIfNegative val="0"/>
          <c:dLbls>
            <c:dLbl>
              <c:idx val="0"/>
              <c:layout>
                <c:manualLayout>
                  <c:x val="0"/>
                  <c:y val="-0.13962577053115072"/>
                </c:manualLayout>
              </c:layout>
              <c:showLegendKey val="0"/>
              <c:showVal val="1"/>
              <c:showCatName val="0"/>
              <c:showSerName val="0"/>
              <c:showPercent val="0"/>
              <c:showBubbleSize val="0"/>
            </c:dLbl>
            <c:dLbl>
              <c:idx val="1"/>
              <c:layout>
                <c:manualLayout>
                  <c:x val="0"/>
                  <c:y val="-0.1543232200607457"/>
                </c:manualLayout>
              </c:layout>
              <c:showLegendKey val="0"/>
              <c:showVal val="1"/>
              <c:showCatName val="0"/>
              <c:showSerName val="0"/>
              <c:showPercent val="0"/>
              <c:showBubbleSize val="0"/>
            </c:dLbl>
            <c:dLbl>
              <c:idx val="2"/>
              <c:layout>
                <c:manualLayout>
                  <c:x val="0"/>
                  <c:y val="-0.16167194482554287"/>
                </c:manualLayout>
              </c:layout>
              <c:showLegendKey val="0"/>
              <c:showVal val="1"/>
              <c:showCatName val="0"/>
              <c:showSerName val="0"/>
              <c:showPercent val="0"/>
              <c:showBubbleSize val="0"/>
            </c:dLbl>
            <c:dLbl>
              <c:idx val="3"/>
              <c:layout>
                <c:manualLayout>
                  <c:x val="0"/>
                  <c:y val="-0.16167194482554287"/>
                </c:manualLayout>
              </c:layout>
              <c:showLegendKey val="0"/>
              <c:showVal val="1"/>
              <c:showCatName val="0"/>
              <c:showSerName val="0"/>
              <c:showPercent val="0"/>
              <c:showBubbleSize val="0"/>
            </c:dLbl>
            <c:dLbl>
              <c:idx val="4"/>
              <c:layout>
                <c:manualLayout>
                  <c:x val="0"/>
                  <c:y val="-0.16167194482554287"/>
                </c:manualLayout>
              </c:layout>
              <c:showLegendKey val="0"/>
              <c:showVal val="1"/>
              <c:showCatName val="0"/>
              <c:showSerName val="0"/>
              <c:showPercent val="0"/>
              <c:showBubbleSize val="0"/>
            </c:dLbl>
            <c:txPr>
              <a:bodyPr anchor="t" anchorCtr="0"/>
              <a:lstStyle/>
              <a:p>
                <a:pPr>
                  <a:defRPr sz="1400">
                    <a:latin typeface="Liberation Serif" pitchFamily="18" charset="0"/>
                    <a:ea typeface="Liberation Serif" pitchFamily="18" charset="0"/>
                    <a:cs typeface="Liberation Serif" pitchFamily="18" charset="0"/>
                  </a:defRPr>
                </a:pPr>
                <a:endParaRPr lang="ru-RU"/>
              </a:p>
            </c:txPr>
            <c:showLegendKey val="0"/>
            <c:showVal val="1"/>
            <c:showCatName val="0"/>
            <c:showSerName val="0"/>
            <c:showPercent val="0"/>
            <c:showBubbleSize val="0"/>
            <c:showLeaderLines val="0"/>
          </c:dLbls>
          <c:cat>
            <c:strRef>
              <c:f>Лист1!$A$2:$A$6</c:f>
              <c:strCache>
                <c:ptCount val="5"/>
                <c:pt idx="0">
                  <c:v>2018 г (прогноз)</c:v>
                </c:pt>
                <c:pt idx="1">
                  <c:v>2019 г (прогноз)</c:v>
                </c:pt>
                <c:pt idx="2">
                  <c:v>2020г (прогноз)</c:v>
                </c:pt>
                <c:pt idx="3">
                  <c:v>2021 г (прогноз)</c:v>
                </c:pt>
                <c:pt idx="4">
                  <c:v>2022 г (прогноз)</c:v>
                </c:pt>
              </c:strCache>
            </c:strRef>
          </c:cat>
          <c:val>
            <c:numRef>
              <c:f>Лист1!$B$2:$B$6</c:f>
              <c:numCache>
                <c:formatCode>#,##0</c:formatCode>
                <c:ptCount val="5"/>
                <c:pt idx="0">
                  <c:v>3635</c:v>
                </c:pt>
                <c:pt idx="1">
                  <c:v>3044</c:v>
                </c:pt>
                <c:pt idx="2">
                  <c:v>2705</c:v>
                </c:pt>
                <c:pt idx="3">
                  <c:v>758</c:v>
                </c:pt>
                <c:pt idx="4">
                  <c:v>0</c:v>
                </c:pt>
              </c:numCache>
            </c:numRef>
          </c:val>
        </c:ser>
        <c:dLbls>
          <c:showLegendKey val="0"/>
          <c:showVal val="0"/>
          <c:showCatName val="0"/>
          <c:showSerName val="0"/>
          <c:showPercent val="0"/>
          <c:showBubbleSize val="0"/>
        </c:dLbls>
        <c:gapWidth val="150"/>
        <c:shape val="cylinder"/>
        <c:axId val="226413568"/>
        <c:axId val="226558720"/>
        <c:axId val="0"/>
      </c:bar3DChart>
      <c:catAx>
        <c:axId val="226413568"/>
        <c:scaling>
          <c:orientation val="minMax"/>
        </c:scaling>
        <c:delete val="0"/>
        <c:axPos val="b"/>
        <c:majorTickMark val="out"/>
        <c:minorTickMark val="none"/>
        <c:tickLblPos val="nextTo"/>
        <c:txPr>
          <a:bodyPr/>
          <a:lstStyle/>
          <a:p>
            <a:pPr>
              <a:defRPr sz="1200">
                <a:latin typeface="Liberation Serif" pitchFamily="18" charset="0"/>
                <a:ea typeface="Liberation Serif" pitchFamily="18" charset="0"/>
                <a:cs typeface="Liberation Serif" pitchFamily="18" charset="0"/>
              </a:defRPr>
            </a:pPr>
            <a:endParaRPr lang="ru-RU"/>
          </a:p>
        </c:txPr>
        <c:crossAx val="226558720"/>
        <c:crosses val="autoZero"/>
        <c:auto val="1"/>
        <c:lblAlgn val="ctr"/>
        <c:lblOffset val="100"/>
        <c:noMultiLvlLbl val="0"/>
      </c:catAx>
      <c:valAx>
        <c:axId val="226558720"/>
        <c:scaling>
          <c:orientation val="minMax"/>
        </c:scaling>
        <c:delete val="0"/>
        <c:axPos val="l"/>
        <c:majorGridlines/>
        <c:numFmt formatCode="#,##0" sourceLinked="1"/>
        <c:majorTickMark val="out"/>
        <c:minorTickMark val="none"/>
        <c:tickLblPos val="nextTo"/>
        <c:txPr>
          <a:bodyPr/>
          <a:lstStyle/>
          <a:p>
            <a:pPr>
              <a:defRPr>
                <a:latin typeface="Liberation Serif" pitchFamily="18" charset="0"/>
                <a:ea typeface="Liberation Serif" pitchFamily="18" charset="0"/>
                <a:cs typeface="Liberation Serif" pitchFamily="18" charset="0"/>
              </a:defRPr>
            </a:pPr>
            <a:endParaRPr lang="ru-RU"/>
          </a:p>
        </c:txPr>
        <c:crossAx val="226413568"/>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Liberation Serif" pitchFamily="18" charset="0"/>
                <a:ea typeface="Liberation Serif" pitchFamily="18" charset="0"/>
                <a:cs typeface="Liberation Serif" pitchFamily="18" charset="0"/>
              </a:defRPr>
            </a:pPr>
            <a:r>
              <a:rPr lang="ru-RU" sz="1600" dirty="0" smtClean="0">
                <a:latin typeface="Liberation Serif" pitchFamily="18" charset="0"/>
                <a:ea typeface="Liberation Serif" pitchFamily="18" charset="0"/>
                <a:cs typeface="Liberation Serif" pitchFamily="18" charset="0"/>
              </a:rPr>
              <a:t>Сельскохозяйственный налог, тыс. рублей</a:t>
            </a:r>
            <a:endParaRPr lang="ru-RU" sz="1600" dirty="0">
              <a:latin typeface="Liberation Serif" pitchFamily="18" charset="0"/>
              <a:ea typeface="Liberation Serif" pitchFamily="18" charset="0"/>
              <a:cs typeface="Liberation Serif" pitchFamily="18" charset="0"/>
            </a:endParaRPr>
          </a:p>
        </c:rich>
      </c:tx>
      <c:overlay val="0"/>
    </c:title>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Лист1!$B$1</c:f>
              <c:strCache>
                <c:ptCount val="1"/>
                <c:pt idx="0">
                  <c:v>Налог на доходы физических лиц, тыс. руб.</c:v>
                </c:pt>
              </c:strCache>
            </c:strRef>
          </c:tx>
          <c:invertIfNegative val="0"/>
          <c:dLbls>
            <c:dLbl>
              <c:idx val="0"/>
              <c:layout>
                <c:manualLayout>
                  <c:x val="-3.4924612336803091E-3"/>
                  <c:y val="-0.13227704576635341"/>
                </c:manualLayout>
              </c:layout>
              <c:showLegendKey val="0"/>
              <c:showVal val="1"/>
              <c:showCatName val="0"/>
              <c:showSerName val="0"/>
              <c:showPercent val="0"/>
              <c:showBubbleSize val="0"/>
            </c:dLbl>
            <c:dLbl>
              <c:idx val="1"/>
              <c:layout>
                <c:manualLayout>
                  <c:x val="-3.4924612336803074E-3"/>
                  <c:y val="-0.19841556864953006"/>
                </c:manualLayout>
              </c:layout>
              <c:showLegendKey val="0"/>
              <c:showVal val="1"/>
              <c:showCatName val="0"/>
              <c:showSerName val="0"/>
              <c:showPercent val="0"/>
              <c:showBubbleSize val="0"/>
            </c:dLbl>
            <c:dLbl>
              <c:idx val="2"/>
              <c:layout>
                <c:manualLayout>
                  <c:x val="-3.4924612336803091E-3"/>
                  <c:y val="-0.13227704576635343"/>
                </c:manualLayout>
              </c:layout>
              <c:showLegendKey val="0"/>
              <c:showVal val="1"/>
              <c:showCatName val="0"/>
              <c:showSerName val="0"/>
              <c:showPercent val="0"/>
              <c:showBubbleSize val="0"/>
            </c:dLbl>
            <c:dLbl>
              <c:idx val="3"/>
              <c:layout>
                <c:manualLayout>
                  <c:x val="-3.4924612336803091E-3"/>
                  <c:y val="-0.13227704576635343"/>
                </c:manualLayout>
              </c:layout>
              <c:showLegendKey val="0"/>
              <c:showVal val="1"/>
              <c:showCatName val="0"/>
              <c:showSerName val="0"/>
              <c:showPercent val="0"/>
              <c:showBubbleSize val="0"/>
            </c:dLbl>
            <c:dLbl>
              <c:idx val="4"/>
              <c:layout>
                <c:manualLayout>
                  <c:x val="3.4924612336803091E-3"/>
                  <c:y val="-0.13227704576635341"/>
                </c:manualLayout>
              </c:layout>
              <c:showLegendKey val="0"/>
              <c:showVal val="1"/>
              <c:showCatName val="0"/>
              <c:showSerName val="0"/>
              <c:showPercent val="0"/>
              <c:showBubbleSize val="0"/>
            </c:dLbl>
            <c:txPr>
              <a:bodyPr anchor="t" anchorCtr="0"/>
              <a:lstStyle/>
              <a:p>
                <a:pPr>
                  <a:defRPr sz="1400">
                    <a:latin typeface="Liberation Serif" pitchFamily="18" charset="0"/>
                    <a:ea typeface="Liberation Serif" pitchFamily="18" charset="0"/>
                    <a:cs typeface="Liberation Serif" pitchFamily="18" charset="0"/>
                  </a:defRPr>
                </a:pPr>
                <a:endParaRPr lang="ru-RU"/>
              </a:p>
            </c:txPr>
            <c:showLegendKey val="0"/>
            <c:showVal val="1"/>
            <c:showCatName val="0"/>
            <c:showSerName val="0"/>
            <c:showPercent val="0"/>
            <c:showBubbleSize val="0"/>
            <c:showLeaderLines val="0"/>
          </c:dLbls>
          <c:cat>
            <c:strRef>
              <c:f>Лист1!$A$2:$A$6</c:f>
              <c:strCache>
                <c:ptCount val="5"/>
                <c:pt idx="0">
                  <c:v>2018 г (прогноз)</c:v>
                </c:pt>
                <c:pt idx="1">
                  <c:v>2019 г (прогноз)</c:v>
                </c:pt>
                <c:pt idx="2">
                  <c:v>2020 г (прогноз)</c:v>
                </c:pt>
                <c:pt idx="3">
                  <c:v>2021 г (прогноз)</c:v>
                </c:pt>
                <c:pt idx="4">
                  <c:v>2022 г (прогноз)</c:v>
                </c:pt>
              </c:strCache>
            </c:strRef>
          </c:cat>
          <c:val>
            <c:numRef>
              <c:f>Лист1!$B$2:$B$6</c:f>
              <c:numCache>
                <c:formatCode>#,##0</c:formatCode>
                <c:ptCount val="5"/>
                <c:pt idx="0">
                  <c:v>43</c:v>
                </c:pt>
                <c:pt idx="1">
                  <c:v>152</c:v>
                </c:pt>
                <c:pt idx="2">
                  <c:v>55</c:v>
                </c:pt>
                <c:pt idx="3">
                  <c:v>55</c:v>
                </c:pt>
                <c:pt idx="4">
                  <c:v>55</c:v>
                </c:pt>
              </c:numCache>
            </c:numRef>
          </c:val>
        </c:ser>
        <c:dLbls>
          <c:showLegendKey val="0"/>
          <c:showVal val="0"/>
          <c:showCatName val="0"/>
          <c:showSerName val="0"/>
          <c:showPercent val="0"/>
          <c:showBubbleSize val="0"/>
        </c:dLbls>
        <c:gapWidth val="150"/>
        <c:shape val="cylinder"/>
        <c:axId val="226614272"/>
        <c:axId val="226616064"/>
        <c:axId val="0"/>
      </c:bar3DChart>
      <c:catAx>
        <c:axId val="226614272"/>
        <c:scaling>
          <c:orientation val="minMax"/>
        </c:scaling>
        <c:delete val="0"/>
        <c:axPos val="b"/>
        <c:majorTickMark val="out"/>
        <c:minorTickMark val="none"/>
        <c:tickLblPos val="nextTo"/>
        <c:txPr>
          <a:bodyPr/>
          <a:lstStyle/>
          <a:p>
            <a:pPr>
              <a:defRPr sz="1200">
                <a:latin typeface="Liberation Serif" pitchFamily="18" charset="0"/>
                <a:ea typeface="Liberation Serif" pitchFamily="18" charset="0"/>
                <a:cs typeface="Liberation Serif" pitchFamily="18" charset="0"/>
              </a:defRPr>
            </a:pPr>
            <a:endParaRPr lang="ru-RU"/>
          </a:p>
        </c:txPr>
        <c:crossAx val="226616064"/>
        <c:crosses val="autoZero"/>
        <c:auto val="1"/>
        <c:lblAlgn val="ctr"/>
        <c:lblOffset val="100"/>
        <c:noMultiLvlLbl val="0"/>
      </c:catAx>
      <c:valAx>
        <c:axId val="226616064"/>
        <c:scaling>
          <c:orientation val="minMax"/>
        </c:scaling>
        <c:delete val="0"/>
        <c:axPos val="l"/>
        <c:majorGridlines/>
        <c:numFmt formatCode="#,##0" sourceLinked="1"/>
        <c:majorTickMark val="out"/>
        <c:minorTickMark val="none"/>
        <c:tickLblPos val="nextTo"/>
        <c:txPr>
          <a:bodyPr/>
          <a:lstStyle/>
          <a:p>
            <a:pPr>
              <a:defRPr>
                <a:latin typeface="Liberation Serif" pitchFamily="18" charset="0"/>
                <a:ea typeface="Liberation Serif" pitchFamily="18" charset="0"/>
                <a:cs typeface="Liberation Serif" pitchFamily="18" charset="0"/>
              </a:defRPr>
            </a:pPr>
            <a:endParaRPr lang="ru-RU"/>
          </a:p>
        </c:txPr>
        <c:crossAx val="226614272"/>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Liberation Serif" pitchFamily="18" charset="0"/>
                <a:ea typeface="Liberation Serif" pitchFamily="18" charset="0"/>
                <a:cs typeface="Liberation Serif" pitchFamily="18" charset="0"/>
              </a:defRPr>
            </a:pPr>
            <a:r>
              <a:rPr lang="ru-RU" sz="1600" dirty="0" smtClean="0">
                <a:latin typeface="Liberation Serif" pitchFamily="18" charset="0"/>
                <a:ea typeface="Liberation Serif" pitchFamily="18" charset="0"/>
                <a:cs typeface="Liberation Serif" pitchFamily="18" charset="0"/>
              </a:rPr>
              <a:t>Неналоговые доходы, тыс. рублей</a:t>
            </a:r>
            <a:endParaRPr lang="ru-RU" sz="1600" dirty="0">
              <a:latin typeface="Liberation Serif" pitchFamily="18" charset="0"/>
              <a:ea typeface="Liberation Serif" pitchFamily="18" charset="0"/>
              <a:cs typeface="Liberation Serif" pitchFamily="18" charset="0"/>
            </a:endParaRPr>
          </a:p>
        </c:rich>
      </c:tx>
      <c:overlay val="0"/>
    </c:title>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Лист1!$B$1</c:f>
              <c:strCache>
                <c:ptCount val="1"/>
                <c:pt idx="0">
                  <c:v>Налог на доходы физических лиц, тыс. руб.</c:v>
                </c:pt>
              </c:strCache>
            </c:strRef>
          </c:tx>
          <c:invertIfNegative val="0"/>
          <c:dLbls>
            <c:dLbl>
              <c:idx val="0"/>
              <c:layout>
                <c:manualLayout>
                  <c:x val="5.2386918505204624E-3"/>
                  <c:y val="-0.22046174294392229"/>
                </c:manualLayout>
              </c:layout>
              <c:showLegendKey val="0"/>
              <c:showVal val="1"/>
              <c:showCatName val="0"/>
              <c:showSerName val="0"/>
              <c:showPercent val="0"/>
              <c:showBubbleSize val="0"/>
            </c:dLbl>
            <c:dLbl>
              <c:idx val="1"/>
              <c:layout>
                <c:manualLayout>
                  <c:x val="-1.7462306168401537E-3"/>
                  <c:y val="-0.21311301817912495"/>
                </c:manualLayout>
              </c:layout>
              <c:showLegendKey val="0"/>
              <c:showVal val="1"/>
              <c:showCatName val="0"/>
              <c:showSerName val="0"/>
              <c:showPercent val="0"/>
              <c:showBubbleSize val="0"/>
            </c:dLbl>
            <c:dLbl>
              <c:idx val="2"/>
              <c:layout>
                <c:manualLayout>
                  <c:x val="-1.7462306168401541E-3"/>
                  <c:y val="-0.17636939435513962"/>
                </c:manualLayout>
              </c:layout>
              <c:showLegendKey val="0"/>
              <c:showVal val="1"/>
              <c:showCatName val="0"/>
              <c:showSerName val="0"/>
              <c:showPercent val="0"/>
              <c:showBubbleSize val="0"/>
            </c:dLbl>
            <c:dLbl>
              <c:idx val="3"/>
              <c:layout>
                <c:manualLayout>
                  <c:x val="0"/>
                  <c:y val="-0.16902066959034043"/>
                </c:manualLayout>
              </c:layout>
              <c:showLegendKey val="0"/>
              <c:showVal val="1"/>
              <c:showCatName val="0"/>
              <c:showSerName val="0"/>
              <c:showPercent val="0"/>
              <c:showBubbleSize val="0"/>
            </c:dLbl>
            <c:dLbl>
              <c:idx val="4"/>
              <c:layout>
                <c:manualLayout>
                  <c:x val="1.7462306168401541E-3"/>
                  <c:y val="-0.16902066959034048"/>
                </c:manualLayout>
              </c:layout>
              <c:showLegendKey val="0"/>
              <c:showVal val="1"/>
              <c:showCatName val="0"/>
              <c:showSerName val="0"/>
              <c:showPercent val="0"/>
              <c:showBubbleSize val="0"/>
            </c:dLbl>
            <c:txPr>
              <a:bodyPr anchor="t" anchorCtr="0"/>
              <a:lstStyle/>
              <a:p>
                <a:pPr>
                  <a:defRPr sz="1400">
                    <a:latin typeface="Liberation Serif" pitchFamily="18" charset="0"/>
                    <a:ea typeface="Liberation Serif" pitchFamily="18" charset="0"/>
                    <a:cs typeface="Liberation Serif" pitchFamily="18" charset="0"/>
                  </a:defRPr>
                </a:pPr>
                <a:endParaRPr lang="ru-RU"/>
              </a:p>
            </c:txPr>
            <c:showLegendKey val="0"/>
            <c:showVal val="1"/>
            <c:showCatName val="0"/>
            <c:showSerName val="0"/>
            <c:showPercent val="0"/>
            <c:showBubbleSize val="0"/>
            <c:showLeaderLines val="0"/>
          </c:dLbls>
          <c:cat>
            <c:strRef>
              <c:f>Лист1!$A$2:$A$6</c:f>
              <c:strCache>
                <c:ptCount val="5"/>
                <c:pt idx="0">
                  <c:v>2018 г (прогноз)</c:v>
                </c:pt>
                <c:pt idx="1">
                  <c:v>2019 г (прогноз)</c:v>
                </c:pt>
                <c:pt idx="2">
                  <c:v>2020 г (прогноз)</c:v>
                </c:pt>
                <c:pt idx="3">
                  <c:v>2021 г (прогноз)</c:v>
                </c:pt>
                <c:pt idx="4">
                  <c:v>2022 г (прогноз)</c:v>
                </c:pt>
              </c:strCache>
            </c:strRef>
          </c:cat>
          <c:val>
            <c:numRef>
              <c:f>Лист1!$B$2:$B$6</c:f>
              <c:numCache>
                <c:formatCode>#,##0</c:formatCode>
                <c:ptCount val="5"/>
                <c:pt idx="0">
                  <c:v>18293</c:v>
                </c:pt>
                <c:pt idx="1">
                  <c:v>18704.5</c:v>
                </c:pt>
                <c:pt idx="2" formatCode="Основной">
                  <c:v>14267</c:v>
                </c:pt>
                <c:pt idx="3">
                  <c:v>14346</c:v>
                </c:pt>
                <c:pt idx="4">
                  <c:v>14428</c:v>
                </c:pt>
              </c:numCache>
            </c:numRef>
          </c:val>
        </c:ser>
        <c:dLbls>
          <c:showLegendKey val="0"/>
          <c:showVal val="0"/>
          <c:showCatName val="0"/>
          <c:showSerName val="0"/>
          <c:showPercent val="0"/>
          <c:showBubbleSize val="0"/>
        </c:dLbls>
        <c:gapWidth val="150"/>
        <c:shape val="cylinder"/>
        <c:axId val="226940032"/>
        <c:axId val="226941568"/>
        <c:axId val="0"/>
      </c:bar3DChart>
      <c:catAx>
        <c:axId val="226940032"/>
        <c:scaling>
          <c:orientation val="minMax"/>
        </c:scaling>
        <c:delete val="0"/>
        <c:axPos val="b"/>
        <c:majorTickMark val="out"/>
        <c:minorTickMark val="none"/>
        <c:tickLblPos val="nextTo"/>
        <c:txPr>
          <a:bodyPr/>
          <a:lstStyle/>
          <a:p>
            <a:pPr>
              <a:defRPr sz="1200">
                <a:latin typeface="Liberation Serif" pitchFamily="18" charset="0"/>
                <a:ea typeface="Liberation Serif" pitchFamily="18" charset="0"/>
                <a:cs typeface="Liberation Serif" pitchFamily="18" charset="0"/>
              </a:defRPr>
            </a:pPr>
            <a:endParaRPr lang="ru-RU"/>
          </a:p>
        </c:txPr>
        <c:crossAx val="226941568"/>
        <c:crosses val="autoZero"/>
        <c:auto val="1"/>
        <c:lblAlgn val="ctr"/>
        <c:lblOffset val="100"/>
        <c:noMultiLvlLbl val="0"/>
      </c:catAx>
      <c:valAx>
        <c:axId val="226941568"/>
        <c:scaling>
          <c:orientation val="minMax"/>
        </c:scaling>
        <c:delete val="0"/>
        <c:axPos val="l"/>
        <c:majorGridlines/>
        <c:numFmt formatCode="#,##0" sourceLinked="1"/>
        <c:majorTickMark val="out"/>
        <c:minorTickMark val="none"/>
        <c:tickLblPos val="nextTo"/>
        <c:txPr>
          <a:bodyPr/>
          <a:lstStyle/>
          <a:p>
            <a:pPr>
              <a:defRPr>
                <a:latin typeface="Liberation Serif" pitchFamily="18" charset="0"/>
                <a:ea typeface="Liberation Serif" pitchFamily="18" charset="0"/>
                <a:cs typeface="Liberation Serif" pitchFamily="18" charset="0"/>
              </a:defRPr>
            </a:pPr>
            <a:endParaRPr lang="ru-RU"/>
          </a:p>
        </c:txPr>
        <c:crossAx val="226940032"/>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AB1E9E-6D41-4AE4-87EA-D5C6C4F0FBC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205204AD-9E28-4C04-9864-E956C9BA0C89}">
      <dgm:prSet phldrT="[Текст]"/>
      <dgm:spPr/>
      <dgm:t>
        <a:bodyPr/>
        <a:lstStyle/>
        <a:p>
          <a:endParaRPr lang="ru-RU" dirty="0">
            <a:latin typeface="Liberation Serif" pitchFamily="18" charset="0"/>
            <a:ea typeface="Liberation Serif" pitchFamily="18" charset="0"/>
            <a:cs typeface="Liberation Serif" pitchFamily="18" charset="0"/>
          </a:endParaRPr>
        </a:p>
      </dgm:t>
    </dgm:pt>
    <dgm:pt modelId="{D5668761-1AD2-4C25-936A-F0BC685BA036}" type="parTrans" cxnId="{FAFB573E-8DEA-468A-9746-132F5E0308F1}">
      <dgm:prSet/>
      <dgm:spPr/>
      <dgm:t>
        <a:bodyPr/>
        <a:lstStyle/>
        <a:p>
          <a:endParaRPr lang="ru-RU"/>
        </a:p>
      </dgm:t>
    </dgm:pt>
    <dgm:pt modelId="{CA7566F2-8188-421E-A0C4-87C214613DE3}" type="sibTrans" cxnId="{FAFB573E-8DEA-468A-9746-132F5E0308F1}">
      <dgm:prSet/>
      <dgm:spPr/>
      <dgm:t>
        <a:bodyPr/>
        <a:lstStyle/>
        <a:p>
          <a:endParaRPr lang="ru-RU"/>
        </a:p>
      </dgm:t>
    </dgm:pt>
    <dgm:pt modelId="{3F0CF142-3155-44AB-8723-7757C39F9792}">
      <dgm:prSet phldrT="[Текст]" custT="1"/>
      <dgm:spPr/>
      <dgm:t>
        <a:bodyPr/>
        <a:lstStyle/>
        <a:p>
          <a:r>
            <a:rPr lang="ru-RU" sz="1600" dirty="0" smtClean="0">
              <a:latin typeface="Liberation Serif" pitchFamily="18" charset="0"/>
              <a:ea typeface="Liberation Serif" pitchFamily="18" charset="0"/>
              <a:cs typeface="Liberation Serif" pitchFamily="18" charset="0"/>
            </a:rPr>
            <a:t>Утверждение бюджета очередного года</a:t>
          </a:r>
          <a:endParaRPr lang="ru-RU" sz="1600" dirty="0">
            <a:latin typeface="Liberation Serif" pitchFamily="18" charset="0"/>
            <a:ea typeface="Liberation Serif" pitchFamily="18" charset="0"/>
            <a:cs typeface="Liberation Serif" pitchFamily="18" charset="0"/>
          </a:endParaRPr>
        </a:p>
      </dgm:t>
    </dgm:pt>
    <dgm:pt modelId="{C41A87D9-DA86-4CB7-B8AB-C2B1F146EA3E}" type="parTrans" cxnId="{4ED32C09-780E-4989-956D-E42EE77A95A1}">
      <dgm:prSet/>
      <dgm:spPr/>
      <dgm:t>
        <a:bodyPr/>
        <a:lstStyle/>
        <a:p>
          <a:endParaRPr lang="ru-RU"/>
        </a:p>
      </dgm:t>
    </dgm:pt>
    <dgm:pt modelId="{A0CF4D6F-5D8F-4AFF-AFE9-C435F8D04149}" type="sibTrans" cxnId="{4ED32C09-780E-4989-956D-E42EE77A95A1}">
      <dgm:prSet/>
      <dgm:spPr/>
      <dgm:t>
        <a:bodyPr/>
        <a:lstStyle/>
        <a:p>
          <a:endParaRPr lang="ru-RU"/>
        </a:p>
      </dgm:t>
    </dgm:pt>
    <dgm:pt modelId="{A597231C-4455-4097-AEFC-7BAC284035C3}">
      <dgm:prSet phldrT="[Текст]"/>
      <dgm:spPr/>
      <dgm:t>
        <a:bodyPr/>
        <a:lstStyle/>
        <a:p>
          <a:endParaRPr lang="ru-RU" dirty="0">
            <a:latin typeface="Liberation Serif" pitchFamily="18" charset="0"/>
            <a:ea typeface="Liberation Serif" pitchFamily="18" charset="0"/>
            <a:cs typeface="Liberation Serif" pitchFamily="18" charset="0"/>
          </a:endParaRPr>
        </a:p>
      </dgm:t>
    </dgm:pt>
    <dgm:pt modelId="{FA89E405-BC60-4FD1-9B55-A16EA83356EA}" type="parTrans" cxnId="{0BFBE8DA-B8D5-4643-94EB-E8FB141A4225}">
      <dgm:prSet/>
      <dgm:spPr/>
      <dgm:t>
        <a:bodyPr/>
        <a:lstStyle/>
        <a:p>
          <a:endParaRPr lang="ru-RU"/>
        </a:p>
      </dgm:t>
    </dgm:pt>
    <dgm:pt modelId="{56FA2BA6-14A8-4D0E-93F8-A3B24A05DBAE}" type="sibTrans" cxnId="{0BFBE8DA-B8D5-4643-94EB-E8FB141A4225}">
      <dgm:prSet/>
      <dgm:spPr/>
      <dgm:t>
        <a:bodyPr/>
        <a:lstStyle/>
        <a:p>
          <a:endParaRPr lang="ru-RU"/>
        </a:p>
      </dgm:t>
    </dgm:pt>
    <dgm:pt modelId="{4E3DB6CC-636C-4B59-B82D-5F895F1A149F}">
      <dgm:prSet phldrT="[Текст]" custT="1"/>
      <dgm:spPr/>
      <dgm:t>
        <a:bodyPr/>
        <a:lstStyle/>
        <a:p>
          <a:r>
            <a:rPr lang="ru-RU" sz="1600" dirty="0" smtClean="0">
              <a:latin typeface="Liberation Serif" pitchFamily="18" charset="0"/>
              <a:ea typeface="Liberation Serif" pitchFamily="18" charset="0"/>
              <a:cs typeface="Liberation Serif" pitchFamily="18" charset="0"/>
            </a:rPr>
            <a:t>Исполнение бюджета в текущем году</a:t>
          </a:r>
          <a:endParaRPr lang="ru-RU" sz="1600" dirty="0">
            <a:latin typeface="Liberation Serif" pitchFamily="18" charset="0"/>
            <a:ea typeface="Liberation Serif" pitchFamily="18" charset="0"/>
            <a:cs typeface="Liberation Serif" pitchFamily="18" charset="0"/>
          </a:endParaRPr>
        </a:p>
      </dgm:t>
    </dgm:pt>
    <dgm:pt modelId="{01F37F89-417C-4B22-BF11-AE2398E58F23}" type="parTrans" cxnId="{68EE9946-17C6-40BF-A5CE-D515B773BC97}">
      <dgm:prSet/>
      <dgm:spPr/>
      <dgm:t>
        <a:bodyPr/>
        <a:lstStyle/>
        <a:p>
          <a:endParaRPr lang="ru-RU"/>
        </a:p>
      </dgm:t>
    </dgm:pt>
    <dgm:pt modelId="{6334679B-F09C-4F47-8009-458C3D3769DB}" type="sibTrans" cxnId="{68EE9946-17C6-40BF-A5CE-D515B773BC97}">
      <dgm:prSet/>
      <dgm:spPr/>
      <dgm:t>
        <a:bodyPr/>
        <a:lstStyle/>
        <a:p>
          <a:endParaRPr lang="ru-RU"/>
        </a:p>
      </dgm:t>
    </dgm:pt>
    <dgm:pt modelId="{4FA14A7C-D4B2-4273-8D74-8686C15F90A7}">
      <dgm:prSet phldrT="[Текст]"/>
      <dgm:spPr/>
      <dgm:t>
        <a:bodyPr/>
        <a:lstStyle/>
        <a:p>
          <a:endParaRPr lang="ru-RU" dirty="0">
            <a:latin typeface="Liberation Serif" pitchFamily="18" charset="0"/>
            <a:ea typeface="Liberation Serif" pitchFamily="18" charset="0"/>
            <a:cs typeface="Liberation Serif" pitchFamily="18" charset="0"/>
          </a:endParaRPr>
        </a:p>
      </dgm:t>
    </dgm:pt>
    <dgm:pt modelId="{9F3EE16C-2A2C-4422-8A2E-A63DF7409A22}" type="parTrans" cxnId="{3D05CFB9-9159-43FB-8C75-75A5674588B9}">
      <dgm:prSet/>
      <dgm:spPr/>
      <dgm:t>
        <a:bodyPr/>
        <a:lstStyle/>
        <a:p>
          <a:endParaRPr lang="ru-RU"/>
        </a:p>
      </dgm:t>
    </dgm:pt>
    <dgm:pt modelId="{D0EAA1A5-CC3B-4430-987F-27E9100C50B8}" type="sibTrans" cxnId="{3D05CFB9-9159-43FB-8C75-75A5674588B9}">
      <dgm:prSet/>
      <dgm:spPr/>
      <dgm:t>
        <a:bodyPr/>
        <a:lstStyle/>
        <a:p>
          <a:endParaRPr lang="ru-RU"/>
        </a:p>
      </dgm:t>
    </dgm:pt>
    <dgm:pt modelId="{D9F3DC21-5DBF-4D82-A31C-EDCE321B6C18}">
      <dgm:prSet phldrT="[Текст]" custT="1"/>
      <dgm:spPr/>
      <dgm:t>
        <a:bodyPr/>
        <a:lstStyle/>
        <a:p>
          <a:r>
            <a:rPr lang="ru-RU" sz="1600" dirty="0" smtClean="0">
              <a:latin typeface="Liberation Serif" pitchFamily="18" charset="0"/>
              <a:ea typeface="Liberation Serif" pitchFamily="18" charset="0"/>
              <a:cs typeface="Liberation Serif" pitchFamily="18" charset="0"/>
            </a:rPr>
            <a:t>Формирование отчета об исполнении бюджета предыдущего года</a:t>
          </a:r>
          <a:endParaRPr lang="ru-RU" sz="1600" dirty="0">
            <a:latin typeface="Liberation Serif" pitchFamily="18" charset="0"/>
            <a:ea typeface="Liberation Serif" pitchFamily="18" charset="0"/>
            <a:cs typeface="Liberation Serif" pitchFamily="18" charset="0"/>
          </a:endParaRPr>
        </a:p>
      </dgm:t>
    </dgm:pt>
    <dgm:pt modelId="{B3317B47-89EA-499D-862B-DA8092D2E0ED}" type="parTrans" cxnId="{D925324F-34B5-40F2-9393-6C00455C9027}">
      <dgm:prSet/>
      <dgm:spPr/>
      <dgm:t>
        <a:bodyPr/>
        <a:lstStyle/>
        <a:p>
          <a:endParaRPr lang="ru-RU"/>
        </a:p>
      </dgm:t>
    </dgm:pt>
    <dgm:pt modelId="{111E4E8D-046E-4BDA-A781-339980EC4ABA}" type="sibTrans" cxnId="{D925324F-34B5-40F2-9393-6C00455C9027}">
      <dgm:prSet/>
      <dgm:spPr/>
      <dgm:t>
        <a:bodyPr/>
        <a:lstStyle/>
        <a:p>
          <a:endParaRPr lang="ru-RU"/>
        </a:p>
      </dgm:t>
    </dgm:pt>
    <dgm:pt modelId="{49A679B4-4B72-4E4A-BB75-C3C1B3BFAFA7}">
      <dgm:prSet phldrT="[Текст]"/>
      <dgm:spPr/>
      <dgm:t>
        <a:bodyPr/>
        <a:lstStyle/>
        <a:p>
          <a:endParaRPr lang="ru-RU" dirty="0">
            <a:latin typeface="Liberation Serif" pitchFamily="18" charset="0"/>
            <a:ea typeface="Liberation Serif" pitchFamily="18" charset="0"/>
            <a:cs typeface="Liberation Serif" pitchFamily="18" charset="0"/>
          </a:endParaRPr>
        </a:p>
      </dgm:t>
    </dgm:pt>
    <dgm:pt modelId="{0008E46A-F459-4B50-8651-B06B83729C0A}" type="parTrans" cxnId="{B5BF00D5-6319-4093-948D-A595EE8326AD}">
      <dgm:prSet/>
      <dgm:spPr/>
      <dgm:t>
        <a:bodyPr/>
        <a:lstStyle/>
        <a:p>
          <a:endParaRPr lang="ru-RU"/>
        </a:p>
      </dgm:t>
    </dgm:pt>
    <dgm:pt modelId="{FAC4D17D-FF64-4811-9CC7-4D7DD00A0DFF}" type="sibTrans" cxnId="{B5BF00D5-6319-4093-948D-A595EE8326AD}">
      <dgm:prSet/>
      <dgm:spPr/>
      <dgm:t>
        <a:bodyPr/>
        <a:lstStyle/>
        <a:p>
          <a:endParaRPr lang="ru-RU"/>
        </a:p>
      </dgm:t>
    </dgm:pt>
    <dgm:pt modelId="{D695B876-048F-4EB5-A200-A88F14C71F4E}">
      <dgm:prSet custT="1"/>
      <dgm:spPr/>
      <dgm:t>
        <a:bodyPr/>
        <a:lstStyle/>
        <a:p>
          <a:r>
            <a:rPr lang="ru-RU" sz="1600" dirty="0" smtClean="0">
              <a:latin typeface="Liberation Serif" pitchFamily="18" charset="0"/>
              <a:ea typeface="Liberation Serif" pitchFamily="18" charset="0"/>
              <a:cs typeface="Liberation Serif" pitchFamily="18" charset="0"/>
            </a:rPr>
            <a:t>Утверждение отчета об исполнении бюджета предыдущего года</a:t>
          </a:r>
          <a:endParaRPr lang="ru-RU" sz="1600" dirty="0">
            <a:latin typeface="Liberation Serif" pitchFamily="18" charset="0"/>
            <a:ea typeface="Liberation Serif" pitchFamily="18" charset="0"/>
            <a:cs typeface="Liberation Serif" pitchFamily="18" charset="0"/>
          </a:endParaRPr>
        </a:p>
      </dgm:t>
    </dgm:pt>
    <dgm:pt modelId="{B4D77172-AEF8-4C4C-8AFB-5D8CC3829E8C}" type="parTrans" cxnId="{68A88376-E277-479A-83E0-4BF02A8D64D9}">
      <dgm:prSet/>
      <dgm:spPr/>
      <dgm:t>
        <a:bodyPr/>
        <a:lstStyle/>
        <a:p>
          <a:endParaRPr lang="ru-RU"/>
        </a:p>
      </dgm:t>
    </dgm:pt>
    <dgm:pt modelId="{CA0F1FBC-B53F-4AFD-B4A4-55C1911BF720}" type="sibTrans" cxnId="{68A88376-E277-479A-83E0-4BF02A8D64D9}">
      <dgm:prSet/>
      <dgm:spPr/>
      <dgm:t>
        <a:bodyPr/>
        <a:lstStyle/>
        <a:p>
          <a:endParaRPr lang="ru-RU"/>
        </a:p>
      </dgm:t>
    </dgm:pt>
    <dgm:pt modelId="{3933D8B7-B0BC-463B-91C6-D36DCD6D3A3E}">
      <dgm:prSet/>
      <dgm:spPr/>
      <dgm:t>
        <a:bodyPr/>
        <a:lstStyle/>
        <a:p>
          <a:endParaRPr lang="ru-RU" dirty="0">
            <a:latin typeface="Liberation Serif" pitchFamily="18" charset="0"/>
            <a:ea typeface="Liberation Serif" pitchFamily="18" charset="0"/>
            <a:cs typeface="Liberation Serif" pitchFamily="18" charset="0"/>
          </a:endParaRPr>
        </a:p>
      </dgm:t>
    </dgm:pt>
    <dgm:pt modelId="{D788FD09-BFA4-4B5C-863E-E832C1131FEC}" type="parTrans" cxnId="{60A41692-BEC6-4358-8191-3AD384C504FA}">
      <dgm:prSet/>
      <dgm:spPr/>
      <dgm:t>
        <a:bodyPr/>
        <a:lstStyle/>
        <a:p>
          <a:endParaRPr lang="ru-RU"/>
        </a:p>
      </dgm:t>
    </dgm:pt>
    <dgm:pt modelId="{44497B30-928A-4875-A1A1-B61DBBA2FB71}" type="sibTrans" cxnId="{60A41692-BEC6-4358-8191-3AD384C504FA}">
      <dgm:prSet/>
      <dgm:spPr/>
      <dgm:t>
        <a:bodyPr/>
        <a:lstStyle/>
        <a:p>
          <a:endParaRPr lang="ru-RU"/>
        </a:p>
      </dgm:t>
    </dgm:pt>
    <dgm:pt modelId="{23E221DC-3B98-4F22-8F44-D64B038CB45E}">
      <dgm:prSet custT="1"/>
      <dgm:spPr/>
      <dgm:t>
        <a:bodyPr/>
        <a:lstStyle/>
        <a:p>
          <a:r>
            <a:rPr lang="ru-RU" sz="1600" dirty="0" smtClean="0">
              <a:latin typeface="Liberation Serif" pitchFamily="18" charset="0"/>
              <a:ea typeface="Liberation Serif" pitchFamily="18" charset="0"/>
              <a:cs typeface="Liberation Serif" pitchFamily="18" charset="0"/>
            </a:rPr>
            <a:t>Составление проекта бюджетного очередного года</a:t>
          </a:r>
          <a:endParaRPr lang="ru-RU" sz="1600" dirty="0">
            <a:latin typeface="Liberation Serif" pitchFamily="18" charset="0"/>
            <a:ea typeface="Liberation Serif" pitchFamily="18" charset="0"/>
            <a:cs typeface="Liberation Serif" pitchFamily="18" charset="0"/>
          </a:endParaRPr>
        </a:p>
      </dgm:t>
    </dgm:pt>
    <dgm:pt modelId="{18655D5A-B32A-42DF-B237-5124D602B488}" type="parTrans" cxnId="{703E1EC4-CC51-4B96-AEDE-97710381EEA0}">
      <dgm:prSet/>
      <dgm:spPr/>
      <dgm:t>
        <a:bodyPr/>
        <a:lstStyle/>
        <a:p>
          <a:endParaRPr lang="ru-RU"/>
        </a:p>
      </dgm:t>
    </dgm:pt>
    <dgm:pt modelId="{AB349722-F95E-44C7-B72C-320C643877B6}" type="sibTrans" cxnId="{703E1EC4-CC51-4B96-AEDE-97710381EEA0}">
      <dgm:prSet/>
      <dgm:spPr/>
      <dgm:t>
        <a:bodyPr/>
        <a:lstStyle/>
        <a:p>
          <a:endParaRPr lang="ru-RU"/>
        </a:p>
      </dgm:t>
    </dgm:pt>
    <dgm:pt modelId="{220A211C-048B-49A0-ABD4-DCCCD33E6DDA}">
      <dgm:prSet/>
      <dgm:spPr/>
      <dgm:t>
        <a:bodyPr/>
        <a:lstStyle/>
        <a:p>
          <a:endParaRPr lang="ru-RU" dirty="0">
            <a:latin typeface="Liberation Serif" pitchFamily="18" charset="0"/>
            <a:ea typeface="Liberation Serif" pitchFamily="18" charset="0"/>
            <a:cs typeface="Liberation Serif" pitchFamily="18" charset="0"/>
          </a:endParaRPr>
        </a:p>
      </dgm:t>
    </dgm:pt>
    <dgm:pt modelId="{944EFBD8-66D5-4BB8-A994-1FFFD15A10A7}" type="parTrans" cxnId="{330E904E-04F8-44FD-BD87-60E1AB9083DC}">
      <dgm:prSet/>
      <dgm:spPr/>
      <dgm:t>
        <a:bodyPr/>
        <a:lstStyle/>
        <a:p>
          <a:endParaRPr lang="ru-RU"/>
        </a:p>
      </dgm:t>
    </dgm:pt>
    <dgm:pt modelId="{5C663374-DB85-4B67-A169-5FD57126874E}" type="sibTrans" cxnId="{330E904E-04F8-44FD-BD87-60E1AB9083DC}">
      <dgm:prSet/>
      <dgm:spPr/>
      <dgm:t>
        <a:bodyPr/>
        <a:lstStyle/>
        <a:p>
          <a:endParaRPr lang="ru-RU"/>
        </a:p>
      </dgm:t>
    </dgm:pt>
    <dgm:pt modelId="{23EEB74B-3796-4B4B-99E1-49175F48B5E8}">
      <dgm:prSet custT="1"/>
      <dgm:spPr/>
      <dgm:t>
        <a:bodyPr/>
        <a:lstStyle/>
        <a:p>
          <a:r>
            <a:rPr lang="ru-RU" sz="1600" dirty="0" smtClean="0">
              <a:latin typeface="Liberation Serif" pitchFamily="18" charset="0"/>
              <a:ea typeface="Liberation Serif" pitchFamily="18" charset="0"/>
              <a:cs typeface="Liberation Serif" pitchFamily="18" charset="0"/>
            </a:rPr>
            <a:t>Рассмотрение проекта бюджета очередного года</a:t>
          </a:r>
          <a:endParaRPr lang="ru-RU" sz="1600" dirty="0">
            <a:latin typeface="Liberation Serif" pitchFamily="18" charset="0"/>
            <a:ea typeface="Liberation Serif" pitchFamily="18" charset="0"/>
            <a:cs typeface="Liberation Serif" pitchFamily="18" charset="0"/>
          </a:endParaRPr>
        </a:p>
      </dgm:t>
    </dgm:pt>
    <dgm:pt modelId="{6EB2AA01-AA77-4755-8D8C-ACA0E198799B}" type="parTrans" cxnId="{2A6E3360-24BB-47A5-A872-9C0BFA64CB90}">
      <dgm:prSet/>
      <dgm:spPr/>
      <dgm:t>
        <a:bodyPr/>
        <a:lstStyle/>
        <a:p>
          <a:endParaRPr lang="ru-RU"/>
        </a:p>
      </dgm:t>
    </dgm:pt>
    <dgm:pt modelId="{FA952483-DC90-45AC-93B1-B7375C5BFC56}" type="sibTrans" cxnId="{2A6E3360-24BB-47A5-A872-9C0BFA64CB90}">
      <dgm:prSet/>
      <dgm:spPr/>
      <dgm:t>
        <a:bodyPr/>
        <a:lstStyle/>
        <a:p>
          <a:endParaRPr lang="ru-RU"/>
        </a:p>
      </dgm:t>
    </dgm:pt>
    <dgm:pt modelId="{03A8B05B-F22E-4358-975A-CD051DB57FEE}" type="pres">
      <dgm:prSet presAssocID="{CAAB1E9E-6D41-4AE4-87EA-D5C6C4F0FBC5}" presName="linearFlow" presStyleCnt="0">
        <dgm:presLayoutVars>
          <dgm:dir/>
          <dgm:animLvl val="lvl"/>
          <dgm:resizeHandles val="exact"/>
        </dgm:presLayoutVars>
      </dgm:prSet>
      <dgm:spPr/>
      <dgm:t>
        <a:bodyPr/>
        <a:lstStyle/>
        <a:p>
          <a:endParaRPr lang="ru-RU"/>
        </a:p>
      </dgm:t>
    </dgm:pt>
    <dgm:pt modelId="{530E60D6-0D7A-4B9B-95ED-B9AADF12D255}" type="pres">
      <dgm:prSet presAssocID="{205204AD-9E28-4C04-9864-E956C9BA0C89}" presName="composite" presStyleCnt="0"/>
      <dgm:spPr/>
    </dgm:pt>
    <dgm:pt modelId="{A3C266B7-BD7D-41D4-84BE-7E8B12DFEFBC}" type="pres">
      <dgm:prSet presAssocID="{205204AD-9E28-4C04-9864-E956C9BA0C89}" presName="parentText" presStyleLbl="alignNode1" presStyleIdx="0" presStyleCnt="6">
        <dgm:presLayoutVars>
          <dgm:chMax val="1"/>
          <dgm:bulletEnabled val="1"/>
        </dgm:presLayoutVars>
      </dgm:prSet>
      <dgm:spPr/>
      <dgm:t>
        <a:bodyPr/>
        <a:lstStyle/>
        <a:p>
          <a:endParaRPr lang="ru-RU"/>
        </a:p>
      </dgm:t>
    </dgm:pt>
    <dgm:pt modelId="{9E5CA655-7BF3-4408-84E8-E66E84BE441C}" type="pres">
      <dgm:prSet presAssocID="{205204AD-9E28-4C04-9864-E956C9BA0C89}" presName="descendantText" presStyleLbl="alignAcc1" presStyleIdx="0" presStyleCnt="6">
        <dgm:presLayoutVars>
          <dgm:bulletEnabled val="1"/>
        </dgm:presLayoutVars>
      </dgm:prSet>
      <dgm:spPr/>
      <dgm:t>
        <a:bodyPr/>
        <a:lstStyle/>
        <a:p>
          <a:endParaRPr lang="ru-RU"/>
        </a:p>
      </dgm:t>
    </dgm:pt>
    <dgm:pt modelId="{8A7CD6AD-FF5F-4DF5-B2C6-C90B928165D7}" type="pres">
      <dgm:prSet presAssocID="{CA7566F2-8188-421E-A0C4-87C214613DE3}" presName="sp" presStyleCnt="0"/>
      <dgm:spPr/>
    </dgm:pt>
    <dgm:pt modelId="{05F91354-443F-449A-905E-0B2C08AF95C7}" type="pres">
      <dgm:prSet presAssocID="{A597231C-4455-4097-AEFC-7BAC284035C3}" presName="composite" presStyleCnt="0"/>
      <dgm:spPr/>
    </dgm:pt>
    <dgm:pt modelId="{0B540884-91F4-412C-8F65-D775CDCBF630}" type="pres">
      <dgm:prSet presAssocID="{A597231C-4455-4097-AEFC-7BAC284035C3}" presName="parentText" presStyleLbl="alignNode1" presStyleIdx="1" presStyleCnt="6">
        <dgm:presLayoutVars>
          <dgm:chMax val="1"/>
          <dgm:bulletEnabled val="1"/>
        </dgm:presLayoutVars>
      </dgm:prSet>
      <dgm:spPr/>
      <dgm:t>
        <a:bodyPr/>
        <a:lstStyle/>
        <a:p>
          <a:endParaRPr lang="ru-RU"/>
        </a:p>
      </dgm:t>
    </dgm:pt>
    <dgm:pt modelId="{922A30CA-43ED-48E0-A4FF-3D1B345DEADA}" type="pres">
      <dgm:prSet presAssocID="{A597231C-4455-4097-AEFC-7BAC284035C3}" presName="descendantText" presStyleLbl="alignAcc1" presStyleIdx="1" presStyleCnt="6">
        <dgm:presLayoutVars>
          <dgm:bulletEnabled val="1"/>
        </dgm:presLayoutVars>
      </dgm:prSet>
      <dgm:spPr/>
      <dgm:t>
        <a:bodyPr/>
        <a:lstStyle/>
        <a:p>
          <a:endParaRPr lang="ru-RU"/>
        </a:p>
      </dgm:t>
    </dgm:pt>
    <dgm:pt modelId="{F03B0185-D62C-46C7-8D91-0BDBBF6AB1C3}" type="pres">
      <dgm:prSet presAssocID="{56FA2BA6-14A8-4D0E-93F8-A3B24A05DBAE}" presName="sp" presStyleCnt="0"/>
      <dgm:spPr/>
    </dgm:pt>
    <dgm:pt modelId="{FF7732E4-7EA1-4F5B-9B33-3DA8B74C3F01}" type="pres">
      <dgm:prSet presAssocID="{4FA14A7C-D4B2-4273-8D74-8686C15F90A7}" presName="composite" presStyleCnt="0"/>
      <dgm:spPr/>
    </dgm:pt>
    <dgm:pt modelId="{3C7834CB-48B4-4960-A2E3-70DF908D94F0}" type="pres">
      <dgm:prSet presAssocID="{4FA14A7C-D4B2-4273-8D74-8686C15F90A7}" presName="parentText" presStyleLbl="alignNode1" presStyleIdx="2" presStyleCnt="6">
        <dgm:presLayoutVars>
          <dgm:chMax val="1"/>
          <dgm:bulletEnabled val="1"/>
        </dgm:presLayoutVars>
      </dgm:prSet>
      <dgm:spPr/>
      <dgm:t>
        <a:bodyPr/>
        <a:lstStyle/>
        <a:p>
          <a:endParaRPr lang="ru-RU"/>
        </a:p>
      </dgm:t>
    </dgm:pt>
    <dgm:pt modelId="{23637B82-D6B8-4116-ABD4-41EAC4C95054}" type="pres">
      <dgm:prSet presAssocID="{4FA14A7C-D4B2-4273-8D74-8686C15F90A7}" presName="descendantText" presStyleLbl="alignAcc1" presStyleIdx="2" presStyleCnt="6">
        <dgm:presLayoutVars>
          <dgm:bulletEnabled val="1"/>
        </dgm:presLayoutVars>
      </dgm:prSet>
      <dgm:spPr/>
      <dgm:t>
        <a:bodyPr/>
        <a:lstStyle/>
        <a:p>
          <a:endParaRPr lang="ru-RU"/>
        </a:p>
      </dgm:t>
    </dgm:pt>
    <dgm:pt modelId="{804EBE0E-33B1-49FF-B58E-924132AB240E}" type="pres">
      <dgm:prSet presAssocID="{D0EAA1A5-CC3B-4430-987F-27E9100C50B8}" presName="sp" presStyleCnt="0"/>
      <dgm:spPr/>
    </dgm:pt>
    <dgm:pt modelId="{8BD92BAB-5C7B-472B-94CF-6B7661DE95CE}" type="pres">
      <dgm:prSet presAssocID="{49A679B4-4B72-4E4A-BB75-C3C1B3BFAFA7}" presName="composite" presStyleCnt="0"/>
      <dgm:spPr/>
    </dgm:pt>
    <dgm:pt modelId="{F3E41107-8103-4C21-BB58-F3E704C7B9E5}" type="pres">
      <dgm:prSet presAssocID="{49A679B4-4B72-4E4A-BB75-C3C1B3BFAFA7}" presName="parentText" presStyleLbl="alignNode1" presStyleIdx="3" presStyleCnt="6">
        <dgm:presLayoutVars>
          <dgm:chMax val="1"/>
          <dgm:bulletEnabled val="1"/>
        </dgm:presLayoutVars>
      </dgm:prSet>
      <dgm:spPr/>
      <dgm:t>
        <a:bodyPr/>
        <a:lstStyle/>
        <a:p>
          <a:endParaRPr lang="ru-RU"/>
        </a:p>
      </dgm:t>
    </dgm:pt>
    <dgm:pt modelId="{0BB6504A-7F34-4323-9CD1-FC4A11620C97}" type="pres">
      <dgm:prSet presAssocID="{49A679B4-4B72-4E4A-BB75-C3C1B3BFAFA7}" presName="descendantText" presStyleLbl="alignAcc1" presStyleIdx="3" presStyleCnt="6">
        <dgm:presLayoutVars>
          <dgm:bulletEnabled val="1"/>
        </dgm:presLayoutVars>
      </dgm:prSet>
      <dgm:spPr/>
      <dgm:t>
        <a:bodyPr/>
        <a:lstStyle/>
        <a:p>
          <a:endParaRPr lang="ru-RU"/>
        </a:p>
      </dgm:t>
    </dgm:pt>
    <dgm:pt modelId="{E948DA94-8756-454A-8EB0-8D0027EBEA5A}" type="pres">
      <dgm:prSet presAssocID="{FAC4D17D-FF64-4811-9CC7-4D7DD00A0DFF}" presName="sp" presStyleCnt="0"/>
      <dgm:spPr/>
    </dgm:pt>
    <dgm:pt modelId="{D9D2059B-797C-42B6-8B1C-6CEBF55ED914}" type="pres">
      <dgm:prSet presAssocID="{3933D8B7-B0BC-463B-91C6-D36DCD6D3A3E}" presName="composite" presStyleCnt="0"/>
      <dgm:spPr/>
    </dgm:pt>
    <dgm:pt modelId="{0843787B-C9AC-4472-9C1D-A136BCDE622B}" type="pres">
      <dgm:prSet presAssocID="{3933D8B7-B0BC-463B-91C6-D36DCD6D3A3E}" presName="parentText" presStyleLbl="alignNode1" presStyleIdx="4" presStyleCnt="6">
        <dgm:presLayoutVars>
          <dgm:chMax val="1"/>
          <dgm:bulletEnabled val="1"/>
        </dgm:presLayoutVars>
      </dgm:prSet>
      <dgm:spPr/>
      <dgm:t>
        <a:bodyPr/>
        <a:lstStyle/>
        <a:p>
          <a:endParaRPr lang="ru-RU"/>
        </a:p>
      </dgm:t>
    </dgm:pt>
    <dgm:pt modelId="{C2AF9273-BAC2-4735-8311-810DFFAF1C79}" type="pres">
      <dgm:prSet presAssocID="{3933D8B7-B0BC-463B-91C6-D36DCD6D3A3E}" presName="descendantText" presStyleLbl="alignAcc1" presStyleIdx="4" presStyleCnt="6">
        <dgm:presLayoutVars>
          <dgm:bulletEnabled val="1"/>
        </dgm:presLayoutVars>
      </dgm:prSet>
      <dgm:spPr/>
      <dgm:t>
        <a:bodyPr/>
        <a:lstStyle/>
        <a:p>
          <a:endParaRPr lang="ru-RU"/>
        </a:p>
      </dgm:t>
    </dgm:pt>
    <dgm:pt modelId="{14D89FB2-5878-4ACD-ADA6-0E1E0DBBD971}" type="pres">
      <dgm:prSet presAssocID="{44497B30-928A-4875-A1A1-B61DBBA2FB71}" presName="sp" presStyleCnt="0"/>
      <dgm:spPr/>
    </dgm:pt>
    <dgm:pt modelId="{A17E64CA-DCD5-42B5-BB15-BD3BFA1A63B9}" type="pres">
      <dgm:prSet presAssocID="{220A211C-048B-49A0-ABD4-DCCCD33E6DDA}" presName="composite" presStyleCnt="0"/>
      <dgm:spPr/>
    </dgm:pt>
    <dgm:pt modelId="{A7F4ACA4-34FB-4C8A-8ED2-66CB318EB122}" type="pres">
      <dgm:prSet presAssocID="{220A211C-048B-49A0-ABD4-DCCCD33E6DDA}" presName="parentText" presStyleLbl="alignNode1" presStyleIdx="5" presStyleCnt="6">
        <dgm:presLayoutVars>
          <dgm:chMax val="1"/>
          <dgm:bulletEnabled val="1"/>
        </dgm:presLayoutVars>
      </dgm:prSet>
      <dgm:spPr/>
      <dgm:t>
        <a:bodyPr/>
        <a:lstStyle/>
        <a:p>
          <a:endParaRPr lang="ru-RU"/>
        </a:p>
      </dgm:t>
    </dgm:pt>
    <dgm:pt modelId="{B2E2AEAD-498B-4744-88DC-B33CF4D7076A}" type="pres">
      <dgm:prSet presAssocID="{220A211C-048B-49A0-ABD4-DCCCD33E6DDA}" presName="descendantText" presStyleLbl="alignAcc1" presStyleIdx="5" presStyleCnt="6">
        <dgm:presLayoutVars>
          <dgm:bulletEnabled val="1"/>
        </dgm:presLayoutVars>
      </dgm:prSet>
      <dgm:spPr/>
      <dgm:t>
        <a:bodyPr/>
        <a:lstStyle/>
        <a:p>
          <a:endParaRPr lang="ru-RU"/>
        </a:p>
      </dgm:t>
    </dgm:pt>
  </dgm:ptLst>
  <dgm:cxnLst>
    <dgm:cxn modelId="{3D05CFB9-9159-43FB-8C75-75A5674588B9}" srcId="{CAAB1E9E-6D41-4AE4-87EA-D5C6C4F0FBC5}" destId="{4FA14A7C-D4B2-4273-8D74-8686C15F90A7}" srcOrd="2" destOrd="0" parTransId="{9F3EE16C-2A2C-4422-8A2E-A63DF7409A22}" sibTransId="{D0EAA1A5-CC3B-4430-987F-27E9100C50B8}"/>
    <dgm:cxn modelId="{703E1EC4-CC51-4B96-AEDE-97710381EEA0}" srcId="{3933D8B7-B0BC-463B-91C6-D36DCD6D3A3E}" destId="{23E221DC-3B98-4F22-8F44-D64B038CB45E}" srcOrd="0" destOrd="0" parTransId="{18655D5A-B32A-42DF-B237-5124D602B488}" sibTransId="{AB349722-F95E-44C7-B72C-320C643877B6}"/>
    <dgm:cxn modelId="{68A88376-E277-479A-83E0-4BF02A8D64D9}" srcId="{49A679B4-4B72-4E4A-BB75-C3C1B3BFAFA7}" destId="{D695B876-048F-4EB5-A200-A88F14C71F4E}" srcOrd="0" destOrd="0" parTransId="{B4D77172-AEF8-4C4C-8AFB-5D8CC3829E8C}" sibTransId="{CA0F1FBC-B53F-4AFD-B4A4-55C1911BF720}"/>
    <dgm:cxn modelId="{950A544E-CE01-4A64-A927-65067D86573C}" type="presOf" srcId="{D695B876-048F-4EB5-A200-A88F14C71F4E}" destId="{0BB6504A-7F34-4323-9CD1-FC4A11620C97}" srcOrd="0" destOrd="0" presId="urn:microsoft.com/office/officeart/2005/8/layout/chevron2"/>
    <dgm:cxn modelId="{0BFBE8DA-B8D5-4643-94EB-E8FB141A4225}" srcId="{CAAB1E9E-6D41-4AE4-87EA-D5C6C4F0FBC5}" destId="{A597231C-4455-4097-AEFC-7BAC284035C3}" srcOrd="1" destOrd="0" parTransId="{FA89E405-BC60-4FD1-9B55-A16EA83356EA}" sibTransId="{56FA2BA6-14A8-4D0E-93F8-A3B24A05DBAE}"/>
    <dgm:cxn modelId="{2A6E3360-24BB-47A5-A872-9C0BFA64CB90}" srcId="{220A211C-048B-49A0-ABD4-DCCCD33E6DDA}" destId="{23EEB74B-3796-4B4B-99E1-49175F48B5E8}" srcOrd="0" destOrd="0" parTransId="{6EB2AA01-AA77-4755-8D8C-ACA0E198799B}" sibTransId="{FA952483-DC90-45AC-93B1-B7375C5BFC56}"/>
    <dgm:cxn modelId="{638CE4EE-D3B3-4F18-9369-6490954F46A8}" type="presOf" srcId="{D9F3DC21-5DBF-4D82-A31C-EDCE321B6C18}" destId="{23637B82-D6B8-4116-ABD4-41EAC4C95054}" srcOrd="0" destOrd="0" presId="urn:microsoft.com/office/officeart/2005/8/layout/chevron2"/>
    <dgm:cxn modelId="{D925324F-34B5-40F2-9393-6C00455C9027}" srcId="{4FA14A7C-D4B2-4273-8D74-8686C15F90A7}" destId="{D9F3DC21-5DBF-4D82-A31C-EDCE321B6C18}" srcOrd="0" destOrd="0" parTransId="{B3317B47-89EA-499D-862B-DA8092D2E0ED}" sibTransId="{111E4E8D-046E-4BDA-A781-339980EC4ABA}"/>
    <dgm:cxn modelId="{48D11119-1A1A-4F06-988F-B6B9DB296628}" type="presOf" srcId="{A597231C-4455-4097-AEFC-7BAC284035C3}" destId="{0B540884-91F4-412C-8F65-D775CDCBF630}" srcOrd="0" destOrd="0" presId="urn:microsoft.com/office/officeart/2005/8/layout/chevron2"/>
    <dgm:cxn modelId="{9F6B551E-ED3E-4771-B0DA-C72FEEA6F054}" type="presOf" srcId="{3F0CF142-3155-44AB-8723-7757C39F9792}" destId="{9E5CA655-7BF3-4408-84E8-E66E84BE441C}" srcOrd="0" destOrd="0" presId="urn:microsoft.com/office/officeart/2005/8/layout/chevron2"/>
    <dgm:cxn modelId="{FAFB573E-8DEA-468A-9746-132F5E0308F1}" srcId="{CAAB1E9E-6D41-4AE4-87EA-D5C6C4F0FBC5}" destId="{205204AD-9E28-4C04-9864-E956C9BA0C89}" srcOrd="0" destOrd="0" parTransId="{D5668761-1AD2-4C25-936A-F0BC685BA036}" sibTransId="{CA7566F2-8188-421E-A0C4-87C214613DE3}"/>
    <dgm:cxn modelId="{4ED32C09-780E-4989-956D-E42EE77A95A1}" srcId="{205204AD-9E28-4C04-9864-E956C9BA0C89}" destId="{3F0CF142-3155-44AB-8723-7757C39F9792}" srcOrd="0" destOrd="0" parTransId="{C41A87D9-DA86-4CB7-B8AB-C2B1F146EA3E}" sibTransId="{A0CF4D6F-5D8F-4AFF-AFE9-C435F8D04149}"/>
    <dgm:cxn modelId="{D26E04C8-4A96-46D8-B8C1-5953D3F0967F}" type="presOf" srcId="{49A679B4-4B72-4E4A-BB75-C3C1B3BFAFA7}" destId="{F3E41107-8103-4C21-BB58-F3E704C7B9E5}" srcOrd="0" destOrd="0" presId="urn:microsoft.com/office/officeart/2005/8/layout/chevron2"/>
    <dgm:cxn modelId="{DAA654F9-0AAA-4EFD-9948-B2614B1421F3}" type="presOf" srcId="{4FA14A7C-D4B2-4273-8D74-8686C15F90A7}" destId="{3C7834CB-48B4-4960-A2E3-70DF908D94F0}" srcOrd="0" destOrd="0" presId="urn:microsoft.com/office/officeart/2005/8/layout/chevron2"/>
    <dgm:cxn modelId="{0BFB1701-4A8F-419A-B5C2-C49695D42326}" type="presOf" srcId="{4E3DB6CC-636C-4B59-B82D-5F895F1A149F}" destId="{922A30CA-43ED-48E0-A4FF-3D1B345DEADA}" srcOrd="0" destOrd="0" presId="urn:microsoft.com/office/officeart/2005/8/layout/chevron2"/>
    <dgm:cxn modelId="{330E904E-04F8-44FD-BD87-60E1AB9083DC}" srcId="{CAAB1E9E-6D41-4AE4-87EA-D5C6C4F0FBC5}" destId="{220A211C-048B-49A0-ABD4-DCCCD33E6DDA}" srcOrd="5" destOrd="0" parTransId="{944EFBD8-66D5-4BB8-A994-1FFFD15A10A7}" sibTransId="{5C663374-DB85-4B67-A169-5FD57126874E}"/>
    <dgm:cxn modelId="{68EE9946-17C6-40BF-A5CE-D515B773BC97}" srcId="{A597231C-4455-4097-AEFC-7BAC284035C3}" destId="{4E3DB6CC-636C-4B59-B82D-5F895F1A149F}" srcOrd="0" destOrd="0" parTransId="{01F37F89-417C-4B22-BF11-AE2398E58F23}" sibTransId="{6334679B-F09C-4F47-8009-458C3D3769DB}"/>
    <dgm:cxn modelId="{A5C28933-8D2C-4FB6-9A23-87E36CA3CE38}" type="presOf" srcId="{220A211C-048B-49A0-ABD4-DCCCD33E6DDA}" destId="{A7F4ACA4-34FB-4C8A-8ED2-66CB318EB122}" srcOrd="0" destOrd="0" presId="urn:microsoft.com/office/officeart/2005/8/layout/chevron2"/>
    <dgm:cxn modelId="{0296B594-4AB2-4417-BD2C-62D9D3E0DE03}" type="presOf" srcId="{23E221DC-3B98-4F22-8F44-D64B038CB45E}" destId="{C2AF9273-BAC2-4735-8311-810DFFAF1C79}" srcOrd="0" destOrd="0" presId="urn:microsoft.com/office/officeart/2005/8/layout/chevron2"/>
    <dgm:cxn modelId="{60A41692-BEC6-4358-8191-3AD384C504FA}" srcId="{CAAB1E9E-6D41-4AE4-87EA-D5C6C4F0FBC5}" destId="{3933D8B7-B0BC-463B-91C6-D36DCD6D3A3E}" srcOrd="4" destOrd="0" parTransId="{D788FD09-BFA4-4B5C-863E-E832C1131FEC}" sibTransId="{44497B30-928A-4875-A1A1-B61DBBA2FB71}"/>
    <dgm:cxn modelId="{46F2DCDE-0D42-4C0E-B514-65D6AB30FA77}" type="presOf" srcId="{3933D8B7-B0BC-463B-91C6-D36DCD6D3A3E}" destId="{0843787B-C9AC-4472-9C1D-A136BCDE622B}" srcOrd="0" destOrd="0" presId="urn:microsoft.com/office/officeart/2005/8/layout/chevron2"/>
    <dgm:cxn modelId="{6C0970F1-A7F4-43FB-99BF-901FA9C69647}" type="presOf" srcId="{23EEB74B-3796-4B4B-99E1-49175F48B5E8}" destId="{B2E2AEAD-498B-4744-88DC-B33CF4D7076A}" srcOrd="0" destOrd="0" presId="urn:microsoft.com/office/officeart/2005/8/layout/chevron2"/>
    <dgm:cxn modelId="{4B9841C5-0D49-4D3D-A852-A8359F3632C3}" type="presOf" srcId="{CAAB1E9E-6D41-4AE4-87EA-D5C6C4F0FBC5}" destId="{03A8B05B-F22E-4358-975A-CD051DB57FEE}" srcOrd="0" destOrd="0" presId="urn:microsoft.com/office/officeart/2005/8/layout/chevron2"/>
    <dgm:cxn modelId="{B5BF00D5-6319-4093-948D-A595EE8326AD}" srcId="{CAAB1E9E-6D41-4AE4-87EA-D5C6C4F0FBC5}" destId="{49A679B4-4B72-4E4A-BB75-C3C1B3BFAFA7}" srcOrd="3" destOrd="0" parTransId="{0008E46A-F459-4B50-8651-B06B83729C0A}" sibTransId="{FAC4D17D-FF64-4811-9CC7-4D7DD00A0DFF}"/>
    <dgm:cxn modelId="{37750BAE-CA64-4DA0-A730-E869389AABE1}" type="presOf" srcId="{205204AD-9E28-4C04-9864-E956C9BA0C89}" destId="{A3C266B7-BD7D-41D4-84BE-7E8B12DFEFBC}" srcOrd="0" destOrd="0" presId="urn:microsoft.com/office/officeart/2005/8/layout/chevron2"/>
    <dgm:cxn modelId="{10B12BC7-3195-4580-98C6-EF4D2C17D675}" type="presParOf" srcId="{03A8B05B-F22E-4358-975A-CD051DB57FEE}" destId="{530E60D6-0D7A-4B9B-95ED-B9AADF12D255}" srcOrd="0" destOrd="0" presId="urn:microsoft.com/office/officeart/2005/8/layout/chevron2"/>
    <dgm:cxn modelId="{C3F52097-4FBE-4563-BC39-CC53EBC5BF02}" type="presParOf" srcId="{530E60D6-0D7A-4B9B-95ED-B9AADF12D255}" destId="{A3C266B7-BD7D-41D4-84BE-7E8B12DFEFBC}" srcOrd="0" destOrd="0" presId="urn:microsoft.com/office/officeart/2005/8/layout/chevron2"/>
    <dgm:cxn modelId="{38ED27F5-7F26-4E40-944C-BD65E9B21A1C}" type="presParOf" srcId="{530E60D6-0D7A-4B9B-95ED-B9AADF12D255}" destId="{9E5CA655-7BF3-4408-84E8-E66E84BE441C}" srcOrd="1" destOrd="0" presId="urn:microsoft.com/office/officeart/2005/8/layout/chevron2"/>
    <dgm:cxn modelId="{726F914C-062F-44B1-9A82-4E0912DDCAD0}" type="presParOf" srcId="{03A8B05B-F22E-4358-975A-CD051DB57FEE}" destId="{8A7CD6AD-FF5F-4DF5-B2C6-C90B928165D7}" srcOrd="1" destOrd="0" presId="urn:microsoft.com/office/officeart/2005/8/layout/chevron2"/>
    <dgm:cxn modelId="{CF8729B2-8314-4969-97C9-10D3B3AFA6E4}" type="presParOf" srcId="{03A8B05B-F22E-4358-975A-CD051DB57FEE}" destId="{05F91354-443F-449A-905E-0B2C08AF95C7}" srcOrd="2" destOrd="0" presId="urn:microsoft.com/office/officeart/2005/8/layout/chevron2"/>
    <dgm:cxn modelId="{C7DD376D-05EA-4D2B-B064-1E114EE52008}" type="presParOf" srcId="{05F91354-443F-449A-905E-0B2C08AF95C7}" destId="{0B540884-91F4-412C-8F65-D775CDCBF630}" srcOrd="0" destOrd="0" presId="urn:microsoft.com/office/officeart/2005/8/layout/chevron2"/>
    <dgm:cxn modelId="{D7FED00A-C072-45BB-B216-9146210CFD40}" type="presParOf" srcId="{05F91354-443F-449A-905E-0B2C08AF95C7}" destId="{922A30CA-43ED-48E0-A4FF-3D1B345DEADA}" srcOrd="1" destOrd="0" presId="urn:microsoft.com/office/officeart/2005/8/layout/chevron2"/>
    <dgm:cxn modelId="{77FCB94E-2B2F-48B4-8E0C-A07FF7FF5566}" type="presParOf" srcId="{03A8B05B-F22E-4358-975A-CD051DB57FEE}" destId="{F03B0185-D62C-46C7-8D91-0BDBBF6AB1C3}" srcOrd="3" destOrd="0" presId="urn:microsoft.com/office/officeart/2005/8/layout/chevron2"/>
    <dgm:cxn modelId="{8015589B-859C-4E60-A3CC-032F22442260}" type="presParOf" srcId="{03A8B05B-F22E-4358-975A-CD051DB57FEE}" destId="{FF7732E4-7EA1-4F5B-9B33-3DA8B74C3F01}" srcOrd="4" destOrd="0" presId="urn:microsoft.com/office/officeart/2005/8/layout/chevron2"/>
    <dgm:cxn modelId="{5C62DA8E-53A9-4DEA-A0BF-378692F140DC}" type="presParOf" srcId="{FF7732E4-7EA1-4F5B-9B33-3DA8B74C3F01}" destId="{3C7834CB-48B4-4960-A2E3-70DF908D94F0}" srcOrd="0" destOrd="0" presId="urn:microsoft.com/office/officeart/2005/8/layout/chevron2"/>
    <dgm:cxn modelId="{1DDFDD29-BB29-4E38-BDA4-D02E3154902F}" type="presParOf" srcId="{FF7732E4-7EA1-4F5B-9B33-3DA8B74C3F01}" destId="{23637B82-D6B8-4116-ABD4-41EAC4C95054}" srcOrd="1" destOrd="0" presId="urn:microsoft.com/office/officeart/2005/8/layout/chevron2"/>
    <dgm:cxn modelId="{B4F9B4A4-FBFE-4E7C-B183-7B473ABD397E}" type="presParOf" srcId="{03A8B05B-F22E-4358-975A-CD051DB57FEE}" destId="{804EBE0E-33B1-49FF-B58E-924132AB240E}" srcOrd="5" destOrd="0" presId="urn:microsoft.com/office/officeart/2005/8/layout/chevron2"/>
    <dgm:cxn modelId="{7FFCFD02-DC9D-4B01-AE64-A261C4E38057}" type="presParOf" srcId="{03A8B05B-F22E-4358-975A-CD051DB57FEE}" destId="{8BD92BAB-5C7B-472B-94CF-6B7661DE95CE}" srcOrd="6" destOrd="0" presId="urn:microsoft.com/office/officeart/2005/8/layout/chevron2"/>
    <dgm:cxn modelId="{CE84D7E5-5615-4ECD-8061-8E413BA37193}" type="presParOf" srcId="{8BD92BAB-5C7B-472B-94CF-6B7661DE95CE}" destId="{F3E41107-8103-4C21-BB58-F3E704C7B9E5}" srcOrd="0" destOrd="0" presId="urn:microsoft.com/office/officeart/2005/8/layout/chevron2"/>
    <dgm:cxn modelId="{D62842E3-408E-4958-9145-D6AF56C1C215}" type="presParOf" srcId="{8BD92BAB-5C7B-472B-94CF-6B7661DE95CE}" destId="{0BB6504A-7F34-4323-9CD1-FC4A11620C97}" srcOrd="1" destOrd="0" presId="urn:microsoft.com/office/officeart/2005/8/layout/chevron2"/>
    <dgm:cxn modelId="{FA909C54-7190-4831-B860-8C1AB845CD36}" type="presParOf" srcId="{03A8B05B-F22E-4358-975A-CD051DB57FEE}" destId="{E948DA94-8756-454A-8EB0-8D0027EBEA5A}" srcOrd="7" destOrd="0" presId="urn:microsoft.com/office/officeart/2005/8/layout/chevron2"/>
    <dgm:cxn modelId="{49D39C7E-0959-4BD5-AC3D-45B3D145EF4C}" type="presParOf" srcId="{03A8B05B-F22E-4358-975A-CD051DB57FEE}" destId="{D9D2059B-797C-42B6-8B1C-6CEBF55ED914}" srcOrd="8" destOrd="0" presId="urn:microsoft.com/office/officeart/2005/8/layout/chevron2"/>
    <dgm:cxn modelId="{A57F542F-08EE-446B-A065-0ADAA531C9F9}" type="presParOf" srcId="{D9D2059B-797C-42B6-8B1C-6CEBF55ED914}" destId="{0843787B-C9AC-4472-9C1D-A136BCDE622B}" srcOrd="0" destOrd="0" presId="urn:microsoft.com/office/officeart/2005/8/layout/chevron2"/>
    <dgm:cxn modelId="{ACACB84A-8362-42C5-B8C4-1F85405D7F71}" type="presParOf" srcId="{D9D2059B-797C-42B6-8B1C-6CEBF55ED914}" destId="{C2AF9273-BAC2-4735-8311-810DFFAF1C79}" srcOrd="1" destOrd="0" presId="urn:microsoft.com/office/officeart/2005/8/layout/chevron2"/>
    <dgm:cxn modelId="{244F3462-FB82-428C-B517-8BCC3C0DF6DA}" type="presParOf" srcId="{03A8B05B-F22E-4358-975A-CD051DB57FEE}" destId="{14D89FB2-5878-4ACD-ADA6-0E1E0DBBD971}" srcOrd="9" destOrd="0" presId="urn:microsoft.com/office/officeart/2005/8/layout/chevron2"/>
    <dgm:cxn modelId="{3FC3CFE6-BC69-4941-8101-B1A404187E16}" type="presParOf" srcId="{03A8B05B-F22E-4358-975A-CD051DB57FEE}" destId="{A17E64CA-DCD5-42B5-BB15-BD3BFA1A63B9}" srcOrd="10" destOrd="0" presId="urn:microsoft.com/office/officeart/2005/8/layout/chevron2"/>
    <dgm:cxn modelId="{38AEB1C1-5CF4-4FEA-B185-F544679C564C}" type="presParOf" srcId="{A17E64CA-DCD5-42B5-BB15-BD3BFA1A63B9}" destId="{A7F4ACA4-34FB-4C8A-8ED2-66CB318EB122}" srcOrd="0" destOrd="0" presId="urn:microsoft.com/office/officeart/2005/8/layout/chevron2"/>
    <dgm:cxn modelId="{1E75D03D-E94F-4AF0-9249-1B23A26848C9}" type="presParOf" srcId="{A17E64CA-DCD5-42B5-BB15-BD3BFA1A63B9}" destId="{B2E2AEAD-498B-4744-88DC-B33CF4D7076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6F2518-EACC-4430-BF8C-C31CB165781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BB6AD869-DB97-4E41-A35B-81333CD35B9C}">
      <dgm:prSet phldrT="[Текст]" custT="1"/>
      <dgm:spPr/>
      <dgm:t>
        <a:bodyPr/>
        <a:lstStyle/>
        <a:p>
          <a:r>
            <a:rPr lang="ru-RU" sz="1400" dirty="0" smtClean="0">
              <a:latin typeface="Liberation Serif" pitchFamily="18" charset="0"/>
              <a:ea typeface="Liberation Serif" pitchFamily="18" charset="0"/>
              <a:cs typeface="Liberation Serif" pitchFamily="18" charset="0"/>
            </a:rPr>
            <a:t>Составление проекта бюджета</a:t>
          </a:r>
          <a:endParaRPr lang="ru-RU" sz="1400" dirty="0">
            <a:latin typeface="Liberation Serif" pitchFamily="18" charset="0"/>
            <a:ea typeface="Liberation Serif" pitchFamily="18" charset="0"/>
            <a:cs typeface="Liberation Serif" pitchFamily="18" charset="0"/>
          </a:endParaRPr>
        </a:p>
      </dgm:t>
    </dgm:pt>
    <dgm:pt modelId="{47338406-FE21-4006-9850-0BA41AEFC6D1}" type="parTrans" cxnId="{111398E3-D523-45C8-9183-121DA8352CB9}">
      <dgm:prSet/>
      <dgm:spPr/>
      <dgm:t>
        <a:bodyPr/>
        <a:lstStyle/>
        <a:p>
          <a:endParaRPr lang="ru-RU"/>
        </a:p>
      </dgm:t>
    </dgm:pt>
    <dgm:pt modelId="{E886E26D-ACA4-4B5B-AA85-F422D7029ED5}" type="sibTrans" cxnId="{111398E3-D523-45C8-9183-121DA8352CB9}">
      <dgm:prSet/>
      <dgm:spPr/>
      <dgm:t>
        <a:bodyPr/>
        <a:lstStyle/>
        <a:p>
          <a:endParaRPr lang="ru-RU"/>
        </a:p>
      </dgm:t>
    </dgm:pt>
    <dgm:pt modelId="{D5B7FCA1-A8B4-4710-9B63-91A382D7AA21}">
      <dgm:prSet phldrT="[Текст]" custT="1"/>
      <dgm:spPr/>
      <dgm:t>
        <a:bodyPr/>
        <a:lstStyle/>
        <a:p>
          <a:pPr algn="just"/>
          <a:r>
            <a:rPr lang="ru-RU" sz="900" dirty="0" smtClean="0">
              <a:latin typeface="Liberation Serif" pitchFamily="18" charset="0"/>
              <a:ea typeface="Liberation Serif" pitchFamily="18" charset="0"/>
              <a:cs typeface="Liberation Serif" pitchFamily="18" charset="0"/>
            </a:rPr>
            <a:t>Работа по составлению проекта бюджета района начинается за 6 месяцев до начала очередного финансового года. Администрация района утверждает перечень мероприятий по разработке проекта бюджета, определяет ответственных исполнителей и сроки исполнения. Непосредственное составление проекта бюджета осуществляет финансовое управление.</a:t>
          </a:r>
          <a:endParaRPr lang="ru-RU" sz="900" dirty="0">
            <a:latin typeface="Liberation Serif" pitchFamily="18" charset="0"/>
            <a:ea typeface="Liberation Serif" pitchFamily="18" charset="0"/>
            <a:cs typeface="Liberation Serif" pitchFamily="18" charset="0"/>
          </a:endParaRPr>
        </a:p>
      </dgm:t>
    </dgm:pt>
    <dgm:pt modelId="{2B5EE04C-10DA-47C8-8402-F398201B19DE}" type="parTrans" cxnId="{73EE40F5-FDBE-47C7-A27B-B4F7F454D0DA}">
      <dgm:prSet/>
      <dgm:spPr/>
      <dgm:t>
        <a:bodyPr/>
        <a:lstStyle/>
        <a:p>
          <a:endParaRPr lang="ru-RU"/>
        </a:p>
      </dgm:t>
    </dgm:pt>
    <dgm:pt modelId="{847253B0-CFAF-4C79-A3ED-08E31D187D08}" type="sibTrans" cxnId="{73EE40F5-FDBE-47C7-A27B-B4F7F454D0DA}">
      <dgm:prSet/>
      <dgm:spPr/>
      <dgm:t>
        <a:bodyPr/>
        <a:lstStyle/>
        <a:p>
          <a:endParaRPr lang="ru-RU"/>
        </a:p>
      </dgm:t>
    </dgm:pt>
    <dgm:pt modelId="{5D9279D7-5F4F-493A-8BCD-AE1BB2ABE297}">
      <dgm:prSet phldrT="[Текст]" custT="1"/>
      <dgm:spPr/>
      <dgm:t>
        <a:bodyPr/>
        <a:lstStyle/>
        <a:p>
          <a:r>
            <a:rPr lang="ru-RU" sz="1400" dirty="0" smtClean="0">
              <a:latin typeface="Liberation Serif" pitchFamily="18" charset="0"/>
              <a:ea typeface="Liberation Serif" pitchFamily="18" charset="0"/>
              <a:cs typeface="Liberation Serif" pitchFamily="18" charset="0"/>
            </a:rPr>
            <a:t>Рассмотрение проекта бюджета</a:t>
          </a:r>
          <a:endParaRPr lang="ru-RU" sz="1400" dirty="0">
            <a:latin typeface="Liberation Serif" pitchFamily="18" charset="0"/>
            <a:ea typeface="Liberation Serif" pitchFamily="18" charset="0"/>
            <a:cs typeface="Liberation Serif" pitchFamily="18" charset="0"/>
          </a:endParaRPr>
        </a:p>
      </dgm:t>
    </dgm:pt>
    <dgm:pt modelId="{F0352425-AB75-4B8D-8E13-6EC1E08F8B6E}" type="parTrans" cxnId="{3B1E86AC-A2A2-4EFB-B53C-1EA8E6A4FB0B}">
      <dgm:prSet/>
      <dgm:spPr/>
      <dgm:t>
        <a:bodyPr/>
        <a:lstStyle/>
        <a:p>
          <a:endParaRPr lang="ru-RU"/>
        </a:p>
      </dgm:t>
    </dgm:pt>
    <dgm:pt modelId="{75921BEB-1097-46C3-B4C3-4F76413A1FE9}" type="sibTrans" cxnId="{3B1E86AC-A2A2-4EFB-B53C-1EA8E6A4FB0B}">
      <dgm:prSet/>
      <dgm:spPr/>
      <dgm:t>
        <a:bodyPr/>
        <a:lstStyle/>
        <a:p>
          <a:endParaRPr lang="ru-RU"/>
        </a:p>
      </dgm:t>
    </dgm:pt>
    <dgm:pt modelId="{3FDDA7F4-F771-4920-87EA-9E57DD505023}">
      <dgm:prSet phldrT="[Текст]" custT="1"/>
      <dgm:spPr/>
      <dgm:t>
        <a:bodyPr/>
        <a:lstStyle/>
        <a:p>
          <a:pPr algn="just"/>
          <a:r>
            <a:rPr lang="ru-RU" sz="900" dirty="0" smtClean="0">
              <a:latin typeface="Liberation Serif" pitchFamily="18" charset="0"/>
              <a:ea typeface="Liberation Serif" pitchFamily="18" charset="0"/>
              <a:cs typeface="Liberation Serif" pitchFamily="18" charset="0"/>
            </a:rPr>
            <a:t>Сформированный проект бюджета района Глава вносит на рассмотрение в Думу муниципального  района не позднее 15 ноября текущего года.</a:t>
          </a:r>
          <a:endParaRPr lang="ru-RU" sz="900" dirty="0">
            <a:latin typeface="Liberation Serif" pitchFamily="18" charset="0"/>
            <a:ea typeface="Liberation Serif" pitchFamily="18" charset="0"/>
            <a:cs typeface="Liberation Serif" pitchFamily="18" charset="0"/>
          </a:endParaRPr>
        </a:p>
      </dgm:t>
    </dgm:pt>
    <dgm:pt modelId="{9D2CA3AF-9931-4F14-936F-2F0551F0FE16}" type="parTrans" cxnId="{9756C641-58D6-4B03-B22A-817135EF5909}">
      <dgm:prSet/>
      <dgm:spPr/>
      <dgm:t>
        <a:bodyPr/>
        <a:lstStyle/>
        <a:p>
          <a:endParaRPr lang="ru-RU"/>
        </a:p>
      </dgm:t>
    </dgm:pt>
    <dgm:pt modelId="{465D2A78-EE1E-4DC6-9B5E-2666FB58DB41}" type="sibTrans" cxnId="{9756C641-58D6-4B03-B22A-817135EF5909}">
      <dgm:prSet/>
      <dgm:spPr/>
      <dgm:t>
        <a:bodyPr/>
        <a:lstStyle/>
        <a:p>
          <a:endParaRPr lang="ru-RU"/>
        </a:p>
      </dgm:t>
    </dgm:pt>
    <dgm:pt modelId="{8FEF1E94-35D2-4483-949A-63B8BAB1ED09}">
      <dgm:prSet phldrT="[Текст]" custT="1"/>
      <dgm:spPr/>
      <dgm:t>
        <a:bodyPr/>
        <a:lstStyle/>
        <a:p>
          <a:r>
            <a:rPr lang="ru-RU" sz="1400" dirty="0" smtClean="0">
              <a:latin typeface="Liberation Serif" pitchFamily="18" charset="0"/>
              <a:ea typeface="Liberation Serif" pitchFamily="18" charset="0"/>
              <a:cs typeface="Liberation Serif" pitchFamily="18" charset="0"/>
            </a:rPr>
            <a:t>Утверждение бюджета</a:t>
          </a:r>
          <a:endParaRPr lang="ru-RU" sz="1400" dirty="0">
            <a:latin typeface="Liberation Serif" pitchFamily="18" charset="0"/>
            <a:ea typeface="Liberation Serif" pitchFamily="18" charset="0"/>
            <a:cs typeface="Liberation Serif" pitchFamily="18" charset="0"/>
          </a:endParaRPr>
        </a:p>
      </dgm:t>
    </dgm:pt>
    <dgm:pt modelId="{C836DE5F-9192-47C9-B462-8E3356955E08}" type="parTrans" cxnId="{4A769CA6-1487-4157-940E-75ACBA152FE4}">
      <dgm:prSet/>
      <dgm:spPr/>
      <dgm:t>
        <a:bodyPr/>
        <a:lstStyle/>
        <a:p>
          <a:endParaRPr lang="ru-RU"/>
        </a:p>
      </dgm:t>
    </dgm:pt>
    <dgm:pt modelId="{3DFB1704-E519-44C0-8FE9-6350D3BAB773}" type="sibTrans" cxnId="{4A769CA6-1487-4157-940E-75ACBA152FE4}">
      <dgm:prSet/>
      <dgm:spPr/>
      <dgm:t>
        <a:bodyPr/>
        <a:lstStyle/>
        <a:p>
          <a:endParaRPr lang="ru-RU"/>
        </a:p>
      </dgm:t>
    </dgm:pt>
    <dgm:pt modelId="{3C01C733-903E-456E-91F9-B344B68E9894}">
      <dgm:prSet phldrT="[Текст]" custT="1"/>
      <dgm:spPr/>
      <dgm:t>
        <a:bodyPr/>
        <a:lstStyle/>
        <a:p>
          <a:pPr algn="l"/>
          <a:r>
            <a:rPr lang="ru-RU" sz="900" dirty="0" smtClean="0">
              <a:latin typeface="Liberation Serif" pitchFamily="18" charset="0"/>
              <a:ea typeface="Liberation Serif" pitchFamily="18" charset="0"/>
              <a:cs typeface="Liberation Serif" pitchFamily="18" charset="0"/>
            </a:rPr>
            <a:t>Бюджет  </a:t>
          </a:r>
          <a:r>
            <a:rPr lang="ru-RU" sz="900" dirty="0" err="1" smtClean="0">
              <a:latin typeface="Liberation Serif" pitchFamily="18" charset="0"/>
              <a:ea typeface="Liberation Serif" pitchFamily="18" charset="0"/>
              <a:cs typeface="Liberation Serif" pitchFamily="18" charset="0"/>
            </a:rPr>
            <a:t>Слободо-Туринского</a:t>
          </a:r>
          <a:r>
            <a:rPr lang="ru-RU" sz="900" dirty="0" smtClean="0">
              <a:latin typeface="Liberation Serif" pitchFamily="18" charset="0"/>
              <a:ea typeface="Liberation Serif" pitchFamily="18" charset="0"/>
              <a:cs typeface="Liberation Serif" pitchFamily="18" charset="0"/>
            </a:rPr>
            <a:t> муниципального района утверждается районной Думой в форме Решения.</a:t>
          </a:r>
          <a:endParaRPr lang="ru-RU" sz="900" dirty="0">
            <a:latin typeface="Liberation Serif" pitchFamily="18" charset="0"/>
            <a:ea typeface="Liberation Serif" pitchFamily="18" charset="0"/>
            <a:cs typeface="Liberation Serif" pitchFamily="18" charset="0"/>
          </a:endParaRPr>
        </a:p>
      </dgm:t>
    </dgm:pt>
    <dgm:pt modelId="{FA8A3308-4272-402C-A93A-B6F0A0A99EF9}" type="parTrans" cxnId="{8C51DF18-279C-4154-A699-06A753F2034F}">
      <dgm:prSet/>
      <dgm:spPr/>
      <dgm:t>
        <a:bodyPr/>
        <a:lstStyle/>
        <a:p>
          <a:endParaRPr lang="ru-RU"/>
        </a:p>
      </dgm:t>
    </dgm:pt>
    <dgm:pt modelId="{92E89AC3-634A-4B21-8DF3-742AD5B45BA5}" type="sibTrans" cxnId="{8C51DF18-279C-4154-A699-06A753F2034F}">
      <dgm:prSet/>
      <dgm:spPr/>
      <dgm:t>
        <a:bodyPr/>
        <a:lstStyle/>
        <a:p>
          <a:endParaRPr lang="ru-RU"/>
        </a:p>
      </dgm:t>
    </dgm:pt>
    <dgm:pt modelId="{4FA21294-C87F-45F3-8F16-290A10FB3AE8}">
      <dgm:prSet phldrT="[Текст]" custT="1"/>
      <dgm:spPr/>
      <dgm:t>
        <a:bodyPr/>
        <a:lstStyle/>
        <a:p>
          <a:pPr algn="just"/>
          <a:r>
            <a:rPr lang="ru-RU" sz="900" dirty="0" smtClean="0">
              <a:latin typeface="Liberation Serif" pitchFamily="18" charset="0"/>
              <a:ea typeface="Liberation Serif" pitchFamily="18" charset="0"/>
              <a:cs typeface="Liberation Serif" pitchFamily="18" charset="0"/>
            </a:rPr>
            <a:t>Принятый к рассмотрению  Думой муниципального района  проект бюджета направляется в комиссию по бюджету, финансам и налоговой политике и в Контрольный орган.</a:t>
          </a:r>
          <a:endParaRPr lang="ru-RU" sz="900" dirty="0">
            <a:latin typeface="Liberation Serif" pitchFamily="18" charset="0"/>
            <a:ea typeface="Liberation Serif" pitchFamily="18" charset="0"/>
            <a:cs typeface="Liberation Serif" pitchFamily="18" charset="0"/>
          </a:endParaRPr>
        </a:p>
      </dgm:t>
    </dgm:pt>
    <dgm:pt modelId="{DF6F283A-0E13-4FAD-9889-B86856A44F50}" type="parTrans" cxnId="{DECD1403-5234-4295-9C8A-5D0C1F665537}">
      <dgm:prSet/>
      <dgm:spPr/>
      <dgm:t>
        <a:bodyPr/>
        <a:lstStyle/>
        <a:p>
          <a:endParaRPr lang="ru-RU"/>
        </a:p>
      </dgm:t>
    </dgm:pt>
    <dgm:pt modelId="{5C7D466D-57A9-40EE-BB50-C95EF8647185}" type="sibTrans" cxnId="{DECD1403-5234-4295-9C8A-5D0C1F665537}">
      <dgm:prSet/>
      <dgm:spPr/>
      <dgm:t>
        <a:bodyPr/>
        <a:lstStyle/>
        <a:p>
          <a:endParaRPr lang="ru-RU"/>
        </a:p>
      </dgm:t>
    </dgm:pt>
    <dgm:pt modelId="{30C59076-6914-48C2-893D-92AB2655ECFE}">
      <dgm:prSet phldrT="[Текст]" custT="1"/>
      <dgm:spPr/>
      <dgm:t>
        <a:bodyPr/>
        <a:lstStyle/>
        <a:p>
          <a:pPr algn="just"/>
          <a:r>
            <a:rPr lang="ru-RU" sz="900" dirty="0" smtClean="0">
              <a:latin typeface="Liberation Serif" pitchFamily="18" charset="0"/>
              <a:ea typeface="Liberation Serif" pitchFamily="18" charset="0"/>
              <a:cs typeface="Liberation Serif" pitchFamily="18" charset="0"/>
            </a:rPr>
            <a:t>Проект решения о местном бюджете выносится администрацией </a:t>
          </a:r>
          <a:r>
            <a:rPr lang="ru-RU" sz="900" dirty="0" err="1" smtClean="0">
              <a:latin typeface="Liberation Serif" pitchFamily="18" charset="0"/>
              <a:ea typeface="Liberation Serif" pitchFamily="18" charset="0"/>
              <a:cs typeface="Liberation Serif" pitchFamily="18" charset="0"/>
            </a:rPr>
            <a:t>Слободо</a:t>
          </a:r>
          <a:r>
            <a:rPr lang="ru-RU" sz="900" dirty="0" smtClean="0">
              <a:latin typeface="Liberation Serif" pitchFamily="18" charset="0"/>
              <a:ea typeface="Liberation Serif" pitchFamily="18" charset="0"/>
              <a:cs typeface="Liberation Serif" pitchFamily="18" charset="0"/>
            </a:rPr>
            <a:t>-Туринского муниципального района на публичные слушания в соответствии с Положением  «О порядке организации и проведения публичных слушаний в </a:t>
          </a:r>
          <a:r>
            <a:rPr lang="ru-RU" sz="900" dirty="0" err="1" smtClean="0">
              <a:latin typeface="Liberation Serif" pitchFamily="18" charset="0"/>
              <a:ea typeface="Liberation Serif" pitchFamily="18" charset="0"/>
              <a:cs typeface="Liberation Serif" pitchFamily="18" charset="0"/>
            </a:rPr>
            <a:t>Слободо</a:t>
          </a:r>
          <a:r>
            <a:rPr lang="ru-RU" sz="900" dirty="0" smtClean="0">
              <a:latin typeface="Liberation Serif" pitchFamily="18" charset="0"/>
              <a:ea typeface="Liberation Serif" pitchFamily="18" charset="0"/>
              <a:cs typeface="Liberation Serif" pitchFamily="18" charset="0"/>
            </a:rPr>
            <a:t>-Туринском районе.</a:t>
          </a:r>
          <a:endParaRPr lang="ru-RU" sz="900" dirty="0">
            <a:latin typeface="Liberation Serif" pitchFamily="18" charset="0"/>
            <a:ea typeface="Liberation Serif" pitchFamily="18" charset="0"/>
            <a:cs typeface="Liberation Serif" pitchFamily="18" charset="0"/>
          </a:endParaRPr>
        </a:p>
      </dgm:t>
    </dgm:pt>
    <dgm:pt modelId="{89821CE1-2F0E-4ED7-8C66-ED16F2B8AC4C}" type="parTrans" cxnId="{80A3B4CD-808E-4CD5-84D9-AD56870375C7}">
      <dgm:prSet/>
      <dgm:spPr/>
      <dgm:t>
        <a:bodyPr/>
        <a:lstStyle/>
        <a:p>
          <a:endParaRPr lang="ru-RU"/>
        </a:p>
      </dgm:t>
    </dgm:pt>
    <dgm:pt modelId="{5FFC0FDD-DBCF-4438-8CF7-A9F3BDB3487A}" type="sibTrans" cxnId="{80A3B4CD-808E-4CD5-84D9-AD56870375C7}">
      <dgm:prSet/>
      <dgm:spPr/>
      <dgm:t>
        <a:bodyPr/>
        <a:lstStyle/>
        <a:p>
          <a:endParaRPr lang="ru-RU"/>
        </a:p>
      </dgm:t>
    </dgm:pt>
    <dgm:pt modelId="{1B382C45-94FC-456A-984A-29005CE96CB5}">
      <dgm:prSet phldrT="[Текст]" custT="1"/>
      <dgm:spPr/>
      <dgm:t>
        <a:bodyPr/>
        <a:lstStyle/>
        <a:p>
          <a:pPr algn="just"/>
          <a:r>
            <a:rPr lang="ru-RU" sz="900" dirty="0" smtClean="0">
              <a:latin typeface="Liberation Serif" pitchFamily="18" charset="0"/>
              <a:ea typeface="Liberation Serif" pitchFamily="18" charset="0"/>
              <a:cs typeface="Liberation Serif" pitchFamily="18" charset="0"/>
            </a:rPr>
            <a:t>Принятое районной Думой Решение о бюджете подлежит обнародованию путем опубликования в общественно-политической газете </a:t>
          </a:r>
          <a:r>
            <a:rPr lang="ru-RU" sz="900" dirty="0" err="1" smtClean="0">
              <a:latin typeface="Liberation Serif" pitchFamily="18" charset="0"/>
              <a:ea typeface="Liberation Serif" pitchFamily="18" charset="0"/>
              <a:cs typeface="Liberation Serif" pitchFamily="18" charset="0"/>
            </a:rPr>
            <a:t>Слободо</a:t>
          </a:r>
          <a:r>
            <a:rPr lang="ru-RU" sz="900" dirty="0" smtClean="0">
              <a:latin typeface="Liberation Serif" pitchFamily="18" charset="0"/>
              <a:ea typeface="Liberation Serif" pitchFamily="18" charset="0"/>
              <a:cs typeface="Liberation Serif" pitchFamily="18" charset="0"/>
            </a:rPr>
            <a:t>-Туринского муниципального района «Коммунар» и разместить на официальной сайте Думы </a:t>
          </a:r>
          <a:r>
            <a:rPr lang="ru-RU" sz="900" dirty="0" err="1" smtClean="0">
              <a:latin typeface="Liberation Serif" pitchFamily="18" charset="0"/>
              <a:ea typeface="Liberation Serif" pitchFamily="18" charset="0"/>
              <a:cs typeface="Liberation Serif" pitchFamily="18" charset="0"/>
            </a:rPr>
            <a:t>Слободо</a:t>
          </a:r>
          <a:r>
            <a:rPr lang="ru-RU" sz="900" dirty="0" smtClean="0">
              <a:latin typeface="Liberation Serif" pitchFamily="18" charset="0"/>
              <a:ea typeface="Liberation Serif" pitchFamily="18" charset="0"/>
              <a:cs typeface="Liberation Serif" pitchFamily="18" charset="0"/>
            </a:rPr>
            <a:t>-Туринского муниципального района в информационно-</a:t>
          </a:r>
          <a:r>
            <a:rPr lang="ru-RU" sz="900" dirty="0" err="1" smtClean="0">
              <a:latin typeface="Liberation Serif" pitchFamily="18" charset="0"/>
              <a:ea typeface="Liberation Serif" pitchFamily="18" charset="0"/>
              <a:cs typeface="Liberation Serif" pitchFamily="18" charset="0"/>
            </a:rPr>
            <a:t>теллекоммуникационной</a:t>
          </a:r>
          <a:r>
            <a:rPr lang="ru-RU" sz="900" dirty="0" smtClean="0">
              <a:latin typeface="Liberation Serif" pitchFamily="18" charset="0"/>
              <a:ea typeface="Liberation Serif" pitchFamily="18" charset="0"/>
              <a:cs typeface="Liberation Serif" pitchFamily="18" charset="0"/>
            </a:rPr>
            <a:t> сети «Интернет»:</a:t>
          </a:r>
          <a:r>
            <a:rPr lang="en-US" sz="900" dirty="0" smtClean="0">
              <a:latin typeface="Liberation Serif" pitchFamily="18" charset="0"/>
              <a:ea typeface="Liberation Serif" pitchFamily="18" charset="0"/>
              <a:cs typeface="Liberation Serif" pitchFamily="18" charset="0"/>
            </a:rPr>
            <a:t>http^//</a:t>
          </a:r>
          <a:r>
            <a:rPr lang="en-US" sz="900" dirty="0" err="1" smtClean="0">
              <a:latin typeface="Liberation Serif" pitchFamily="18" charset="0"/>
              <a:ea typeface="Liberation Serif" pitchFamily="18" charset="0"/>
              <a:cs typeface="Liberation Serif" pitchFamily="18" charset="0"/>
            </a:rPr>
            <a:t>sld-duma,ru</a:t>
          </a:r>
          <a:r>
            <a:rPr lang="en-US" sz="900" dirty="0" smtClean="0">
              <a:latin typeface="Liberation Serif" pitchFamily="18" charset="0"/>
              <a:ea typeface="Liberation Serif" pitchFamily="18" charset="0"/>
              <a:cs typeface="Liberation Serif" pitchFamily="18" charset="0"/>
            </a:rPr>
            <a:t>//</a:t>
          </a:r>
          <a:endParaRPr lang="ru-RU" sz="900" dirty="0">
            <a:latin typeface="Liberation Serif" pitchFamily="18" charset="0"/>
            <a:ea typeface="Liberation Serif" pitchFamily="18" charset="0"/>
            <a:cs typeface="Liberation Serif" pitchFamily="18" charset="0"/>
          </a:endParaRPr>
        </a:p>
      </dgm:t>
    </dgm:pt>
    <dgm:pt modelId="{FA33AAE6-961E-4979-8189-82DB0938D6F3}" type="parTrans" cxnId="{F9D8E596-43C9-4721-B0EB-AB4ED1562040}">
      <dgm:prSet/>
      <dgm:spPr/>
      <dgm:t>
        <a:bodyPr/>
        <a:lstStyle/>
        <a:p>
          <a:endParaRPr lang="ru-RU"/>
        </a:p>
      </dgm:t>
    </dgm:pt>
    <dgm:pt modelId="{5D9B845B-18D3-4925-B7BE-A937C976B2F8}" type="sibTrans" cxnId="{F9D8E596-43C9-4721-B0EB-AB4ED1562040}">
      <dgm:prSet/>
      <dgm:spPr/>
      <dgm:t>
        <a:bodyPr/>
        <a:lstStyle/>
        <a:p>
          <a:endParaRPr lang="ru-RU"/>
        </a:p>
      </dgm:t>
    </dgm:pt>
    <dgm:pt modelId="{68E8DF86-2597-440B-A2A4-492F72D2866D}">
      <dgm:prSet phldrT="[Текст]" custT="1"/>
      <dgm:spPr/>
      <dgm:t>
        <a:bodyPr/>
        <a:lstStyle/>
        <a:p>
          <a:pPr algn="just"/>
          <a:r>
            <a:rPr lang="ru-RU" sz="900" dirty="0" smtClean="0">
              <a:latin typeface="Liberation Serif" pitchFamily="18" charset="0"/>
              <a:ea typeface="Liberation Serif" pitchFamily="18" charset="0"/>
              <a:cs typeface="Liberation Serif" pitchFamily="18" charset="0"/>
            </a:rPr>
            <a:t> Проект решения о местном бюджете на очередной финансовый год подлежит официальному опубликованию в установленном порядке.</a:t>
          </a:r>
          <a:endParaRPr lang="ru-RU" sz="900" dirty="0">
            <a:latin typeface="Liberation Serif" pitchFamily="18" charset="0"/>
            <a:ea typeface="Liberation Serif" pitchFamily="18" charset="0"/>
            <a:cs typeface="Liberation Serif" pitchFamily="18" charset="0"/>
          </a:endParaRPr>
        </a:p>
      </dgm:t>
    </dgm:pt>
    <dgm:pt modelId="{A0397B0C-9A60-45BD-A54D-6004E28CB2F9}" type="parTrans" cxnId="{15AA0105-8162-40F1-BA6A-80EA58D97631}">
      <dgm:prSet/>
      <dgm:spPr/>
      <dgm:t>
        <a:bodyPr/>
        <a:lstStyle/>
        <a:p>
          <a:endParaRPr lang="ru-RU"/>
        </a:p>
      </dgm:t>
    </dgm:pt>
    <dgm:pt modelId="{A4F21E7F-39C9-404A-B3F5-BDC539AA5E59}" type="sibTrans" cxnId="{15AA0105-8162-40F1-BA6A-80EA58D97631}">
      <dgm:prSet/>
      <dgm:spPr/>
      <dgm:t>
        <a:bodyPr/>
        <a:lstStyle/>
        <a:p>
          <a:endParaRPr lang="ru-RU"/>
        </a:p>
      </dgm:t>
    </dgm:pt>
    <dgm:pt modelId="{38DEAA1A-B1B2-4379-85FD-849751B66BC9}" type="pres">
      <dgm:prSet presAssocID="{9B6F2518-EACC-4430-BF8C-C31CB165781A}" presName="Name0" presStyleCnt="0">
        <dgm:presLayoutVars>
          <dgm:dir/>
          <dgm:animLvl val="lvl"/>
          <dgm:resizeHandles val="exact"/>
        </dgm:presLayoutVars>
      </dgm:prSet>
      <dgm:spPr/>
      <dgm:t>
        <a:bodyPr/>
        <a:lstStyle/>
        <a:p>
          <a:endParaRPr lang="ru-RU"/>
        </a:p>
      </dgm:t>
    </dgm:pt>
    <dgm:pt modelId="{EF722CDE-8737-4C3C-86DD-59599DD35E61}" type="pres">
      <dgm:prSet presAssocID="{BB6AD869-DB97-4E41-A35B-81333CD35B9C}" presName="linNode" presStyleCnt="0"/>
      <dgm:spPr/>
    </dgm:pt>
    <dgm:pt modelId="{D2BFAC39-1C95-49BA-B9F2-B11DA1032D59}" type="pres">
      <dgm:prSet presAssocID="{BB6AD869-DB97-4E41-A35B-81333CD35B9C}" presName="parentText" presStyleLbl="node1" presStyleIdx="0" presStyleCnt="3" custScaleX="84568" custScaleY="57557">
        <dgm:presLayoutVars>
          <dgm:chMax val="1"/>
          <dgm:bulletEnabled val="1"/>
        </dgm:presLayoutVars>
      </dgm:prSet>
      <dgm:spPr/>
      <dgm:t>
        <a:bodyPr/>
        <a:lstStyle/>
        <a:p>
          <a:endParaRPr lang="ru-RU"/>
        </a:p>
      </dgm:t>
    </dgm:pt>
    <dgm:pt modelId="{FCAE3521-56F9-4A3B-AAC5-814191CDB0EF}" type="pres">
      <dgm:prSet presAssocID="{BB6AD869-DB97-4E41-A35B-81333CD35B9C}" presName="descendantText" presStyleLbl="alignAccFollowNode1" presStyleIdx="0" presStyleCnt="3" custScaleX="106234" custScaleY="67378" custLinFactNeighborX="2264" custLinFactNeighborY="-120">
        <dgm:presLayoutVars>
          <dgm:bulletEnabled val="1"/>
        </dgm:presLayoutVars>
      </dgm:prSet>
      <dgm:spPr>
        <a:prstGeom prst="roundRect">
          <a:avLst/>
        </a:prstGeom>
      </dgm:spPr>
      <dgm:t>
        <a:bodyPr/>
        <a:lstStyle/>
        <a:p>
          <a:endParaRPr lang="ru-RU"/>
        </a:p>
      </dgm:t>
    </dgm:pt>
    <dgm:pt modelId="{7459BEC5-4FBF-4EDC-A5B5-BB864D609949}" type="pres">
      <dgm:prSet presAssocID="{E886E26D-ACA4-4B5B-AA85-F422D7029ED5}" presName="sp" presStyleCnt="0"/>
      <dgm:spPr/>
    </dgm:pt>
    <dgm:pt modelId="{90590808-20E0-4B01-8BF5-2A2B4E5D4DAC}" type="pres">
      <dgm:prSet presAssocID="{5D9279D7-5F4F-493A-8BCD-AE1BB2ABE297}" presName="linNode" presStyleCnt="0"/>
      <dgm:spPr/>
    </dgm:pt>
    <dgm:pt modelId="{EE21FFE8-7C68-45BA-8CC3-0D3F2624F919}" type="pres">
      <dgm:prSet presAssocID="{5D9279D7-5F4F-493A-8BCD-AE1BB2ABE297}" presName="parentText" presStyleLbl="node1" presStyleIdx="1" presStyleCnt="3" custScaleX="85356" custScaleY="57084">
        <dgm:presLayoutVars>
          <dgm:chMax val="1"/>
          <dgm:bulletEnabled val="1"/>
        </dgm:presLayoutVars>
      </dgm:prSet>
      <dgm:spPr/>
      <dgm:t>
        <a:bodyPr/>
        <a:lstStyle/>
        <a:p>
          <a:endParaRPr lang="ru-RU"/>
        </a:p>
      </dgm:t>
    </dgm:pt>
    <dgm:pt modelId="{11DF747B-A5EC-4AD8-8FC4-6F214A94EBB8}" type="pres">
      <dgm:prSet presAssocID="{5D9279D7-5F4F-493A-8BCD-AE1BB2ABE297}" presName="descendantText" presStyleLbl="alignAccFollowNode1" presStyleIdx="1" presStyleCnt="3" custScaleX="106352" custScaleY="129982" custLinFactNeighborX="2178" custLinFactNeighborY="1644">
        <dgm:presLayoutVars>
          <dgm:bulletEnabled val="1"/>
        </dgm:presLayoutVars>
      </dgm:prSet>
      <dgm:spPr>
        <a:prstGeom prst="roundRect">
          <a:avLst/>
        </a:prstGeom>
      </dgm:spPr>
      <dgm:t>
        <a:bodyPr/>
        <a:lstStyle/>
        <a:p>
          <a:endParaRPr lang="ru-RU"/>
        </a:p>
      </dgm:t>
    </dgm:pt>
    <dgm:pt modelId="{DA960CFA-F4ED-42DF-B5BE-600D15F5B1BA}" type="pres">
      <dgm:prSet presAssocID="{75921BEB-1097-46C3-B4C3-4F76413A1FE9}" presName="sp" presStyleCnt="0"/>
      <dgm:spPr/>
    </dgm:pt>
    <dgm:pt modelId="{37E7FF67-52D7-4CD3-9266-DB335504787B}" type="pres">
      <dgm:prSet presAssocID="{8FEF1E94-35D2-4483-949A-63B8BAB1ED09}" presName="linNode" presStyleCnt="0"/>
      <dgm:spPr/>
    </dgm:pt>
    <dgm:pt modelId="{590ABBBF-257F-4A1F-AC7B-EE61DD13BF4C}" type="pres">
      <dgm:prSet presAssocID="{8FEF1E94-35D2-4483-949A-63B8BAB1ED09}" presName="parentText" presStyleLbl="node1" presStyleIdx="2" presStyleCnt="3" custScaleX="85185" custScaleY="60322">
        <dgm:presLayoutVars>
          <dgm:chMax val="1"/>
          <dgm:bulletEnabled val="1"/>
        </dgm:presLayoutVars>
      </dgm:prSet>
      <dgm:spPr/>
      <dgm:t>
        <a:bodyPr/>
        <a:lstStyle/>
        <a:p>
          <a:endParaRPr lang="ru-RU"/>
        </a:p>
      </dgm:t>
    </dgm:pt>
    <dgm:pt modelId="{AD85C78A-0C93-49BF-B6E4-E8A97650AD53}" type="pres">
      <dgm:prSet presAssocID="{8FEF1E94-35D2-4483-949A-63B8BAB1ED09}" presName="descendantText" presStyleLbl="alignAccFollowNode1" presStyleIdx="2" presStyleCnt="3" custScaleX="105950" custScaleY="110822" custLinFactNeighborX="3026" custLinFactNeighborY="1369">
        <dgm:presLayoutVars>
          <dgm:bulletEnabled val="1"/>
        </dgm:presLayoutVars>
      </dgm:prSet>
      <dgm:spPr>
        <a:prstGeom prst="roundRect">
          <a:avLst/>
        </a:prstGeom>
      </dgm:spPr>
      <dgm:t>
        <a:bodyPr/>
        <a:lstStyle/>
        <a:p>
          <a:endParaRPr lang="ru-RU"/>
        </a:p>
      </dgm:t>
    </dgm:pt>
  </dgm:ptLst>
  <dgm:cxnLst>
    <dgm:cxn modelId="{491D1352-1073-4D4F-B3F1-07912A4A3A31}" type="presOf" srcId="{D5B7FCA1-A8B4-4710-9B63-91A382D7AA21}" destId="{FCAE3521-56F9-4A3B-AAC5-814191CDB0EF}" srcOrd="0" destOrd="0" presId="urn:microsoft.com/office/officeart/2005/8/layout/vList5"/>
    <dgm:cxn modelId="{9756C641-58D6-4B03-B22A-817135EF5909}" srcId="{5D9279D7-5F4F-493A-8BCD-AE1BB2ABE297}" destId="{3FDDA7F4-F771-4920-87EA-9E57DD505023}" srcOrd="0" destOrd="0" parTransId="{9D2CA3AF-9931-4F14-936F-2F0551F0FE16}" sibTransId="{465D2A78-EE1E-4DC6-9B5E-2666FB58DB41}"/>
    <dgm:cxn modelId="{A93EBFD0-DEA0-49D8-AFBE-957F1C453114}" type="presOf" srcId="{30C59076-6914-48C2-893D-92AB2655ECFE}" destId="{11DF747B-A5EC-4AD8-8FC4-6F214A94EBB8}" srcOrd="0" destOrd="2" presId="urn:microsoft.com/office/officeart/2005/8/layout/vList5"/>
    <dgm:cxn modelId="{66D056D6-FD37-457A-9D8E-C488A78AAA5E}" type="presOf" srcId="{4FA21294-C87F-45F3-8F16-290A10FB3AE8}" destId="{11DF747B-A5EC-4AD8-8FC4-6F214A94EBB8}" srcOrd="0" destOrd="1" presId="urn:microsoft.com/office/officeart/2005/8/layout/vList5"/>
    <dgm:cxn modelId="{1A9D9848-CE7A-4286-94BC-0FDCC4362907}" type="presOf" srcId="{3C01C733-903E-456E-91F9-B344B68E9894}" destId="{AD85C78A-0C93-49BF-B6E4-E8A97650AD53}" srcOrd="0" destOrd="0" presId="urn:microsoft.com/office/officeart/2005/8/layout/vList5"/>
    <dgm:cxn modelId="{043FDD6E-2193-487D-AC4F-08C34C698056}" type="presOf" srcId="{3FDDA7F4-F771-4920-87EA-9E57DD505023}" destId="{11DF747B-A5EC-4AD8-8FC4-6F214A94EBB8}" srcOrd="0" destOrd="0" presId="urn:microsoft.com/office/officeart/2005/8/layout/vList5"/>
    <dgm:cxn modelId="{73EE40F5-FDBE-47C7-A27B-B4F7F454D0DA}" srcId="{BB6AD869-DB97-4E41-A35B-81333CD35B9C}" destId="{D5B7FCA1-A8B4-4710-9B63-91A382D7AA21}" srcOrd="0" destOrd="0" parTransId="{2B5EE04C-10DA-47C8-8402-F398201B19DE}" sibTransId="{847253B0-CFAF-4C79-A3ED-08E31D187D08}"/>
    <dgm:cxn modelId="{8AA24A45-0FD8-4DAD-97BB-17616F647530}" type="presOf" srcId="{8FEF1E94-35D2-4483-949A-63B8BAB1ED09}" destId="{590ABBBF-257F-4A1F-AC7B-EE61DD13BF4C}" srcOrd="0" destOrd="0" presId="urn:microsoft.com/office/officeart/2005/8/layout/vList5"/>
    <dgm:cxn modelId="{3B1E86AC-A2A2-4EFB-B53C-1EA8E6A4FB0B}" srcId="{9B6F2518-EACC-4430-BF8C-C31CB165781A}" destId="{5D9279D7-5F4F-493A-8BCD-AE1BB2ABE297}" srcOrd="1" destOrd="0" parTransId="{F0352425-AB75-4B8D-8E13-6EC1E08F8B6E}" sibTransId="{75921BEB-1097-46C3-B4C3-4F76413A1FE9}"/>
    <dgm:cxn modelId="{F9D8E596-43C9-4721-B0EB-AB4ED1562040}" srcId="{8FEF1E94-35D2-4483-949A-63B8BAB1ED09}" destId="{1B382C45-94FC-456A-984A-29005CE96CB5}" srcOrd="1" destOrd="0" parTransId="{FA33AAE6-961E-4979-8189-82DB0938D6F3}" sibTransId="{5D9B845B-18D3-4925-B7BE-A937C976B2F8}"/>
    <dgm:cxn modelId="{917E83AC-1066-4255-AFE0-A675DC5AE4D7}" type="presOf" srcId="{5D9279D7-5F4F-493A-8BCD-AE1BB2ABE297}" destId="{EE21FFE8-7C68-45BA-8CC3-0D3F2624F919}" srcOrd="0" destOrd="0" presId="urn:microsoft.com/office/officeart/2005/8/layout/vList5"/>
    <dgm:cxn modelId="{8C51DF18-279C-4154-A699-06A753F2034F}" srcId="{8FEF1E94-35D2-4483-949A-63B8BAB1ED09}" destId="{3C01C733-903E-456E-91F9-B344B68E9894}" srcOrd="0" destOrd="0" parTransId="{FA8A3308-4272-402C-A93A-B6F0A0A99EF9}" sibTransId="{92E89AC3-634A-4B21-8DF3-742AD5B45BA5}"/>
    <dgm:cxn modelId="{80A3B4CD-808E-4CD5-84D9-AD56870375C7}" srcId="{5D9279D7-5F4F-493A-8BCD-AE1BB2ABE297}" destId="{30C59076-6914-48C2-893D-92AB2655ECFE}" srcOrd="2" destOrd="0" parTransId="{89821CE1-2F0E-4ED7-8C66-ED16F2B8AC4C}" sibTransId="{5FFC0FDD-DBCF-4438-8CF7-A9F3BDB3487A}"/>
    <dgm:cxn modelId="{4A769CA6-1487-4157-940E-75ACBA152FE4}" srcId="{9B6F2518-EACC-4430-BF8C-C31CB165781A}" destId="{8FEF1E94-35D2-4483-949A-63B8BAB1ED09}" srcOrd="2" destOrd="0" parTransId="{C836DE5F-9192-47C9-B462-8E3356955E08}" sibTransId="{3DFB1704-E519-44C0-8FE9-6350D3BAB773}"/>
    <dgm:cxn modelId="{111398E3-D523-45C8-9183-121DA8352CB9}" srcId="{9B6F2518-EACC-4430-BF8C-C31CB165781A}" destId="{BB6AD869-DB97-4E41-A35B-81333CD35B9C}" srcOrd="0" destOrd="0" parTransId="{47338406-FE21-4006-9850-0BA41AEFC6D1}" sibTransId="{E886E26D-ACA4-4B5B-AA85-F422D7029ED5}"/>
    <dgm:cxn modelId="{F2BB92E1-E700-4F06-B927-CF26DAA5A9BC}" type="presOf" srcId="{1B382C45-94FC-456A-984A-29005CE96CB5}" destId="{AD85C78A-0C93-49BF-B6E4-E8A97650AD53}" srcOrd="0" destOrd="1" presId="urn:microsoft.com/office/officeart/2005/8/layout/vList5"/>
    <dgm:cxn modelId="{8F9EA10A-A6E8-49F9-934A-8694E5ABC363}" type="presOf" srcId="{9B6F2518-EACC-4430-BF8C-C31CB165781A}" destId="{38DEAA1A-B1B2-4379-85FD-849751B66BC9}" srcOrd="0" destOrd="0" presId="urn:microsoft.com/office/officeart/2005/8/layout/vList5"/>
    <dgm:cxn modelId="{D66F3752-9412-4C72-AB59-DB7CD4BF2902}" type="presOf" srcId="{68E8DF86-2597-440B-A2A4-492F72D2866D}" destId="{11DF747B-A5EC-4AD8-8FC4-6F214A94EBB8}" srcOrd="0" destOrd="3" presId="urn:microsoft.com/office/officeart/2005/8/layout/vList5"/>
    <dgm:cxn modelId="{DECD1403-5234-4295-9C8A-5D0C1F665537}" srcId="{5D9279D7-5F4F-493A-8BCD-AE1BB2ABE297}" destId="{4FA21294-C87F-45F3-8F16-290A10FB3AE8}" srcOrd="1" destOrd="0" parTransId="{DF6F283A-0E13-4FAD-9889-B86856A44F50}" sibTransId="{5C7D466D-57A9-40EE-BB50-C95EF8647185}"/>
    <dgm:cxn modelId="{15AA0105-8162-40F1-BA6A-80EA58D97631}" srcId="{5D9279D7-5F4F-493A-8BCD-AE1BB2ABE297}" destId="{68E8DF86-2597-440B-A2A4-492F72D2866D}" srcOrd="3" destOrd="0" parTransId="{A0397B0C-9A60-45BD-A54D-6004E28CB2F9}" sibTransId="{A4F21E7F-39C9-404A-B3F5-BDC539AA5E59}"/>
    <dgm:cxn modelId="{26212370-1EA9-4728-BC35-079FD7B794D4}" type="presOf" srcId="{BB6AD869-DB97-4E41-A35B-81333CD35B9C}" destId="{D2BFAC39-1C95-49BA-B9F2-B11DA1032D59}" srcOrd="0" destOrd="0" presId="urn:microsoft.com/office/officeart/2005/8/layout/vList5"/>
    <dgm:cxn modelId="{68CA153C-177C-429F-9AF9-7A15E057CA89}" type="presParOf" srcId="{38DEAA1A-B1B2-4379-85FD-849751B66BC9}" destId="{EF722CDE-8737-4C3C-86DD-59599DD35E61}" srcOrd="0" destOrd="0" presId="urn:microsoft.com/office/officeart/2005/8/layout/vList5"/>
    <dgm:cxn modelId="{1E692797-B61E-406C-9B07-DEABFC0A1A67}" type="presParOf" srcId="{EF722CDE-8737-4C3C-86DD-59599DD35E61}" destId="{D2BFAC39-1C95-49BA-B9F2-B11DA1032D59}" srcOrd="0" destOrd="0" presId="urn:microsoft.com/office/officeart/2005/8/layout/vList5"/>
    <dgm:cxn modelId="{32DB20E2-C1B9-4807-A83A-37DDFDCB75EB}" type="presParOf" srcId="{EF722CDE-8737-4C3C-86DD-59599DD35E61}" destId="{FCAE3521-56F9-4A3B-AAC5-814191CDB0EF}" srcOrd="1" destOrd="0" presId="urn:microsoft.com/office/officeart/2005/8/layout/vList5"/>
    <dgm:cxn modelId="{698805F6-68DE-4825-A1DF-6D2F2CC01EAE}" type="presParOf" srcId="{38DEAA1A-B1B2-4379-85FD-849751B66BC9}" destId="{7459BEC5-4FBF-4EDC-A5B5-BB864D609949}" srcOrd="1" destOrd="0" presId="urn:microsoft.com/office/officeart/2005/8/layout/vList5"/>
    <dgm:cxn modelId="{2C275DD8-383A-45CC-A6B2-8BAC3C83459C}" type="presParOf" srcId="{38DEAA1A-B1B2-4379-85FD-849751B66BC9}" destId="{90590808-20E0-4B01-8BF5-2A2B4E5D4DAC}" srcOrd="2" destOrd="0" presId="urn:microsoft.com/office/officeart/2005/8/layout/vList5"/>
    <dgm:cxn modelId="{C3626499-DAB4-4B70-9C38-9163F628C952}" type="presParOf" srcId="{90590808-20E0-4B01-8BF5-2A2B4E5D4DAC}" destId="{EE21FFE8-7C68-45BA-8CC3-0D3F2624F919}" srcOrd="0" destOrd="0" presId="urn:microsoft.com/office/officeart/2005/8/layout/vList5"/>
    <dgm:cxn modelId="{77AA6364-ADD1-445E-8EF0-7A1C033F100C}" type="presParOf" srcId="{90590808-20E0-4B01-8BF5-2A2B4E5D4DAC}" destId="{11DF747B-A5EC-4AD8-8FC4-6F214A94EBB8}" srcOrd="1" destOrd="0" presId="urn:microsoft.com/office/officeart/2005/8/layout/vList5"/>
    <dgm:cxn modelId="{0F0AAC9E-68B0-4FE4-936D-83753C6EA00F}" type="presParOf" srcId="{38DEAA1A-B1B2-4379-85FD-849751B66BC9}" destId="{DA960CFA-F4ED-42DF-B5BE-600D15F5B1BA}" srcOrd="3" destOrd="0" presId="urn:microsoft.com/office/officeart/2005/8/layout/vList5"/>
    <dgm:cxn modelId="{64B9C2EB-EDD5-4C66-8ADE-612189501D09}" type="presParOf" srcId="{38DEAA1A-B1B2-4379-85FD-849751B66BC9}" destId="{37E7FF67-52D7-4CD3-9266-DB335504787B}" srcOrd="4" destOrd="0" presId="urn:microsoft.com/office/officeart/2005/8/layout/vList5"/>
    <dgm:cxn modelId="{83318AAA-8AF5-4B6D-B4CC-13907DD65564}" type="presParOf" srcId="{37E7FF67-52D7-4CD3-9266-DB335504787B}" destId="{590ABBBF-257F-4A1F-AC7B-EE61DD13BF4C}" srcOrd="0" destOrd="0" presId="urn:microsoft.com/office/officeart/2005/8/layout/vList5"/>
    <dgm:cxn modelId="{863985B3-4388-4AF3-A366-4AABB03613B8}" type="presParOf" srcId="{37E7FF67-52D7-4CD3-9266-DB335504787B}" destId="{AD85C78A-0C93-49BF-B6E4-E8A97650AD5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96C8EF-E286-4252-B065-A9410F0E3FB9}" type="doc">
      <dgm:prSet loTypeId="urn:microsoft.com/office/officeart/2005/8/layout/process1" loCatId="process" qsTypeId="urn:microsoft.com/office/officeart/2005/8/quickstyle/simple1" qsCatId="simple" csTypeId="urn:microsoft.com/office/officeart/2005/8/colors/accent1_2" csCatId="accent1" phldr="1"/>
      <dgm:spPr/>
    </dgm:pt>
    <dgm:pt modelId="{8A3CB187-0D7E-444C-892D-62075B1A99A8}">
      <dgm:prSet phldrT="[Текст]" custT="1"/>
      <dgm:spPr/>
      <dgm:t>
        <a:bodyPr/>
        <a:lstStyle/>
        <a:p>
          <a:r>
            <a:rPr lang="ru-RU" sz="1000" dirty="0" smtClean="0">
              <a:latin typeface="Liberation Serif" pitchFamily="18" charset="0"/>
              <a:ea typeface="Liberation Serif" pitchFamily="18" charset="0"/>
              <a:cs typeface="Liberation Serif" pitchFamily="18" charset="0"/>
            </a:rPr>
            <a:t>Объявление в средствах массовой информации о проведении Публичных слушаний</a:t>
          </a:r>
          <a:endParaRPr lang="ru-RU" sz="1000" dirty="0">
            <a:latin typeface="Liberation Serif" pitchFamily="18" charset="0"/>
            <a:ea typeface="Liberation Serif" pitchFamily="18" charset="0"/>
            <a:cs typeface="Liberation Serif" pitchFamily="18" charset="0"/>
          </a:endParaRPr>
        </a:p>
      </dgm:t>
    </dgm:pt>
    <dgm:pt modelId="{43E2CC4C-E008-4EDA-8690-E9D6C684FF22}" type="parTrans" cxnId="{74A44CD6-02BF-4612-9148-05CB31C5C735}">
      <dgm:prSet/>
      <dgm:spPr/>
      <dgm:t>
        <a:bodyPr/>
        <a:lstStyle/>
        <a:p>
          <a:endParaRPr lang="ru-RU"/>
        </a:p>
      </dgm:t>
    </dgm:pt>
    <dgm:pt modelId="{F09B358A-13B8-4803-BF58-3C2B56832378}" type="sibTrans" cxnId="{74A44CD6-02BF-4612-9148-05CB31C5C735}">
      <dgm:prSet/>
      <dgm:spPr/>
      <dgm:t>
        <a:bodyPr/>
        <a:lstStyle/>
        <a:p>
          <a:endParaRPr lang="ru-RU"/>
        </a:p>
      </dgm:t>
    </dgm:pt>
    <dgm:pt modelId="{DC05733C-4315-44C5-8F31-3D22728E8429}">
      <dgm:prSet phldrT="[Текст]" custT="1"/>
      <dgm:spPr/>
      <dgm:t>
        <a:bodyPr/>
        <a:lstStyle/>
        <a:p>
          <a:r>
            <a:rPr lang="ru-RU" sz="1000" dirty="0" smtClean="0">
              <a:latin typeface="Liberation Serif" pitchFamily="18" charset="0"/>
              <a:ea typeface="Liberation Serif" pitchFamily="18" charset="0"/>
              <a:cs typeface="Liberation Serif" pitchFamily="18" charset="0"/>
            </a:rPr>
            <a:t>Внесение предложение по бюджету на Публичные слушания </a:t>
          </a:r>
          <a:endParaRPr lang="ru-RU" sz="1000" dirty="0">
            <a:latin typeface="Liberation Serif" pitchFamily="18" charset="0"/>
            <a:ea typeface="Liberation Serif" pitchFamily="18" charset="0"/>
            <a:cs typeface="Liberation Serif" pitchFamily="18" charset="0"/>
          </a:endParaRPr>
        </a:p>
      </dgm:t>
    </dgm:pt>
    <dgm:pt modelId="{BA7B164F-7EC3-40FD-A362-E28AD77CFBCD}" type="parTrans" cxnId="{DBDC663E-B4D6-4900-A515-1A98A3F69617}">
      <dgm:prSet/>
      <dgm:spPr/>
      <dgm:t>
        <a:bodyPr/>
        <a:lstStyle/>
        <a:p>
          <a:endParaRPr lang="ru-RU"/>
        </a:p>
      </dgm:t>
    </dgm:pt>
    <dgm:pt modelId="{664D2994-8425-42DA-B88B-7E35A8341A21}" type="sibTrans" cxnId="{DBDC663E-B4D6-4900-A515-1A98A3F69617}">
      <dgm:prSet/>
      <dgm:spPr/>
      <dgm:t>
        <a:bodyPr/>
        <a:lstStyle/>
        <a:p>
          <a:endParaRPr lang="ru-RU"/>
        </a:p>
      </dgm:t>
    </dgm:pt>
    <dgm:pt modelId="{BC3038A9-072E-43B8-8055-A64EDDD29B16}">
      <dgm:prSet phldrT="[Текст]" custT="1"/>
      <dgm:spPr/>
      <dgm:t>
        <a:bodyPr/>
        <a:lstStyle/>
        <a:p>
          <a:r>
            <a:rPr lang="ru-RU" sz="1000" dirty="0" smtClean="0">
              <a:latin typeface="Liberation Serif" pitchFamily="18" charset="0"/>
              <a:ea typeface="Liberation Serif" pitchFamily="18" charset="0"/>
              <a:cs typeface="Liberation Serif" pitchFamily="18" charset="0"/>
            </a:rPr>
            <a:t>Регистрация перед началом проведения и участие в Публичных слушаниях</a:t>
          </a:r>
          <a:endParaRPr lang="ru-RU" sz="1000" dirty="0">
            <a:latin typeface="Liberation Serif" pitchFamily="18" charset="0"/>
            <a:ea typeface="Liberation Serif" pitchFamily="18" charset="0"/>
            <a:cs typeface="Liberation Serif" pitchFamily="18" charset="0"/>
          </a:endParaRPr>
        </a:p>
      </dgm:t>
    </dgm:pt>
    <dgm:pt modelId="{82DCC2C2-E22A-4815-9E89-3EF4B52B4C4C}" type="parTrans" cxnId="{3E697820-1AF0-4A56-B570-165A128D1655}">
      <dgm:prSet/>
      <dgm:spPr/>
      <dgm:t>
        <a:bodyPr/>
        <a:lstStyle/>
        <a:p>
          <a:endParaRPr lang="ru-RU"/>
        </a:p>
      </dgm:t>
    </dgm:pt>
    <dgm:pt modelId="{522218C7-DE29-443C-A337-4C659183E739}" type="sibTrans" cxnId="{3E697820-1AF0-4A56-B570-165A128D1655}">
      <dgm:prSet/>
      <dgm:spPr/>
      <dgm:t>
        <a:bodyPr/>
        <a:lstStyle/>
        <a:p>
          <a:endParaRPr lang="ru-RU"/>
        </a:p>
      </dgm:t>
    </dgm:pt>
    <dgm:pt modelId="{078DA66B-D6D3-4101-BC50-1216CB498C70}" type="pres">
      <dgm:prSet presAssocID="{C896C8EF-E286-4252-B065-A9410F0E3FB9}" presName="Name0" presStyleCnt="0">
        <dgm:presLayoutVars>
          <dgm:dir/>
          <dgm:resizeHandles val="exact"/>
        </dgm:presLayoutVars>
      </dgm:prSet>
      <dgm:spPr/>
    </dgm:pt>
    <dgm:pt modelId="{697586B1-49EF-4324-822F-49C081472201}" type="pres">
      <dgm:prSet presAssocID="{8A3CB187-0D7E-444C-892D-62075B1A99A8}" presName="node" presStyleLbl="node1" presStyleIdx="0" presStyleCnt="3" custScaleY="49115">
        <dgm:presLayoutVars>
          <dgm:bulletEnabled val="1"/>
        </dgm:presLayoutVars>
      </dgm:prSet>
      <dgm:spPr/>
      <dgm:t>
        <a:bodyPr/>
        <a:lstStyle/>
        <a:p>
          <a:endParaRPr lang="ru-RU"/>
        </a:p>
      </dgm:t>
    </dgm:pt>
    <dgm:pt modelId="{DC0E9749-EE5F-4325-95D8-71528F89C115}" type="pres">
      <dgm:prSet presAssocID="{F09B358A-13B8-4803-BF58-3C2B56832378}" presName="sibTrans" presStyleLbl="sibTrans2D1" presStyleIdx="0" presStyleCnt="2"/>
      <dgm:spPr/>
      <dgm:t>
        <a:bodyPr/>
        <a:lstStyle/>
        <a:p>
          <a:endParaRPr lang="ru-RU"/>
        </a:p>
      </dgm:t>
    </dgm:pt>
    <dgm:pt modelId="{31F9D58A-8C03-412A-8670-7335887F4B43}" type="pres">
      <dgm:prSet presAssocID="{F09B358A-13B8-4803-BF58-3C2B56832378}" presName="connectorText" presStyleLbl="sibTrans2D1" presStyleIdx="0" presStyleCnt="2"/>
      <dgm:spPr/>
      <dgm:t>
        <a:bodyPr/>
        <a:lstStyle/>
        <a:p>
          <a:endParaRPr lang="ru-RU"/>
        </a:p>
      </dgm:t>
    </dgm:pt>
    <dgm:pt modelId="{9E853C7A-71E1-445F-AF21-979B6F8569D4}" type="pres">
      <dgm:prSet presAssocID="{DC05733C-4315-44C5-8F31-3D22728E8429}" presName="node" presStyleLbl="node1" presStyleIdx="1" presStyleCnt="3" custScaleY="51955">
        <dgm:presLayoutVars>
          <dgm:bulletEnabled val="1"/>
        </dgm:presLayoutVars>
      </dgm:prSet>
      <dgm:spPr/>
      <dgm:t>
        <a:bodyPr/>
        <a:lstStyle/>
        <a:p>
          <a:endParaRPr lang="ru-RU"/>
        </a:p>
      </dgm:t>
    </dgm:pt>
    <dgm:pt modelId="{ABA8B686-232D-42F2-B912-984BE2EC922B}" type="pres">
      <dgm:prSet presAssocID="{664D2994-8425-42DA-B88B-7E35A8341A21}" presName="sibTrans" presStyleLbl="sibTrans2D1" presStyleIdx="1" presStyleCnt="2"/>
      <dgm:spPr/>
      <dgm:t>
        <a:bodyPr/>
        <a:lstStyle/>
        <a:p>
          <a:endParaRPr lang="ru-RU"/>
        </a:p>
      </dgm:t>
    </dgm:pt>
    <dgm:pt modelId="{069CB0E6-FD10-4951-B954-A2537F52B683}" type="pres">
      <dgm:prSet presAssocID="{664D2994-8425-42DA-B88B-7E35A8341A21}" presName="connectorText" presStyleLbl="sibTrans2D1" presStyleIdx="1" presStyleCnt="2"/>
      <dgm:spPr/>
      <dgm:t>
        <a:bodyPr/>
        <a:lstStyle/>
        <a:p>
          <a:endParaRPr lang="ru-RU"/>
        </a:p>
      </dgm:t>
    </dgm:pt>
    <dgm:pt modelId="{AE11E0E5-6B97-4EF9-9692-C02951A2FAFA}" type="pres">
      <dgm:prSet presAssocID="{BC3038A9-072E-43B8-8055-A64EDDD29B16}" presName="node" presStyleLbl="node1" presStyleIdx="2" presStyleCnt="3" custScaleY="51955">
        <dgm:presLayoutVars>
          <dgm:bulletEnabled val="1"/>
        </dgm:presLayoutVars>
      </dgm:prSet>
      <dgm:spPr/>
      <dgm:t>
        <a:bodyPr/>
        <a:lstStyle/>
        <a:p>
          <a:endParaRPr lang="ru-RU"/>
        </a:p>
      </dgm:t>
    </dgm:pt>
  </dgm:ptLst>
  <dgm:cxnLst>
    <dgm:cxn modelId="{690764C5-00A0-4C29-AB00-C00A88EDFC2A}" type="presOf" srcId="{DC05733C-4315-44C5-8F31-3D22728E8429}" destId="{9E853C7A-71E1-445F-AF21-979B6F8569D4}" srcOrd="0" destOrd="0" presId="urn:microsoft.com/office/officeart/2005/8/layout/process1"/>
    <dgm:cxn modelId="{894D5DA0-F329-45A8-ABBA-DE6015D68F22}" type="presOf" srcId="{F09B358A-13B8-4803-BF58-3C2B56832378}" destId="{31F9D58A-8C03-412A-8670-7335887F4B43}" srcOrd="1" destOrd="0" presId="urn:microsoft.com/office/officeart/2005/8/layout/process1"/>
    <dgm:cxn modelId="{74A44CD6-02BF-4612-9148-05CB31C5C735}" srcId="{C896C8EF-E286-4252-B065-A9410F0E3FB9}" destId="{8A3CB187-0D7E-444C-892D-62075B1A99A8}" srcOrd="0" destOrd="0" parTransId="{43E2CC4C-E008-4EDA-8690-E9D6C684FF22}" sibTransId="{F09B358A-13B8-4803-BF58-3C2B56832378}"/>
    <dgm:cxn modelId="{043FB7C3-CE3E-4CA1-8EAB-54F27F1E09AB}" type="presOf" srcId="{F09B358A-13B8-4803-BF58-3C2B56832378}" destId="{DC0E9749-EE5F-4325-95D8-71528F89C115}" srcOrd="0" destOrd="0" presId="urn:microsoft.com/office/officeart/2005/8/layout/process1"/>
    <dgm:cxn modelId="{ECFA3FA2-260A-4292-B919-1CAF6C458849}" type="presOf" srcId="{C896C8EF-E286-4252-B065-A9410F0E3FB9}" destId="{078DA66B-D6D3-4101-BC50-1216CB498C70}" srcOrd="0" destOrd="0" presId="urn:microsoft.com/office/officeart/2005/8/layout/process1"/>
    <dgm:cxn modelId="{5C7AAF04-0B4F-4C36-85F3-431B1C8343D8}" type="presOf" srcId="{8A3CB187-0D7E-444C-892D-62075B1A99A8}" destId="{697586B1-49EF-4324-822F-49C081472201}" srcOrd="0" destOrd="0" presId="urn:microsoft.com/office/officeart/2005/8/layout/process1"/>
    <dgm:cxn modelId="{22EEB858-4747-47E8-8A96-5BF1517B957C}" type="presOf" srcId="{BC3038A9-072E-43B8-8055-A64EDDD29B16}" destId="{AE11E0E5-6B97-4EF9-9692-C02951A2FAFA}" srcOrd="0" destOrd="0" presId="urn:microsoft.com/office/officeart/2005/8/layout/process1"/>
    <dgm:cxn modelId="{3E697820-1AF0-4A56-B570-165A128D1655}" srcId="{C896C8EF-E286-4252-B065-A9410F0E3FB9}" destId="{BC3038A9-072E-43B8-8055-A64EDDD29B16}" srcOrd="2" destOrd="0" parTransId="{82DCC2C2-E22A-4815-9E89-3EF4B52B4C4C}" sibTransId="{522218C7-DE29-443C-A337-4C659183E739}"/>
    <dgm:cxn modelId="{DBDC663E-B4D6-4900-A515-1A98A3F69617}" srcId="{C896C8EF-E286-4252-B065-A9410F0E3FB9}" destId="{DC05733C-4315-44C5-8F31-3D22728E8429}" srcOrd="1" destOrd="0" parTransId="{BA7B164F-7EC3-40FD-A362-E28AD77CFBCD}" sibTransId="{664D2994-8425-42DA-B88B-7E35A8341A21}"/>
    <dgm:cxn modelId="{11B296BA-25AF-4461-9795-DF5F7D59EFCF}" type="presOf" srcId="{664D2994-8425-42DA-B88B-7E35A8341A21}" destId="{ABA8B686-232D-42F2-B912-984BE2EC922B}" srcOrd="0" destOrd="0" presId="urn:microsoft.com/office/officeart/2005/8/layout/process1"/>
    <dgm:cxn modelId="{906CFA65-96A1-4E56-998D-E7D851289F5B}" type="presOf" srcId="{664D2994-8425-42DA-B88B-7E35A8341A21}" destId="{069CB0E6-FD10-4951-B954-A2537F52B683}" srcOrd="1" destOrd="0" presId="urn:microsoft.com/office/officeart/2005/8/layout/process1"/>
    <dgm:cxn modelId="{F1F0D72F-AE94-4657-9518-CEA9F67DE828}" type="presParOf" srcId="{078DA66B-D6D3-4101-BC50-1216CB498C70}" destId="{697586B1-49EF-4324-822F-49C081472201}" srcOrd="0" destOrd="0" presId="urn:microsoft.com/office/officeart/2005/8/layout/process1"/>
    <dgm:cxn modelId="{6DC46304-2C4E-47AF-9DAF-C2504765105D}" type="presParOf" srcId="{078DA66B-D6D3-4101-BC50-1216CB498C70}" destId="{DC0E9749-EE5F-4325-95D8-71528F89C115}" srcOrd="1" destOrd="0" presId="urn:microsoft.com/office/officeart/2005/8/layout/process1"/>
    <dgm:cxn modelId="{E9FDDA6F-4AC6-4BDC-B574-92D625B892F5}" type="presParOf" srcId="{DC0E9749-EE5F-4325-95D8-71528F89C115}" destId="{31F9D58A-8C03-412A-8670-7335887F4B43}" srcOrd="0" destOrd="0" presId="urn:microsoft.com/office/officeart/2005/8/layout/process1"/>
    <dgm:cxn modelId="{7DF2E1B7-D582-4F70-AEE8-872CFEF64F3D}" type="presParOf" srcId="{078DA66B-D6D3-4101-BC50-1216CB498C70}" destId="{9E853C7A-71E1-445F-AF21-979B6F8569D4}" srcOrd="2" destOrd="0" presId="urn:microsoft.com/office/officeart/2005/8/layout/process1"/>
    <dgm:cxn modelId="{C360D646-FFD4-4C20-A944-621D7E1965D4}" type="presParOf" srcId="{078DA66B-D6D3-4101-BC50-1216CB498C70}" destId="{ABA8B686-232D-42F2-B912-984BE2EC922B}" srcOrd="3" destOrd="0" presId="urn:microsoft.com/office/officeart/2005/8/layout/process1"/>
    <dgm:cxn modelId="{914573A4-146F-4980-A2C3-D083BE9CD8F9}" type="presParOf" srcId="{ABA8B686-232D-42F2-B912-984BE2EC922B}" destId="{069CB0E6-FD10-4951-B954-A2537F52B683}" srcOrd="0" destOrd="0" presId="urn:microsoft.com/office/officeart/2005/8/layout/process1"/>
    <dgm:cxn modelId="{CD29FB11-3788-4295-B461-D22316D9AACE}" type="presParOf" srcId="{078DA66B-D6D3-4101-BC50-1216CB498C70}" destId="{AE11E0E5-6B97-4EF9-9692-C02951A2FAFA}"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CB8CB7-314B-4C5E-A09D-BA5286CB0ED3}"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ru-RU"/>
        </a:p>
      </dgm:t>
    </dgm:pt>
    <dgm:pt modelId="{A1B67546-EDCF-49E8-B2FF-3DC6CB963FE3}">
      <dgm:prSet phldrT="[Текст]"/>
      <dgm:spPr/>
      <dgm:t>
        <a:bodyPr/>
        <a:lstStyle/>
        <a:p>
          <a:r>
            <a:rPr lang="ru-RU" dirty="0" smtClean="0">
              <a:latin typeface="Times New Roman" pitchFamily="18" charset="0"/>
              <a:cs typeface="Times New Roman" pitchFamily="18" charset="0"/>
            </a:rPr>
            <a:t>1</a:t>
          </a:r>
          <a:endParaRPr lang="ru-RU" dirty="0">
            <a:latin typeface="Times New Roman" pitchFamily="18" charset="0"/>
            <a:cs typeface="Times New Roman" pitchFamily="18" charset="0"/>
          </a:endParaRPr>
        </a:p>
      </dgm:t>
    </dgm:pt>
    <dgm:pt modelId="{48658E27-1752-4E5C-B895-2423CCC2B5B1}" type="parTrans" cxnId="{73146874-4A29-4C26-A5BF-B33826CBADF3}">
      <dgm:prSet/>
      <dgm:spPr/>
      <dgm:t>
        <a:bodyPr/>
        <a:lstStyle/>
        <a:p>
          <a:endParaRPr lang="ru-RU"/>
        </a:p>
      </dgm:t>
    </dgm:pt>
    <dgm:pt modelId="{843A4A4F-A3B0-4BEC-BCC9-124AA9AB3963}" type="sibTrans" cxnId="{73146874-4A29-4C26-A5BF-B33826CBADF3}">
      <dgm:prSet/>
      <dgm:spPr/>
      <dgm:t>
        <a:bodyPr/>
        <a:lstStyle/>
        <a:p>
          <a:endParaRPr lang="ru-RU"/>
        </a:p>
      </dgm:t>
    </dgm:pt>
    <dgm:pt modelId="{95DE1543-B8BD-47F6-B8FC-E892092D3F5B}">
      <dgm:prSet phldrT="[Текст]" custT="1"/>
      <dgm:spPr/>
      <dgm:t>
        <a:bodyPr/>
        <a:lstStyle/>
        <a:p>
          <a:r>
            <a:rPr lang="ru-RU" sz="1700" dirty="0" smtClean="0">
              <a:latin typeface="Liberation Serif" pitchFamily="18" charset="0"/>
              <a:ea typeface="Liberation Serif" pitchFamily="18" charset="0"/>
              <a:cs typeface="Liberation Serif" pitchFamily="18" charset="0"/>
            </a:rPr>
            <a:t>Прогнозе социально – экономического развития</a:t>
          </a:r>
          <a:endParaRPr lang="ru-RU" sz="1700" dirty="0">
            <a:latin typeface="Liberation Serif" pitchFamily="18" charset="0"/>
            <a:ea typeface="Liberation Serif" pitchFamily="18" charset="0"/>
            <a:cs typeface="Liberation Serif" pitchFamily="18" charset="0"/>
          </a:endParaRPr>
        </a:p>
      </dgm:t>
    </dgm:pt>
    <dgm:pt modelId="{94D10000-7AB4-4CC3-984D-080A27B19546}" type="parTrans" cxnId="{A6354FAF-DDF5-4466-AF70-7608E04AF603}">
      <dgm:prSet/>
      <dgm:spPr/>
      <dgm:t>
        <a:bodyPr/>
        <a:lstStyle/>
        <a:p>
          <a:endParaRPr lang="ru-RU"/>
        </a:p>
      </dgm:t>
    </dgm:pt>
    <dgm:pt modelId="{68FFF220-F690-4FAF-B646-A9A6C9A471BC}" type="sibTrans" cxnId="{A6354FAF-DDF5-4466-AF70-7608E04AF603}">
      <dgm:prSet/>
      <dgm:spPr/>
      <dgm:t>
        <a:bodyPr/>
        <a:lstStyle/>
        <a:p>
          <a:endParaRPr lang="ru-RU"/>
        </a:p>
      </dgm:t>
    </dgm:pt>
    <dgm:pt modelId="{72455CC0-7F03-47C5-8DAA-11FDFE65A440}">
      <dgm:prSet phldrT="[Текст]"/>
      <dgm:spPr/>
      <dgm:t>
        <a:bodyPr/>
        <a:lstStyle/>
        <a:p>
          <a:r>
            <a:rPr lang="ru-RU" dirty="0" smtClean="0">
              <a:latin typeface="Times New Roman" pitchFamily="18" charset="0"/>
              <a:cs typeface="Times New Roman" pitchFamily="18" charset="0"/>
            </a:rPr>
            <a:t>2</a:t>
          </a:r>
          <a:endParaRPr lang="ru-RU" dirty="0">
            <a:latin typeface="Times New Roman" pitchFamily="18" charset="0"/>
            <a:cs typeface="Times New Roman" pitchFamily="18" charset="0"/>
          </a:endParaRPr>
        </a:p>
      </dgm:t>
    </dgm:pt>
    <dgm:pt modelId="{1B83ABF9-27FC-4DD7-82B2-DD75E66B6D35}" type="parTrans" cxnId="{838106A4-7F89-4AF6-AB3C-E62F89290121}">
      <dgm:prSet/>
      <dgm:spPr/>
      <dgm:t>
        <a:bodyPr/>
        <a:lstStyle/>
        <a:p>
          <a:endParaRPr lang="ru-RU"/>
        </a:p>
      </dgm:t>
    </dgm:pt>
    <dgm:pt modelId="{D292C1EE-9DF0-48DD-BEDB-19921E302D41}" type="sibTrans" cxnId="{838106A4-7F89-4AF6-AB3C-E62F89290121}">
      <dgm:prSet/>
      <dgm:spPr/>
      <dgm:t>
        <a:bodyPr/>
        <a:lstStyle/>
        <a:p>
          <a:endParaRPr lang="ru-RU"/>
        </a:p>
      </dgm:t>
    </dgm:pt>
    <dgm:pt modelId="{8838C504-2132-4CBB-93F9-EE861BC7DCFC}">
      <dgm:prSet phldrT="[Текст]" custT="1"/>
      <dgm:spPr/>
      <dgm:t>
        <a:bodyPr/>
        <a:lstStyle/>
        <a:p>
          <a:r>
            <a:rPr lang="ru-RU" sz="1700" dirty="0" smtClean="0">
              <a:latin typeface="Liberation Serif" pitchFamily="18" charset="0"/>
              <a:ea typeface="Liberation Serif" pitchFamily="18" charset="0"/>
              <a:cs typeface="Liberation Serif" pitchFamily="18" charset="0"/>
            </a:rPr>
            <a:t>Бюджетном прогнозе на долгосрочный период</a:t>
          </a:r>
          <a:endParaRPr lang="ru-RU" sz="1700" dirty="0">
            <a:latin typeface="Liberation Serif" pitchFamily="18" charset="0"/>
            <a:ea typeface="Liberation Serif" pitchFamily="18" charset="0"/>
            <a:cs typeface="Liberation Serif" pitchFamily="18" charset="0"/>
          </a:endParaRPr>
        </a:p>
      </dgm:t>
    </dgm:pt>
    <dgm:pt modelId="{D88E24F7-ABA9-4B05-A7F8-7176F5384062}" type="parTrans" cxnId="{494020D6-8363-4845-A81E-778B0EAFD250}">
      <dgm:prSet/>
      <dgm:spPr/>
      <dgm:t>
        <a:bodyPr/>
        <a:lstStyle/>
        <a:p>
          <a:endParaRPr lang="ru-RU"/>
        </a:p>
      </dgm:t>
    </dgm:pt>
    <dgm:pt modelId="{A6BAEDE2-B66D-4ED2-9418-0D9708B9B3F9}" type="sibTrans" cxnId="{494020D6-8363-4845-A81E-778B0EAFD250}">
      <dgm:prSet/>
      <dgm:spPr/>
      <dgm:t>
        <a:bodyPr/>
        <a:lstStyle/>
        <a:p>
          <a:endParaRPr lang="ru-RU"/>
        </a:p>
      </dgm:t>
    </dgm:pt>
    <dgm:pt modelId="{F220F24F-EF6F-4C91-A576-401E743BB631}">
      <dgm:prSet phldrT="[Текст]"/>
      <dgm:spPr/>
      <dgm:t>
        <a:bodyPr/>
        <a:lstStyle/>
        <a:p>
          <a:r>
            <a:rPr lang="ru-RU" dirty="0" smtClean="0">
              <a:latin typeface="Times New Roman" pitchFamily="18" charset="0"/>
              <a:cs typeface="Times New Roman" pitchFamily="18" charset="0"/>
            </a:rPr>
            <a:t>3</a:t>
          </a:r>
          <a:endParaRPr lang="ru-RU" dirty="0">
            <a:latin typeface="Times New Roman" pitchFamily="18" charset="0"/>
            <a:cs typeface="Times New Roman" pitchFamily="18" charset="0"/>
          </a:endParaRPr>
        </a:p>
      </dgm:t>
    </dgm:pt>
    <dgm:pt modelId="{7CA08A3E-24A6-4070-A4B2-605002B8CE91}" type="parTrans" cxnId="{7260BD4A-BC78-48F2-909D-A72CF77A1217}">
      <dgm:prSet/>
      <dgm:spPr/>
      <dgm:t>
        <a:bodyPr/>
        <a:lstStyle/>
        <a:p>
          <a:endParaRPr lang="ru-RU"/>
        </a:p>
      </dgm:t>
    </dgm:pt>
    <dgm:pt modelId="{CB959771-DD49-44C2-A2AF-B317C94E9464}" type="sibTrans" cxnId="{7260BD4A-BC78-48F2-909D-A72CF77A1217}">
      <dgm:prSet/>
      <dgm:spPr/>
      <dgm:t>
        <a:bodyPr/>
        <a:lstStyle/>
        <a:p>
          <a:endParaRPr lang="ru-RU"/>
        </a:p>
      </dgm:t>
    </dgm:pt>
    <dgm:pt modelId="{921D6982-7F22-41EC-A4D3-698FE25499D7}">
      <dgm:prSet phldrT="[Текст]"/>
      <dgm:spPr/>
      <dgm:t>
        <a:bodyPr/>
        <a:lstStyle/>
        <a:p>
          <a:r>
            <a:rPr lang="ru-RU" dirty="0" smtClean="0">
              <a:latin typeface="Liberation Serif" pitchFamily="18" charset="0"/>
              <a:ea typeface="Liberation Serif" pitchFamily="18" charset="0"/>
              <a:cs typeface="Liberation Serif" pitchFamily="18" charset="0"/>
            </a:rPr>
            <a:t>Основных направлениях бюджетной политики и основных направлениях  налоговой политики</a:t>
          </a:r>
          <a:endParaRPr lang="ru-RU" dirty="0">
            <a:latin typeface="Liberation Serif" pitchFamily="18" charset="0"/>
            <a:ea typeface="Liberation Serif" pitchFamily="18" charset="0"/>
            <a:cs typeface="Liberation Serif" pitchFamily="18" charset="0"/>
          </a:endParaRPr>
        </a:p>
      </dgm:t>
    </dgm:pt>
    <dgm:pt modelId="{9200037E-E728-442D-93D3-7954F7C73084}" type="parTrans" cxnId="{82D8EAA2-93FA-43BF-9709-6CDAA2A8C43C}">
      <dgm:prSet/>
      <dgm:spPr/>
      <dgm:t>
        <a:bodyPr/>
        <a:lstStyle/>
        <a:p>
          <a:endParaRPr lang="ru-RU"/>
        </a:p>
      </dgm:t>
    </dgm:pt>
    <dgm:pt modelId="{24495775-CB9C-4C43-A70B-155F1E25B937}" type="sibTrans" cxnId="{82D8EAA2-93FA-43BF-9709-6CDAA2A8C43C}">
      <dgm:prSet/>
      <dgm:spPr/>
      <dgm:t>
        <a:bodyPr/>
        <a:lstStyle/>
        <a:p>
          <a:endParaRPr lang="ru-RU"/>
        </a:p>
      </dgm:t>
    </dgm:pt>
    <dgm:pt modelId="{026B2C1E-9229-4B78-9A5F-73258614C0C3}">
      <dgm:prSet phldrT="[Текст]"/>
      <dgm:spPr/>
      <dgm:t>
        <a:bodyPr/>
        <a:lstStyle/>
        <a:p>
          <a:r>
            <a:rPr lang="ru-RU" dirty="0" smtClean="0">
              <a:latin typeface="Liberation Serif" pitchFamily="18" charset="0"/>
              <a:ea typeface="Liberation Serif" pitchFamily="18" charset="0"/>
              <a:cs typeface="Liberation Serif" pitchFamily="18" charset="0"/>
            </a:rPr>
            <a:t>Муниципальных программах</a:t>
          </a:r>
          <a:endParaRPr lang="ru-RU" dirty="0">
            <a:latin typeface="Liberation Serif" pitchFamily="18" charset="0"/>
            <a:ea typeface="Liberation Serif" pitchFamily="18" charset="0"/>
            <a:cs typeface="Liberation Serif" pitchFamily="18" charset="0"/>
          </a:endParaRPr>
        </a:p>
      </dgm:t>
    </dgm:pt>
    <dgm:pt modelId="{C65905CE-58B4-4066-8549-845E946508F2}" type="parTrans" cxnId="{DD457327-EDCA-42B3-A1BB-624D9B65F178}">
      <dgm:prSet/>
      <dgm:spPr/>
      <dgm:t>
        <a:bodyPr/>
        <a:lstStyle/>
        <a:p>
          <a:endParaRPr lang="ru-RU"/>
        </a:p>
      </dgm:t>
    </dgm:pt>
    <dgm:pt modelId="{DAC7E5BC-B7E6-4F82-BD5D-11735497181E}" type="sibTrans" cxnId="{DD457327-EDCA-42B3-A1BB-624D9B65F178}">
      <dgm:prSet/>
      <dgm:spPr/>
      <dgm:t>
        <a:bodyPr/>
        <a:lstStyle/>
        <a:p>
          <a:endParaRPr lang="ru-RU"/>
        </a:p>
      </dgm:t>
    </dgm:pt>
    <dgm:pt modelId="{7C19F7DE-2559-43FF-AED1-3018988DD353}">
      <dgm:prSet/>
      <dgm:spPr/>
      <dgm:t>
        <a:bodyPr/>
        <a:lstStyle/>
        <a:p>
          <a:r>
            <a:rPr lang="ru-RU" dirty="0" smtClean="0">
              <a:latin typeface="Times New Roman" pitchFamily="18" charset="0"/>
              <a:cs typeface="Times New Roman" pitchFamily="18" charset="0"/>
            </a:rPr>
            <a:t>4</a:t>
          </a:r>
          <a:endParaRPr lang="ru-RU" dirty="0">
            <a:latin typeface="Times New Roman" pitchFamily="18" charset="0"/>
            <a:cs typeface="Times New Roman" pitchFamily="18" charset="0"/>
          </a:endParaRPr>
        </a:p>
      </dgm:t>
    </dgm:pt>
    <dgm:pt modelId="{EF8147C4-D38D-4AF0-BC84-347807618D61}" type="parTrans" cxnId="{CEC7A537-8CBC-4906-A5B4-887825E3E983}">
      <dgm:prSet/>
      <dgm:spPr/>
      <dgm:t>
        <a:bodyPr/>
        <a:lstStyle/>
        <a:p>
          <a:endParaRPr lang="ru-RU"/>
        </a:p>
      </dgm:t>
    </dgm:pt>
    <dgm:pt modelId="{3A16D19D-CAFD-4BA0-A977-228B3018BC1C}" type="sibTrans" cxnId="{CEC7A537-8CBC-4906-A5B4-887825E3E983}">
      <dgm:prSet/>
      <dgm:spPr/>
      <dgm:t>
        <a:bodyPr/>
        <a:lstStyle/>
        <a:p>
          <a:endParaRPr lang="ru-RU"/>
        </a:p>
      </dgm:t>
    </dgm:pt>
    <dgm:pt modelId="{1EDE7703-77B8-4424-ACE2-BB6709B6E68D}" type="pres">
      <dgm:prSet presAssocID="{C6CB8CB7-314B-4C5E-A09D-BA5286CB0ED3}" presName="theList" presStyleCnt="0">
        <dgm:presLayoutVars>
          <dgm:dir/>
          <dgm:animLvl val="lvl"/>
          <dgm:resizeHandles val="exact"/>
        </dgm:presLayoutVars>
      </dgm:prSet>
      <dgm:spPr/>
      <dgm:t>
        <a:bodyPr/>
        <a:lstStyle/>
        <a:p>
          <a:endParaRPr lang="ru-RU"/>
        </a:p>
      </dgm:t>
    </dgm:pt>
    <dgm:pt modelId="{D6311537-43B8-4AE7-9C14-B4AF20B9DC8D}" type="pres">
      <dgm:prSet presAssocID="{A1B67546-EDCF-49E8-B2FF-3DC6CB963FE3}" presName="compNode" presStyleCnt="0"/>
      <dgm:spPr/>
    </dgm:pt>
    <dgm:pt modelId="{75C255E1-A609-4629-BE37-C1FF08986C4B}" type="pres">
      <dgm:prSet presAssocID="{A1B67546-EDCF-49E8-B2FF-3DC6CB963FE3}" presName="aNode" presStyleLbl="bgShp" presStyleIdx="0" presStyleCnt="4" custScaleX="68182"/>
      <dgm:spPr/>
      <dgm:t>
        <a:bodyPr/>
        <a:lstStyle/>
        <a:p>
          <a:endParaRPr lang="ru-RU"/>
        </a:p>
      </dgm:t>
    </dgm:pt>
    <dgm:pt modelId="{F06D8F28-1263-46A2-93F0-CEF9F8325949}" type="pres">
      <dgm:prSet presAssocID="{A1B67546-EDCF-49E8-B2FF-3DC6CB963FE3}" presName="textNode" presStyleLbl="bgShp" presStyleIdx="0" presStyleCnt="4"/>
      <dgm:spPr/>
      <dgm:t>
        <a:bodyPr/>
        <a:lstStyle/>
        <a:p>
          <a:endParaRPr lang="ru-RU"/>
        </a:p>
      </dgm:t>
    </dgm:pt>
    <dgm:pt modelId="{E7EBB785-8617-486F-9763-A588DC0CD9B6}" type="pres">
      <dgm:prSet presAssocID="{A1B67546-EDCF-49E8-B2FF-3DC6CB963FE3}" presName="compChildNode" presStyleCnt="0"/>
      <dgm:spPr/>
    </dgm:pt>
    <dgm:pt modelId="{EDD6723E-4AA0-4C64-8AC9-9987F3784511}" type="pres">
      <dgm:prSet presAssocID="{A1B67546-EDCF-49E8-B2FF-3DC6CB963FE3}" presName="theInnerList" presStyleCnt="0"/>
      <dgm:spPr/>
    </dgm:pt>
    <dgm:pt modelId="{482A92A9-098B-4EC5-9B00-E5873E71F9EF}" type="pres">
      <dgm:prSet presAssocID="{95DE1543-B8BD-47F6-B8FC-E892092D3F5B}" presName="childNode" presStyleLbl="node1" presStyleIdx="0" presStyleCnt="4" custScaleX="82680">
        <dgm:presLayoutVars>
          <dgm:bulletEnabled val="1"/>
        </dgm:presLayoutVars>
      </dgm:prSet>
      <dgm:spPr/>
      <dgm:t>
        <a:bodyPr/>
        <a:lstStyle/>
        <a:p>
          <a:endParaRPr lang="ru-RU"/>
        </a:p>
      </dgm:t>
    </dgm:pt>
    <dgm:pt modelId="{9A377CB9-4594-434C-BDA9-5AF1A85B7E95}" type="pres">
      <dgm:prSet presAssocID="{A1B67546-EDCF-49E8-B2FF-3DC6CB963FE3}" presName="aSpace" presStyleCnt="0"/>
      <dgm:spPr/>
    </dgm:pt>
    <dgm:pt modelId="{1B52AC22-7695-40AA-A16D-493F343AB76E}" type="pres">
      <dgm:prSet presAssocID="{72455CC0-7F03-47C5-8DAA-11FDFE65A440}" presName="compNode" presStyleCnt="0"/>
      <dgm:spPr/>
    </dgm:pt>
    <dgm:pt modelId="{F7A2840D-6652-4968-A517-59E8155AA3D5}" type="pres">
      <dgm:prSet presAssocID="{72455CC0-7F03-47C5-8DAA-11FDFE65A440}" presName="aNode" presStyleLbl="bgShp" presStyleIdx="1" presStyleCnt="4" custScaleX="69171"/>
      <dgm:spPr/>
      <dgm:t>
        <a:bodyPr/>
        <a:lstStyle/>
        <a:p>
          <a:endParaRPr lang="ru-RU"/>
        </a:p>
      </dgm:t>
    </dgm:pt>
    <dgm:pt modelId="{7D2AFF14-D9E0-4FEF-AB7F-8196B5B5420A}" type="pres">
      <dgm:prSet presAssocID="{72455CC0-7F03-47C5-8DAA-11FDFE65A440}" presName="textNode" presStyleLbl="bgShp" presStyleIdx="1" presStyleCnt="4"/>
      <dgm:spPr/>
      <dgm:t>
        <a:bodyPr/>
        <a:lstStyle/>
        <a:p>
          <a:endParaRPr lang="ru-RU"/>
        </a:p>
      </dgm:t>
    </dgm:pt>
    <dgm:pt modelId="{6B7A33FA-5893-4177-9621-9852D1ADF8A1}" type="pres">
      <dgm:prSet presAssocID="{72455CC0-7F03-47C5-8DAA-11FDFE65A440}" presName="compChildNode" presStyleCnt="0"/>
      <dgm:spPr/>
    </dgm:pt>
    <dgm:pt modelId="{8180A8CC-C5B5-453D-9FC3-250755140A99}" type="pres">
      <dgm:prSet presAssocID="{72455CC0-7F03-47C5-8DAA-11FDFE65A440}" presName="theInnerList" presStyleCnt="0"/>
      <dgm:spPr/>
    </dgm:pt>
    <dgm:pt modelId="{4552C514-C909-4E59-8146-31E6B7A6CD92}" type="pres">
      <dgm:prSet presAssocID="{8838C504-2132-4CBB-93F9-EE861BC7DCFC}" presName="childNode" presStyleLbl="node1" presStyleIdx="1" presStyleCnt="4" custScaleX="84052">
        <dgm:presLayoutVars>
          <dgm:bulletEnabled val="1"/>
        </dgm:presLayoutVars>
      </dgm:prSet>
      <dgm:spPr/>
      <dgm:t>
        <a:bodyPr/>
        <a:lstStyle/>
        <a:p>
          <a:endParaRPr lang="ru-RU"/>
        </a:p>
      </dgm:t>
    </dgm:pt>
    <dgm:pt modelId="{E684978C-6EE5-4A22-87E2-5361C4E2B2A7}" type="pres">
      <dgm:prSet presAssocID="{72455CC0-7F03-47C5-8DAA-11FDFE65A440}" presName="aSpace" presStyleCnt="0"/>
      <dgm:spPr/>
    </dgm:pt>
    <dgm:pt modelId="{0066BD94-FF84-4288-8D56-199CFCD3E250}" type="pres">
      <dgm:prSet presAssocID="{F220F24F-EF6F-4C91-A576-401E743BB631}" presName="compNode" presStyleCnt="0"/>
      <dgm:spPr/>
    </dgm:pt>
    <dgm:pt modelId="{703E16BE-E389-455A-BC66-831E95B63AB7}" type="pres">
      <dgm:prSet presAssocID="{F220F24F-EF6F-4C91-A576-401E743BB631}" presName="aNode" presStyleLbl="bgShp" presStyleIdx="2" presStyleCnt="4" custScaleX="65645" custLinFactNeighborX="-1856"/>
      <dgm:spPr/>
      <dgm:t>
        <a:bodyPr/>
        <a:lstStyle/>
        <a:p>
          <a:endParaRPr lang="ru-RU"/>
        </a:p>
      </dgm:t>
    </dgm:pt>
    <dgm:pt modelId="{68AE77C5-1C44-4158-AACF-51181B0EE463}" type="pres">
      <dgm:prSet presAssocID="{F220F24F-EF6F-4C91-A576-401E743BB631}" presName="textNode" presStyleLbl="bgShp" presStyleIdx="2" presStyleCnt="4"/>
      <dgm:spPr/>
      <dgm:t>
        <a:bodyPr/>
        <a:lstStyle/>
        <a:p>
          <a:endParaRPr lang="ru-RU"/>
        </a:p>
      </dgm:t>
    </dgm:pt>
    <dgm:pt modelId="{D4849AE6-4A89-434A-A00F-AE59384E63E7}" type="pres">
      <dgm:prSet presAssocID="{F220F24F-EF6F-4C91-A576-401E743BB631}" presName="compChildNode" presStyleCnt="0"/>
      <dgm:spPr/>
    </dgm:pt>
    <dgm:pt modelId="{DA091C7B-3FFA-4441-8E50-CB184AE388FD}" type="pres">
      <dgm:prSet presAssocID="{F220F24F-EF6F-4C91-A576-401E743BB631}" presName="theInnerList" presStyleCnt="0"/>
      <dgm:spPr/>
    </dgm:pt>
    <dgm:pt modelId="{4CD0CFDB-C69E-41AC-B15A-D5B34FF0B706}" type="pres">
      <dgm:prSet presAssocID="{921D6982-7F22-41EC-A4D3-698FE25499D7}" presName="childNode" presStyleLbl="node1" presStyleIdx="2" presStyleCnt="4" custScaleX="79257" custLinFactNeighborX="-1820" custLinFactNeighborY="187">
        <dgm:presLayoutVars>
          <dgm:bulletEnabled val="1"/>
        </dgm:presLayoutVars>
      </dgm:prSet>
      <dgm:spPr/>
      <dgm:t>
        <a:bodyPr/>
        <a:lstStyle/>
        <a:p>
          <a:endParaRPr lang="ru-RU"/>
        </a:p>
      </dgm:t>
    </dgm:pt>
    <dgm:pt modelId="{9491E9DA-8F19-45A8-B1D5-DF1893B155C5}" type="pres">
      <dgm:prSet presAssocID="{F220F24F-EF6F-4C91-A576-401E743BB631}" presName="aSpace" presStyleCnt="0"/>
      <dgm:spPr/>
    </dgm:pt>
    <dgm:pt modelId="{9D415F3D-4D42-42D3-881F-4FC8E46516F2}" type="pres">
      <dgm:prSet presAssocID="{7C19F7DE-2559-43FF-AED1-3018988DD353}" presName="compNode" presStyleCnt="0"/>
      <dgm:spPr/>
    </dgm:pt>
    <dgm:pt modelId="{D3C43487-456A-44EC-BF1C-167625CD2246}" type="pres">
      <dgm:prSet presAssocID="{7C19F7DE-2559-43FF-AED1-3018988DD353}" presName="aNode" presStyleLbl="bgShp" presStyleIdx="3" presStyleCnt="4" custScaleX="65263" custLinFactNeighborX="-3432"/>
      <dgm:spPr/>
      <dgm:t>
        <a:bodyPr/>
        <a:lstStyle/>
        <a:p>
          <a:endParaRPr lang="ru-RU"/>
        </a:p>
      </dgm:t>
    </dgm:pt>
    <dgm:pt modelId="{6C2F5665-777E-480B-BE16-ECA78D39CC8B}" type="pres">
      <dgm:prSet presAssocID="{7C19F7DE-2559-43FF-AED1-3018988DD353}" presName="textNode" presStyleLbl="bgShp" presStyleIdx="3" presStyleCnt="4"/>
      <dgm:spPr/>
      <dgm:t>
        <a:bodyPr/>
        <a:lstStyle/>
        <a:p>
          <a:endParaRPr lang="ru-RU"/>
        </a:p>
      </dgm:t>
    </dgm:pt>
    <dgm:pt modelId="{AAF28295-5A0C-4D1C-B439-09C736736498}" type="pres">
      <dgm:prSet presAssocID="{7C19F7DE-2559-43FF-AED1-3018988DD353}" presName="compChildNode" presStyleCnt="0"/>
      <dgm:spPr/>
    </dgm:pt>
    <dgm:pt modelId="{37ABE8D0-6AC5-4C29-BD9E-54FC19EE7DD3}" type="pres">
      <dgm:prSet presAssocID="{7C19F7DE-2559-43FF-AED1-3018988DD353}" presName="theInnerList" presStyleCnt="0"/>
      <dgm:spPr/>
    </dgm:pt>
    <dgm:pt modelId="{0123724D-5B4F-4A17-98EB-FA4A374FE26C}" type="pres">
      <dgm:prSet presAssocID="{026B2C1E-9229-4B78-9A5F-73258614C0C3}" presName="childNode" presStyleLbl="node1" presStyleIdx="3" presStyleCnt="4" custScaleX="78390" custLinFactNeighborX="-4749" custLinFactNeighborY="187">
        <dgm:presLayoutVars>
          <dgm:bulletEnabled val="1"/>
        </dgm:presLayoutVars>
      </dgm:prSet>
      <dgm:spPr/>
      <dgm:t>
        <a:bodyPr/>
        <a:lstStyle/>
        <a:p>
          <a:endParaRPr lang="ru-RU"/>
        </a:p>
      </dgm:t>
    </dgm:pt>
  </dgm:ptLst>
  <dgm:cxnLst>
    <dgm:cxn modelId="{F661D973-EF83-4AAD-91EA-A1169BC7BE0F}" type="presOf" srcId="{95DE1543-B8BD-47F6-B8FC-E892092D3F5B}" destId="{482A92A9-098B-4EC5-9B00-E5873E71F9EF}" srcOrd="0" destOrd="0" presId="urn:microsoft.com/office/officeart/2005/8/layout/lProcess2"/>
    <dgm:cxn modelId="{8054F383-CCED-4447-8DAD-CFB14D032448}" type="presOf" srcId="{026B2C1E-9229-4B78-9A5F-73258614C0C3}" destId="{0123724D-5B4F-4A17-98EB-FA4A374FE26C}" srcOrd="0" destOrd="0" presId="urn:microsoft.com/office/officeart/2005/8/layout/lProcess2"/>
    <dgm:cxn modelId="{A6354FAF-DDF5-4466-AF70-7608E04AF603}" srcId="{A1B67546-EDCF-49E8-B2FF-3DC6CB963FE3}" destId="{95DE1543-B8BD-47F6-B8FC-E892092D3F5B}" srcOrd="0" destOrd="0" parTransId="{94D10000-7AB4-4CC3-984D-080A27B19546}" sibTransId="{68FFF220-F690-4FAF-B646-A9A6C9A471BC}"/>
    <dgm:cxn modelId="{E2AB9431-4B7F-4E32-90FA-BCA08B0DD43F}" type="presOf" srcId="{F220F24F-EF6F-4C91-A576-401E743BB631}" destId="{703E16BE-E389-455A-BC66-831E95B63AB7}" srcOrd="0" destOrd="0" presId="urn:microsoft.com/office/officeart/2005/8/layout/lProcess2"/>
    <dgm:cxn modelId="{45191C83-11E3-4E14-BB13-9470C007B917}" type="presOf" srcId="{A1B67546-EDCF-49E8-B2FF-3DC6CB963FE3}" destId="{F06D8F28-1263-46A2-93F0-CEF9F8325949}" srcOrd="1" destOrd="0" presId="urn:microsoft.com/office/officeart/2005/8/layout/lProcess2"/>
    <dgm:cxn modelId="{83EAA7E8-6785-4022-B666-30809E2AFBA3}" type="presOf" srcId="{F220F24F-EF6F-4C91-A576-401E743BB631}" destId="{68AE77C5-1C44-4158-AACF-51181B0EE463}" srcOrd="1" destOrd="0" presId="urn:microsoft.com/office/officeart/2005/8/layout/lProcess2"/>
    <dgm:cxn modelId="{82D8EAA2-93FA-43BF-9709-6CDAA2A8C43C}" srcId="{F220F24F-EF6F-4C91-A576-401E743BB631}" destId="{921D6982-7F22-41EC-A4D3-698FE25499D7}" srcOrd="0" destOrd="0" parTransId="{9200037E-E728-442D-93D3-7954F7C73084}" sibTransId="{24495775-CB9C-4C43-A70B-155F1E25B937}"/>
    <dgm:cxn modelId="{CEC7A537-8CBC-4906-A5B4-887825E3E983}" srcId="{C6CB8CB7-314B-4C5E-A09D-BA5286CB0ED3}" destId="{7C19F7DE-2559-43FF-AED1-3018988DD353}" srcOrd="3" destOrd="0" parTransId="{EF8147C4-D38D-4AF0-BC84-347807618D61}" sibTransId="{3A16D19D-CAFD-4BA0-A977-228B3018BC1C}"/>
    <dgm:cxn modelId="{838106A4-7F89-4AF6-AB3C-E62F89290121}" srcId="{C6CB8CB7-314B-4C5E-A09D-BA5286CB0ED3}" destId="{72455CC0-7F03-47C5-8DAA-11FDFE65A440}" srcOrd="1" destOrd="0" parTransId="{1B83ABF9-27FC-4DD7-82B2-DD75E66B6D35}" sibTransId="{D292C1EE-9DF0-48DD-BEDB-19921E302D41}"/>
    <dgm:cxn modelId="{73146874-4A29-4C26-A5BF-B33826CBADF3}" srcId="{C6CB8CB7-314B-4C5E-A09D-BA5286CB0ED3}" destId="{A1B67546-EDCF-49E8-B2FF-3DC6CB963FE3}" srcOrd="0" destOrd="0" parTransId="{48658E27-1752-4E5C-B895-2423CCC2B5B1}" sibTransId="{843A4A4F-A3B0-4BEC-BCC9-124AA9AB3963}"/>
    <dgm:cxn modelId="{26A06759-771F-42FD-9C0C-AE14F6398CE2}" type="presOf" srcId="{72455CC0-7F03-47C5-8DAA-11FDFE65A440}" destId="{F7A2840D-6652-4968-A517-59E8155AA3D5}" srcOrd="0" destOrd="0" presId="urn:microsoft.com/office/officeart/2005/8/layout/lProcess2"/>
    <dgm:cxn modelId="{0FFA3144-C37E-4EEE-9243-FFAC503106F2}" type="presOf" srcId="{7C19F7DE-2559-43FF-AED1-3018988DD353}" destId="{D3C43487-456A-44EC-BF1C-167625CD2246}" srcOrd="0" destOrd="0" presId="urn:microsoft.com/office/officeart/2005/8/layout/lProcess2"/>
    <dgm:cxn modelId="{DD457327-EDCA-42B3-A1BB-624D9B65F178}" srcId="{7C19F7DE-2559-43FF-AED1-3018988DD353}" destId="{026B2C1E-9229-4B78-9A5F-73258614C0C3}" srcOrd="0" destOrd="0" parTransId="{C65905CE-58B4-4066-8549-845E946508F2}" sibTransId="{DAC7E5BC-B7E6-4F82-BD5D-11735497181E}"/>
    <dgm:cxn modelId="{FB09A1C4-ED09-4DDC-87B0-75177918C03A}" type="presOf" srcId="{A1B67546-EDCF-49E8-B2FF-3DC6CB963FE3}" destId="{75C255E1-A609-4629-BE37-C1FF08986C4B}" srcOrd="0" destOrd="0" presId="urn:microsoft.com/office/officeart/2005/8/layout/lProcess2"/>
    <dgm:cxn modelId="{7260BD4A-BC78-48F2-909D-A72CF77A1217}" srcId="{C6CB8CB7-314B-4C5E-A09D-BA5286CB0ED3}" destId="{F220F24F-EF6F-4C91-A576-401E743BB631}" srcOrd="2" destOrd="0" parTransId="{7CA08A3E-24A6-4070-A4B2-605002B8CE91}" sibTransId="{CB959771-DD49-44C2-A2AF-B317C94E9464}"/>
    <dgm:cxn modelId="{6B1982B2-7DB6-4711-8467-9930085D2C14}" type="presOf" srcId="{921D6982-7F22-41EC-A4D3-698FE25499D7}" destId="{4CD0CFDB-C69E-41AC-B15A-D5B34FF0B706}" srcOrd="0" destOrd="0" presId="urn:microsoft.com/office/officeart/2005/8/layout/lProcess2"/>
    <dgm:cxn modelId="{494020D6-8363-4845-A81E-778B0EAFD250}" srcId="{72455CC0-7F03-47C5-8DAA-11FDFE65A440}" destId="{8838C504-2132-4CBB-93F9-EE861BC7DCFC}" srcOrd="0" destOrd="0" parTransId="{D88E24F7-ABA9-4B05-A7F8-7176F5384062}" sibTransId="{A6BAEDE2-B66D-4ED2-9418-0D9708B9B3F9}"/>
    <dgm:cxn modelId="{9FE4F307-D153-45E0-B4B5-4A48067E8397}" type="presOf" srcId="{7C19F7DE-2559-43FF-AED1-3018988DD353}" destId="{6C2F5665-777E-480B-BE16-ECA78D39CC8B}" srcOrd="1" destOrd="0" presId="urn:microsoft.com/office/officeart/2005/8/layout/lProcess2"/>
    <dgm:cxn modelId="{23CFF92F-C8F7-436C-9C69-8FADAE44B717}" type="presOf" srcId="{72455CC0-7F03-47C5-8DAA-11FDFE65A440}" destId="{7D2AFF14-D9E0-4FEF-AB7F-8196B5B5420A}" srcOrd="1" destOrd="0" presId="urn:microsoft.com/office/officeart/2005/8/layout/lProcess2"/>
    <dgm:cxn modelId="{6F2FFCBA-C6F5-4DF6-A40D-E02D0F117ABC}" type="presOf" srcId="{8838C504-2132-4CBB-93F9-EE861BC7DCFC}" destId="{4552C514-C909-4E59-8146-31E6B7A6CD92}" srcOrd="0" destOrd="0" presId="urn:microsoft.com/office/officeart/2005/8/layout/lProcess2"/>
    <dgm:cxn modelId="{A76FD538-856B-4316-AF3A-02C2A2004712}" type="presOf" srcId="{C6CB8CB7-314B-4C5E-A09D-BA5286CB0ED3}" destId="{1EDE7703-77B8-4424-ACE2-BB6709B6E68D}" srcOrd="0" destOrd="0" presId="urn:microsoft.com/office/officeart/2005/8/layout/lProcess2"/>
    <dgm:cxn modelId="{22FD88FD-8C6C-4571-8299-6A325E1AA532}" type="presParOf" srcId="{1EDE7703-77B8-4424-ACE2-BB6709B6E68D}" destId="{D6311537-43B8-4AE7-9C14-B4AF20B9DC8D}" srcOrd="0" destOrd="0" presId="urn:microsoft.com/office/officeart/2005/8/layout/lProcess2"/>
    <dgm:cxn modelId="{F792170E-CECB-4A26-97F0-C5019385958B}" type="presParOf" srcId="{D6311537-43B8-4AE7-9C14-B4AF20B9DC8D}" destId="{75C255E1-A609-4629-BE37-C1FF08986C4B}" srcOrd="0" destOrd="0" presId="urn:microsoft.com/office/officeart/2005/8/layout/lProcess2"/>
    <dgm:cxn modelId="{C8F1DB8D-03CA-4395-B9A3-5BC01F83971B}" type="presParOf" srcId="{D6311537-43B8-4AE7-9C14-B4AF20B9DC8D}" destId="{F06D8F28-1263-46A2-93F0-CEF9F8325949}" srcOrd="1" destOrd="0" presId="urn:microsoft.com/office/officeart/2005/8/layout/lProcess2"/>
    <dgm:cxn modelId="{E5FF46FA-7BFA-4BC6-9A5B-323D17175D0E}" type="presParOf" srcId="{D6311537-43B8-4AE7-9C14-B4AF20B9DC8D}" destId="{E7EBB785-8617-486F-9763-A588DC0CD9B6}" srcOrd="2" destOrd="0" presId="urn:microsoft.com/office/officeart/2005/8/layout/lProcess2"/>
    <dgm:cxn modelId="{48BC5E63-391D-4DF2-A071-E68B9C4C9646}" type="presParOf" srcId="{E7EBB785-8617-486F-9763-A588DC0CD9B6}" destId="{EDD6723E-4AA0-4C64-8AC9-9987F3784511}" srcOrd="0" destOrd="0" presId="urn:microsoft.com/office/officeart/2005/8/layout/lProcess2"/>
    <dgm:cxn modelId="{8F74B080-7BC0-4361-B38C-2CDC0A132686}" type="presParOf" srcId="{EDD6723E-4AA0-4C64-8AC9-9987F3784511}" destId="{482A92A9-098B-4EC5-9B00-E5873E71F9EF}" srcOrd="0" destOrd="0" presId="urn:microsoft.com/office/officeart/2005/8/layout/lProcess2"/>
    <dgm:cxn modelId="{10DAEF8E-FDA9-4924-8BF7-D920BA717C45}" type="presParOf" srcId="{1EDE7703-77B8-4424-ACE2-BB6709B6E68D}" destId="{9A377CB9-4594-434C-BDA9-5AF1A85B7E95}" srcOrd="1" destOrd="0" presId="urn:microsoft.com/office/officeart/2005/8/layout/lProcess2"/>
    <dgm:cxn modelId="{F45C123E-8597-404D-ABCF-BF05B2EA2B3B}" type="presParOf" srcId="{1EDE7703-77B8-4424-ACE2-BB6709B6E68D}" destId="{1B52AC22-7695-40AA-A16D-493F343AB76E}" srcOrd="2" destOrd="0" presId="urn:microsoft.com/office/officeart/2005/8/layout/lProcess2"/>
    <dgm:cxn modelId="{30F7597E-B933-4E14-8628-D4737E1C272B}" type="presParOf" srcId="{1B52AC22-7695-40AA-A16D-493F343AB76E}" destId="{F7A2840D-6652-4968-A517-59E8155AA3D5}" srcOrd="0" destOrd="0" presId="urn:microsoft.com/office/officeart/2005/8/layout/lProcess2"/>
    <dgm:cxn modelId="{5D4D5096-DDD3-4601-A106-AD6094A27029}" type="presParOf" srcId="{1B52AC22-7695-40AA-A16D-493F343AB76E}" destId="{7D2AFF14-D9E0-4FEF-AB7F-8196B5B5420A}" srcOrd="1" destOrd="0" presId="urn:microsoft.com/office/officeart/2005/8/layout/lProcess2"/>
    <dgm:cxn modelId="{F166B355-3F76-424F-9F60-0BA5FC213342}" type="presParOf" srcId="{1B52AC22-7695-40AA-A16D-493F343AB76E}" destId="{6B7A33FA-5893-4177-9621-9852D1ADF8A1}" srcOrd="2" destOrd="0" presId="urn:microsoft.com/office/officeart/2005/8/layout/lProcess2"/>
    <dgm:cxn modelId="{6AE3FE28-C738-4EAD-AD58-39C559B17F71}" type="presParOf" srcId="{6B7A33FA-5893-4177-9621-9852D1ADF8A1}" destId="{8180A8CC-C5B5-453D-9FC3-250755140A99}" srcOrd="0" destOrd="0" presId="urn:microsoft.com/office/officeart/2005/8/layout/lProcess2"/>
    <dgm:cxn modelId="{68903A0D-27B5-420F-BD3E-CA86B7475401}" type="presParOf" srcId="{8180A8CC-C5B5-453D-9FC3-250755140A99}" destId="{4552C514-C909-4E59-8146-31E6B7A6CD92}" srcOrd="0" destOrd="0" presId="urn:microsoft.com/office/officeart/2005/8/layout/lProcess2"/>
    <dgm:cxn modelId="{3FD3ADC9-F50C-4B69-A7F4-7DA9ADA6A929}" type="presParOf" srcId="{1EDE7703-77B8-4424-ACE2-BB6709B6E68D}" destId="{E684978C-6EE5-4A22-87E2-5361C4E2B2A7}" srcOrd="3" destOrd="0" presId="urn:microsoft.com/office/officeart/2005/8/layout/lProcess2"/>
    <dgm:cxn modelId="{AD1EAE73-04B5-4E1A-8C4B-3138BB99DD2A}" type="presParOf" srcId="{1EDE7703-77B8-4424-ACE2-BB6709B6E68D}" destId="{0066BD94-FF84-4288-8D56-199CFCD3E250}" srcOrd="4" destOrd="0" presId="urn:microsoft.com/office/officeart/2005/8/layout/lProcess2"/>
    <dgm:cxn modelId="{4A650841-B97E-4C10-BC9E-FA6B1E3C47B8}" type="presParOf" srcId="{0066BD94-FF84-4288-8D56-199CFCD3E250}" destId="{703E16BE-E389-455A-BC66-831E95B63AB7}" srcOrd="0" destOrd="0" presId="urn:microsoft.com/office/officeart/2005/8/layout/lProcess2"/>
    <dgm:cxn modelId="{8FFB31B8-B9C7-4642-B514-D2B05FFF5F81}" type="presParOf" srcId="{0066BD94-FF84-4288-8D56-199CFCD3E250}" destId="{68AE77C5-1C44-4158-AACF-51181B0EE463}" srcOrd="1" destOrd="0" presId="urn:microsoft.com/office/officeart/2005/8/layout/lProcess2"/>
    <dgm:cxn modelId="{54CD956A-8827-4924-8F65-B91270E06FC3}" type="presParOf" srcId="{0066BD94-FF84-4288-8D56-199CFCD3E250}" destId="{D4849AE6-4A89-434A-A00F-AE59384E63E7}" srcOrd="2" destOrd="0" presId="urn:microsoft.com/office/officeart/2005/8/layout/lProcess2"/>
    <dgm:cxn modelId="{9BCB360E-9892-40B8-BAFA-113637069413}" type="presParOf" srcId="{D4849AE6-4A89-434A-A00F-AE59384E63E7}" destId="{DA091C7B-3FFA-4441-8E50-CB184AE388FD}" srcOrd="0" destOrd="0" presId="urn:microsoft.com/office/officeart/2005/8/layout/lProcess2"/>
    <dgm:cxn modelId="{AFCDDDE9-4E31-4CA4-994B-B5C00C0FC471}" type="presParOf" srcId="{DA091C7B-3FFA-4441-8E50-CB184AE388FD}" destId="{4CD0CFDB-C69E-41AC-B15A-D5B34FF0B706}" srcOrd="0" destOrd="0" presId="urn:microsoft.com/office/officeart/2005/8/layout/lProcess2"/>
    <dgm:cxn modelId="{BDA2216B-71FD-474F-B10C-1EF987143CBF}" type="presParOf" srcId="{1EDE7703-77B8-4424-ACE2-BB6709B6E68D}" destId="{9491E9DA-8F19-45A8-B1D5-DF1893B155C5}" srcOrd="5" destOrd="0" presId="urn:microsoft.com/office/officeart/2005/8/layout/lProcess2"/>
    <dgm:cxn modelId="{F0BD1944-77E4-4C6C-A422-3F964C7A673B}" type="presParOf" srcId="{1EDE7703-77B8-4424-ACE2-BB6709B6E68D}" destId="{9D415F3D-4D42-42D3-881F-4FC8E46516F2}" srcOrd="6" destOrd="0" presId="urn:microsoft.com/office/officeart/2005/8/layout/lProcess2"/>
    <dgm:cxn modelId="{03856C15-AE24-4B4F-8383-658D7612B48C}" type="presParOf" srcId="{9D415F3D-4D42-42D3-881F-4FC8E46516F2}" destId="{D3C43487-456A-44EC-BF1C-167625CD2246}" srcOrd="0" destOrd="0" presId="urn:microsoft.com/office/officeart/2005/8/layout/lProcess2"/>
    <dgm:cxn modelId="{DE5CA58E-CDB7-4C16-87D6-CE9841269004}" type="presParOf" srcId="{9D415F3D-4D42-42D3-881F-4FC8E46516F2}" destId="{6C2F5665-777E-480B-BE16-ECA78D39CC8B}" srcOrd="1" destOrd="0" presId="urn:microsoft.com/office/officeart/2005/8/layout/lProcess2"/>
    <dgm:cxn modelId="{D4347501-9E65-45B5-8DF1-6EDCF984B509}" type="presParOf" srcId="{9D415F3D-4D42-42D3-881F-4FC8E46516F2}" destId="{AAF28295-5A0C-4D1C-B439-09C736736498}" srcOrd="2" destOrd="0" presId="urn:microsoft.com/office/officeart/2005/8/layout/lProcess2"/>
    <dgm:cxn modelId="{73336106-84C2-4EBC-9C95-D6BF19709115}" type="presParOf" srcId="{AAF28295-5A0C-4D1C-B439-09C736736498}" destId="{37ABE8D0-6AC5-4C29-BD9E-54FC19EE7DD3}" srcOrd="0" destOrd="0" presId="urn:microsoft.com/office/officeart/2005/8/layout/lProcess2"/>
    <dgm:cxn modelId="{134CB880-F933-4902-BE0D-3537FB503B83}" type="presParOf" srcId="{37ABE8D0-6AC5-4C29-BD9E-54FC19EE7DD3}" destId="{0123724D-5B4F-4A17-98EB-FA4A374FE26C}"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238CDA5-F1CB-40C4-83D6-9505721200AC}" type="doc">
      <dgm:prSet loTypeId="urn:microsoft.com/office/officeart/2005/8/layout/hList1" loCatId="list" qsTypeId="urn:microsoft.com/office/officeart/2005/8/quickstyle/3d1" qsCatId="3D" csTypeId="urn:microsoft.com/office/officeart/2005/8/colors/accent1_2" csCatId="accent1" phldr="1"/>
      <dgm:spPr/>
      <dgm:t>
        <a:bodyPr/>
        <a:lstStyle/>
        <a:p>
          <a:endParaRPr lang="ru-RU"/>
        </a:p>
      </dgm:t>
    </dgm:pt>
    <dgm:pt modelId="{6A8CC86C-DF54-448A-AE14-994DAA14386A}">
      <dgm:prSet phldrT="[Текст]"/>
      <dgm:spPr/>
      <dgm:t>
        <a:bodyPr/>
        <a:lstStyle/>
        <a:p>
          <a:r>
            <a:rPr lang="ru-RU" dirty="0" smtClean="0">
              <a:latin typeface="Liberation Serif" pitchFamily="18" charset="0"/>
              <a:ea typeface="Liberation Serif" pitchFamily="18" charset="0"/>
              <a:cs typeface="Liberation Serif" pitchFamily="18" charset="0"/>
            </a:rPr>
            <a:t>Налоговые поступления</a:t>
          </a:r>
          <a:endParaRPr lang="ru-RU" dirty="0">
            <a:latin typeface="Liberation Serif" pitchFamily="18" charset="0"/>
            <a:ea typeface="Liberation Serif" pitchFamily="18" charset="0"/>
            <a:cs typeface="Liberation Serif" pitchFamily="18" charset="0"/>
          </a:endParaRPr>
        </a:p>
      </dgm:t>
    </dgm:pt>
    <dgm:pt modelId="{AE7F9432-12E5-4201-9067-F0A94B78A313}" type="parTrans" cxnId="{8F5088F1-76A4-4D00-95A6-73271168DA07}">
      <dgm:prSet/>
      <dgm:spPr/>
      <dgm:t>
        <a:bodyPr/>
        <a:lstStyle/>
        <a:p>
          <a:endParaRPr lang="ru-RU"/>
        </a:p>
      </dgm:t>
    </dgm:pt>
    <dgm:pt modelId="{26731E5E-618C-4E10-8202-CA645EB63BAD}" type="sibTrans" cxnId="{8F5088F1-76A4-4D00-95A6-73271168DA07}">
      <dgm:prSet/>
      <dgm:spPr/>
      <dgm:t>
        <a:bodyPr/>
        <a:lstStyle/>
        <a:p>
          <a:endParaRPr lang="ru-RU"/>
        </a:p>
      </dgm:t>
    </dgm:pt>
    <dgm:pt modelId="{51632CCE-841A-4783-B488-07D2ADE266CC}">
      <dgm:prSet phldrT="[Текст]"/>
      <dgm:spPr/>
      <dgm:t>
        <a:bodyPr/>
        <a:lstStyle/>
        <a:p>
          <a:r>
            <a:rPr lang="ru-RU" dirty="0" smtClean="0">
              <a:latin typeface="Liberation Serif" pitchFamily="18" charset="0"/>
              <a:ea typeface="Liberation Serif" pitchFamily="18" charset="0"/>
              <a:cs typeface="Liberation Serif" pitchFamily="18" charset="0"/>
            </a:rPr>
            <a:t>налог на доходы физических лиц;</a:t>
          </a:r>
          <a:endParaRPr lang="ru-RU" dirty="0">
            <a:latin typeface="Liberation Serif" pitchFamily="18" charset="0"/>
            <a:ea typeface="Liberation Serif" pitchFamily="18" charset="0"/>
            <a:cs typeface="Liberation Serif" pitchFamily="18" charset="0"/>
          </a:endParaRPr>
        </a:p>
      </dgm:t>
    </dgm:pt>
    <dgm:pt modelId="{3850C37A-69EA-44A7-9026-261405870C95}" type="parTrans" cxnId="{241F3A0D-F9A0-4E27-9CAC-8EBB0182A1D5}">
      <dgm:prSet/>
      <dgm:spPr/>
      <dgm:t>
        <a:bodyPr/>
        <a:lstStyle/>
        <a:p>
          <a:endParaRPr lang="ru-RU"/>
        </a:p>
      </dgm:t>
    </dgm:pt>
    <dgm:pt modelId="{0887A37E-5620-4523-985A-F64EA5798DBB}" type="sibTrans" cxnId="{241F3A0D-F9A0-4E27-9CAC-8EBB0182A1D5}">
      <dgm:prSet/>
      <dgm:spPr/>
      <dgm:t>
        <a:bodyPr/>
        <a:lstStyle/>
        <a:p>
          <a:endParaRPr lang="ru-RU"/>
        </a:p>
      </dgm:t>
    </dgm:pt>
    <dgm:pt modelId="{98C7C22E-DA16-4703-BC1E-6F5144C1D41E}">
      <dgm:prSet phldrT="[Текст]"/>
      <dgm:spPr/>
      <dgm:t>
        <a:bodyPr/>
        <a:lstStyle/>
        <a:p>
          <a:r>
            <a:rPr lang="ru-RU" dirty="0" smtClean="0">
              <a:latin typeface="Liberation Serif" pitchFamily="18" charset="0"/>
              <a:ea typeface="Liberation Serif" pitchFamily="18" charset="0"/>
              <a:cs typeface="Liberation Serif" pitchFamily="18" charset="0"/>
            </a:rPr>
            <a:t>единый налог на вмененный доход;</a:t>
          </a:r>
          <a:endParaRPr lang="ru-RU" dirty="0">
            <a:latin typeface="Liberation Serif" pitchFamily="18" charset="0"/>
            <a:ea typeface="Liberation Serif" pitchFamily="18" charset="0"/>
            <a:cs typeface="Liberation Serif" pitchFamily="18" charset="0"/>
          </a:endParaRPr>
        </a:p>
      </dgm:t>
    </dgm:pt>
    <dgm:pt modelId="{A2821328-9DA4-4822-AE8F-E78116E373EA}" type="parTrans" cxnId="{DF7771D1-1ACA-4229-88DB-F0D9883569B8}">
      <dgm:prSet/>
      <dgm:spPr/>
      <dgm:t>
        <a:bodyPr/>
        <a:lstStyle/>
        <a:p>
          <a:endParaRPr lang="ru-RU"/>
        </a:p>
      </dgm:t>
    </dgm:pt>
    <dgm:pt modelId="{EADF5DB5-2C2E-402F-8F4A-64CC1303D791}" type="sibTrans" cxnId="{DF7771D1-1ACA-4229-88DB-F0D9883569B8}">
      <dgm:prSet/>
      <dgm:spPr/>
      <dgm:t>
        <a:bodyPr/>
        <a:lstStyle/>
        <a:p>
          <a:endParaRPr lang="ru-RU"/>
        </a:p>
      </dgm:t>
    </dgm:pt>
    <dgm:pt modelId="{838D07FF-D412-4E29-B670-7830E9EFB197}">
      <dgm:prSet phldrT="[Текст]"/>
      <dgm:spPr/>
      <dgm:t>
        <a:bodyPr/>
        <a:lstStyle/>
        <a:p>
          <a:r>
            <a:rPr lang="ru-RU" dirty="0" smtClean="0">
              <a:latin typeface="Liberation Serif" pitchFamily="18" charset="0"/>
              <a:ea typeface="Liberation Serif" pitchFamily="18" charset="0"/>
              <a:cs typeface="Liberation Serif" pitchFamily="18" charset="0"/>
            </a:rPr>
            <a:t>Неналоговые доходы</a:t>
          </a:r>
          <a:endParaRPr lang="ru-RU" dirty="0">
            <a:latin typeface="Liberation Serif" pitchFamily="18" charset="0"/>
            <a:ea typeface="Liberation Serif" pitchFamily="18" charset="0"/>
            <a:cs typeface="Liberation Serif" pitchFamily="18" charset="0"/>
          </a:endParaRPr>
        </a:p>
      </dgm:t>
    </dgm:pt>
    <dgm:pt modelId="{76763CCF-BEEE-4A31-9048-F961E46EA596}" type="parTrans" cxnId="{FEA135F2-217E-44A7-8105-2B62686E0CD1}">
      <dgm:prSet/>
      <dgm:spPr/>
      <dgm:t>
        <a:bodyPr/>
        <a:lstStyle/>
        <a:p>
          <a:endParaRPr lang="ru-RU"/>
        </a:p>
      </dgm:t>
    </dgm:pt>
    <dgm:pt modelId="{04296E15-412B-4621-8A56-8DC30AFFF0F5}" type="sibTrans" cxnId="{FEA135F2-217E-44A7-8105-2B62686E0CD1}">
      <dgm:prSet/>
      <dgm:spPr/>
      <dgm:t>
        <a:bodyPr/>
        <a:lstStyle/>
        <a:p>
          <a:endParaRPr lang="ru-RU"/>
        </a:p>
      </dgm:t>
    </dgm:pt>
    <dgm:pt modelId="{C997C5CD-E44E-47F4-8F37-4AF120F7DE76}">
      <dgm:prSet phldrT="[Текст]"/>
      <dgm:spPr/>
      <dgm:t>
        <a:bodyPr/>
        <a:lstStyle/>
        <a:p>
          <a:r>
            <a:rPr lang="ru-RU" dirty="0" smtClean="0">
              <a:latin typeface="Liberation Serif" pitchFamily="18" charset="0"/>
              <a:ea typeface="Liberation Serif" pitchFamily="18" charset="0"/>
              <a:cs typeface="Liberation Serif" pitchFamily="18" charset="0"/>
            </a:rPr>
            <a:t>доходы от использования муниципального имущества;</a:t>
          </a:r>
          <a:endParaRPr lang="ru-RU" dirty="0">
            <a:latin typeface="Liberation Serif" pitchFamily="18" charset="0"/>
            <a:ea typeface="Liberation Serif" pitchFamily="18" charset="0"/>
            <a:cs typeface="Liberation Serif" pitchFamily="18" charset="0"/>
          </a:endParaRPr>
        </a:p>
      </dgm:t>
    </dgm:pt>
    <dgm:pt modelId="{60AB9F1E-DA8E-4351-B4BE-F9A1829BEF95}" type="parTrans" cxnId="{162A10DC-55CB-499C-A633-0CF02EED90D8}">
      <dgm:prSet/>
      <dgm:spPr/>
      <dgm:t>
        <a:bodyPr/>
        <a:lstStyle/>
        <a:p>
          <a:endParaRPr lang="ru-RU"/>
        </a:p>
      </dgm:t>
    </dgm:pt>
    <dgm:pt modelId="{17A3F07B-E21C-4D3F-9367-6959F362FC87}" type="sibTrans" cxnId="{162A10DC-55CB-499C-A633-0CF02EED90D8}">
      <dgm:prSet/>
      <dgm:spPr/>
      <dgm:t>
        <a:bodyPr/>
        <a:lstStyle/>
        <a:p>
          <a:endParaRPr lang="ru-RU"/>
        </a:p>
      </dgm:t>
    </dgm:pt>
    <dgm:pt modelId="{E5296EDA-DBDB-41C0-AFD4-9493EA9F2F91}">
      <dgm:prSet phldrT="[Текст]"/>
      <dgm:spPr/>
      <dgm:t>
        <a:bodyPr/>
        <a:lstStyle/>
        <a:p>
          <a:r>
            <a:rPr lang="ru-RU" dirty="0" smtClean="0">
              <a:latin typeface="Liberation Serif" pitchFamily="18" charset="0"/>
              <a:ea typeface="Liberation Serif" pitchFamily="18" charset="0"/>
              <a:cs typeface="Liberation Serif" pitchFamily="18" charset="0"/>
            </a:rPr>
            <a:t>Безвозмездные поступления</a:t>
          </a:r>
          <a:endParaRPr lang="ru-RU" dirty="0">
            <a:latin typeface="Liberation Serif" pitchFamily="18" charset="0"/>
            <a:ea typeface="Liberation Serif" pitchFamily="18" charset="0"/>
            <a:cs typeface="Liberation Serif" pitchFamily="18" charset="0"/>
          </a:endParaRPr>
        </a:p>
      </dgm:t>
    </dgm:pt>
    <dgm:pt modelId="{9C8584B0-2479-4480-B668-C33BF9F641DA}" type="parTrans" cxnId="{05C80017-4764-4AA5-BC9F-FA86384AD69F}">
      <dgm:prSet/>
      <dgm:spPr/>
      <dgm:t>
        <a:bodyPr/>
        <a:lstStyle/>
        <a:p>
          <a:endParaRPr lang="ru-RU"/>
        </a:p>
      </dgm:t>
    </dgm:pt>
    <dgm:pt modelId="{CBAAD2EB-96D7-43A0-A714-17B57B07A674}" type="sibTrans" cxnId="{05C80017-4764-4AA5-BC9F-FA86384AD69F}">
      <dgm:prSet/>
      <dgm:spPr/>
      <dgm:t>
        <a:bodyPr/>
        <a:lstStyle/>
        <a:p>
          <a:endParaRPr lang="ru-RU"/>
        </a:p>
      </dgm:t>
    </dgm:pt>
    <dgm:pt modelId="{329C0D95-412D-408A-8949-F7806CC85E99}">
      <dgm:prSet phldrT="[Текст]"/>
      <dgm:spPr/>
      <dgm:t>
        <a:bodyPr/>
        <a:lstStyle/>
        <a:p>
          <a:r>
            <a:rPr lang="ru-RU" dirty="0" smtClean="0">
              <a:latin typeface="Liberation Serif" pitchFamily="18" charset="0"/>
              <a:ea typeface="Liberation Serif" pitchFamily="18" charset="0"/>
              <a:cs typeface="Liberation Serif" pitchFamily="18" charset="0"/>
            </a:rPr>
            <a:t>Поступления от других бюджетов (межбюджетные трансферты), организаций, граждан (кроме налоговых и неналоговых доходов)</a:t>
          </a:r>
          <a:endParaRPr lang="ru-RU" dirty="0">
            <a:latin typeface="Liberation Serif" pitchFamily="18" charset="0"/>
            <a:ea typeface="Liberation Serif" pitchFamily="18" charset="0"/>
            <a:cs typeface="Liberation Serif" pitchFamily="18" charset="0"/>
          </a:endParaRPr>
        </a:p>
      </dgm:t>
    </dgm:pt>
    <dgm:pt modelId="{5935DBE7-3348-414E-BCCB-AB78B4850335}" type="parTrans" cxnId="{4E8D06A4-1B6F-4563-ACC7-0988A3A8A8A7}">
      <dgm:prSet/>
      <dgm:spPr/>
      <dgm:t>
        <a:bodyPr/>
        <a:lstStyle/>
        <a:p>
          <a:endParaRPr lang="ru-RU"/>
        </a:p>
      </dgm:t>
    </dgm:pt>
    <dgm:pt modelId="{3AAD3CE9-0993-41DD-8B83-99447F8C38DF}" type="sibTrans" cxnId="{4E8D06A4-1B6F-4563-ACC7-0988A3A8A8A7}">
      <dgm:prSet/>
      <dgm:spPr/>
      <dgm:t>
        <a:bodyPr/>
        <a:lstStyle/>
        <a:p>
          <a:endParaRPr lang="ru-RU"/>
        </a:p>
      </dgm:t>
    </dgm:pt>
    <dgm:pt modelId="{822E0C3F-C018-4E52-8E8B-FB5B0C3B26C0}">
      <dgm:prSet phldrT="[Текст]"/>
      <dgm:spPr/>
      <dgm:t>
        <a:bodyPr/>
        <a:lstStyle/>
        <a:p>
          <a:r>
            <a:rPr lang="ru-RU" dirty="0" smtClean="0">
              <a:latin typeface="Liberation Serif" pitchFamily="18" charset="0"/>
              <a:ea typeface="Liberation Serif" pitchFamily="18" charset="0"/>
              <a:cs typeface="Liberation Serif" pitchFamily="18" charset="0"/>
            </a:rPr>
            <a:t>акцизы;</a:t>
          </a:r>
          <a:endParaRPr lang="ru-RU" dirty="0">
            <a:latin typeface="Liberation Serif" pitchFamily="18" charset="0"/>
            <a:ea typeface="Liberation Serif" pitchFamily="18" charset="0"/>
            <a:cs typeface="Liberation Serif" pitchFamily="18" charset="0"/>
          </a:endParaRPr>
        </a:p>
      </dgm:t>
    </dgm:pt>
    <dgm:pt modelId="{A16CFBF2-09B4-4828-A5C3-5C6BFAB7AF0F}" type="parTrans" cxnId="{F19304E0-E152-46A5-96B9-C0EEEE016042}">
      <dgm:prSet/>
      <dgm:spPr/>
      <dgm:t>
        <a:bodyPr/>
        <a:lstStyle/>
        <a:p>
          <a:endParaRPr lang="ru-RU"/>
        </a:p>
      </dgm:t>
    </dgm:pt>
    <dgm:pt modelId="{C547CE5E-7420-4705-9085-6481B754A55C}" type="sibTrans" cxnId="{F19304E0-E152-46A5-96B9-C0EEEE016042}">
      <dgm:prSet/>
      <dgm:spPr/>
      <dgm:t>
        <a:bodyPr/>
        <a:lstStyle/>
        <a:p>
          <a:endParaRPr lang="ru-RU"/>
        </a:p>
      </dgm:t>
    </dgm:pt>
    <dgm:pt modelId="{803BDE46-C1EA-4861-A220-2E805CCBFD84}">
      <dgm:prSet phldrT="[Текст]"/>
      <dgm:spPr/>
      <dgm:t>
        <a:bodyPr/>
        <a:lstStyle/>
        <a:p>
          <a:r>
            <a:rPr lang="ru-RU" dirty="0" smtClean="0">
              <a:latin typeface="Liberation Serif" pitchFamily="18" charset="0"/>
              <a:ea typeface="Liberation Serif" pitchFamily="18" charset="0"/>
              <a:cs typeface="Liberation Serif" pitchFamily="18" charset="0"/>
            </a:rPr>
            <a:t>единый сельскохозяйственный налог;</a:t>
          </a:r>
          <a:endParaRPr lang="ru-RU" dirty="0">
            <a:latin typeface="Liberation Serif" pitchFamily="18" charset="0"/>
            <a:ea typeface="Liberation Serif" pitchFamily="18" charset="0"/>
            <a:cs typeface="Liberation Serif" pitchFamily="18" charset="0"/>
          </a:endParaRPr>
        </a:p>
      </dgm:t>
    </dgm:pt>
    <dgm:pt modelId="{268BAB8D-F238-4B64-9FF4-E027054AC741}" type="parTrans" cxnId="{4705C8D2-A78C-48C7-BBD9-8964998ADC68}">
      <dgm:prSet/>
      <dgm:spPr/>
      <dgm:t>
        <a:bodyPr/>
        <a:lstStyle/>
        <a:p>
          <a:endParaRPr lang="ru-RU"/>
        </a:p>
      </dgm:t>
    </dgm:pt>
    <dgm:pt modelId="{AA514DC8-CC93-4E83-A76D-C593F602E96E}" type="sibTrans" cxnId="{4705C8D2-A78C-48C7-BBD9-8964998ADC68}">
      <dgm:prSet/>
      <dgm:spPr/>
      <dgm:t>
        <a:bodyPr/>
        <a:lstStyle/>
        <a:p>
          <a:endParaRPr lang="ru-RU"/>
        </a:p>
      </dgm:t>
    </dgm:pt>
    <dgm:pt modelId="{93667590-3A7A-4581-BEAC-78DFAD0D1C72}">
      <dgm:prSet phldrT="[Текст]"/>
      <dgm:spPr/>
      <dgm:t>
        <a:bodyPr/>
        <a:lstStyle/>
        <a:p>
          <a:r>
            <a:rPr lang="ru-RU" dirty="0" smtClean="0">
              <a:latin typeface="Liberation Serif" pitchFamily="18" charset="0"/>
              <a:ea typeface="Liberation Serif" pitchFamily="18" charset="0"/>
              <a:cs typeface="Liberation Serif" pitchFamily="18" charset="0"/>
            </a:rPr>
            <a:t>патентной системы;</a:t>
          </a:r>
          <a:endParaRPr lang="ru-RU" dirty="0">
            <a:latin typeface="Liberation Serif" pitchFamily="18" charset="0"/>
            <a:ea typeface="Liberation Serif" pitchFamily="18" charset="0"/>
            <a:cs typeface="Liberation Serif" pitchFamily="18" charset="0"/>
          </a:endParaRPr>
        </a:p>
      </dgm:t>
    </dgm:pt>
    <dgm:pt modelId="{EF4190D4-E716-41E7-BFC9-404E450E89D9}" type="parTrans" cxnId="{BE328C56-84DE-45A2-AC92-099054EE7DDD}">
      <dgm:prSet/>
      <dgm:spPr/>
      <dgm:t>
        <a:bodyPr/>
        <a:lstStyle/>
        <a:p>
          <a:endParaRPr lang="ru-RU"/>
        </a:p>
      </dgm:t>
    </dgm:pt>
    <dgm:pt modelId="{45E90177-9BB1-4B16-A7AA-04000CA98504}" type="sibTrans" cxnId="{BE328C56-84DE-45A2-AC92-099054EE7DDD}">
      <dgm:prSet/>
      <dgm:spPr/>
      <dgm:t>
        <a:bodyPr/>
        <a:lstStyle/>
        <a:p>
          <a:endParaRPr lang="ru-RU"/>
        </a:p>
      </dgm:t>
    </dgm:pt>
    <dgm:pt modelId="{8CFA5ED9-32FA-4021-9525-EDD79A5CB851}">
      <dgm:prSet phldrT="[Текст]"/>
      <dgm:spPr/>
      <dgm:t>
        <a:bodyPr/>
        <a:lstStyle/>
        <a:p>
          <a:r>
            <a:rPr lang="ru-RU" dirty="0" smtClean="0">
              <a:latin typeface="Liberation Serif" pitchFamily="18" charset="0"/>
              <a:ea typeface="Liberation Serif" pitchFamily="18" charset="0"/>
              <a:cs typeface="Liberation Serif" pitchFamily="18" charset="0"/>
            </a:rPr>
            <a:t>госпошлина</a:t>
          </a:r>
          <a:endParaRPr lang="ru-RU" dirty="0">
            <a:latin typeface="Liberation Serif" pitchFamily="18" charset="0"/>
            <a:ea typeface="Liberation Serif" pitchFamily="18" charset="0"/>
            <a:cs typeface="Liberation Serif" pitchFamily="18" charset="0"/>
          </a:endParaRPr>
        </a:p>
      </dgm:t>
    </dgm:pt>
    <dgm:pt modelId="{2BE1E22C-D2F7-4726-B8C0-AB6986702C97}" type="parTrans" cxnId="{E473D39E-546F-4139-8BB2-8CDB4D4346C9}">
      <dgm:prSet/>
      <dgm:spPr/>
      <dgm:t>
        <a:bodyPr/>
        <a:lstStyle/>
        <a:p>
          <a:endParaRPr lang="ru-RU"/>
        </a:p>
      </dgm:t>
    </dgm:pt>
    <dgm:pt modelId="{B5EB7858-B1D5-448F-A4BA-D0825F16D7A2}" type="sibTrans" cxnId="{E473D39E-546F-4139-8BB2-8CDB4D4346C9}">
      <dgm:prSet/>
      <dgm:spPr/>
      <dgm:t>
        <a:bodyPr/>
        <a:lstStyle/>
        <a:p>
          <a:endParaRPr lang="ru-RU"/>
        </a:p>
      </dgm:t>
    </dgm:pt>
    <dgm:pt modelId="{2AA117A4-3322-42BD-8877-22AAD0ACBCFB}">
      <dgm:prSet phldrT="[Текст]"/>
      <dgm:spPr/>
      <dgm:t>
        <a:bodyPr/>
        <a:lstStyle/>
        <a:p>
          <a:r>
            <a:rPr lang="ru-RU" dirty="0" smtClean="0">
              <a:latin typeface="Liberation Serif" pitchFamily="18" charset="0"/>
              <a:ea typeface="Liberation Serif" pitchFamily="18" charset="0"/>
              <a:cs typeface="Liberation Serif" pitchFamily="18" charset="0"/>
            </a:rPr>
            <a:t>доходы от оказания платных услуг;</a:t>
          </a:r>
          <a:endParaRPr lang="ru-RU" dirty="0">
            <a:latin typeface="Liberation Serif" pitchFamily="18" charset="0"/>
            <a:ea typeface="Liberation Serif" pitchFamily="18" charset="0"/>
            <a:cs typeface="Liberation Serif" pitchFamily="18" charset="0"/>
          </a:endParaRPr>
        </a:p>
      </dgm:t>
    </dgm:pt>
    <dgm:pt modelId="{369F8494-02F8-4332-9B30-2D55AAC6E66B}" type="parTrans" cxnId="{89A91AF8-B342-4D6C-9915-F3053766B14A}">
      <dgm:prSet/>
      <dgm:spPr/>
      <dgm:t>
        <a:bodyPr/>
        <a:lstStyle/>
        <a:p>
          <a:endParaRPr lang="ru-RU"/>
        </a:p>
      </dgm:t>
    </dgm:pt>
    <dgm:pt modelId="{63A906FA-B047-470A-9326-A373F2460C55}" type="sibTrans" cxnId="{89A91AF8-B342-4D6C-9915-F3053766B14A}">
      <dgm:prSet/>
      <dgm:spPr/>
      <dgm:t>
        <a:bodyPr/>
        <a:lstStyle/>
        <a:p>
          <a:endParaRPr lang="ru-RU"/>
        </a:p>
      </dgm:t>
    </dgm:pt>
    <dgm:pt modelId="{7A86B22B-3548-4527-AA08-70589625A6B2}">
      <dgm:prSet phldrT="[Текст]"/>
      <dgm:spPr/>
      <dgm:t>
        <a:bodyPr/>
        <a:lstStyle/>
        <a:p>
          <a:r>
            <a:rPr lang="ru-RU" dirty="0" smtClean="0">
              <a:latin typeface="Liberation Serif" pitchFamily="18" charset="0"/>
              <a:ea typeface="Liberation Serif" pitchFamily="18" charset="0"/>
              <a:cs typeface="Liberation Serif" pitchFamily="18" charset="0"/>
            </a:rPr>
            <a:t>доходы от продажи материальных и не материальных активов;</a:t>
          </a:r>
          <a:endParaRPr lang="ru-RU" dirty="0">
            <a:latin typeface="Liberation Serif" pitchFamily="18" charset="0"/>
            <a:ea typeface="Liberation Serif" pitchFamily="18" charset="0"/>
            <a:cs typeface="Liberation Serif" pitchFamily="18" charset="0"/>
          </a:endParaRPr>
        </a:p>
      </dgm:t>
    </dgm:pt>
    <dgm:pt modelId="{48F2E797-B86B-4E1B-ABAD-EB72E40A185F}" type="parTrans" cxnId="{86D3D495-BBEA-4CD8-9511-779352836D81}">
      <dgm:prSet/>
      <dgm:spPr/>
      <dgm:t>
        <a:bodyPr/>
        <a:lstStyle/>
        <a:p>
          <a:endParaRPr lang="ru-RU"/>
        </a:p>
      </dgm:t>
    </dgm:pt>
    <dgm:pt modelId="{411E2984-DEF5-4EAE-ACA9-882D671D9939}" type="sibTrans" cxnId="{86D3D495-BBEA-4CD8-9511-779352836D81}">
      <dgm:prSet/>
      <dgm:spPr/>
      <dgm:t>
        <a:bodyPr/>
        <a:lstStyle/>
        <a:p>
          <a:endParaRPr lang="ru-RU"/>
        </a:p>
      </dgm:t>
    </dgm:pt>
    <dgm:pt modelId="{202E2CFC-3D89-4412-8AE8-1DBE9E959C43}">
      <dgm:prSet phldrT="[Текст]"/>
      <dgm:spPr/>
      <dgm:t>
        <a:bodyPr/>
        <a:lstStyle/>
        <a:p>
          <a:r>
            <a:rPr lang="ru-RU" dirty="0" smtClean="0">
              <a:latin typeface="Liberation Serif" pitchFamily="18" charset="0"/>
              <a:ea typeface="Liberation Serif" pitchFamily="18" charset="0"/>
              <a:cs typeface="Liberation Serif" pitchFamily="18" charset="0"/>
            </a:rPr>
            <a:t>штрафы за нарушение законодательства;</a:t>
          </a:r>
          <a:endParaRPr lang="ru-RU" dirty="0">
            <a:latin typeface="Liberation Serif" pitchFamily="18" charset="0"/>
            <a:ea typeface="Liberation Serif" pitchFamily="18" charset="0"/>
            <a:cs typeface="Liberation Serif" pitchFamily="18" charset="0"/>
          </a:endParaRPr>
        </a:p>
      </dgm:t>
    </dgm:pt>
    <dgm:pt modelId="{631D4E4D-58A7-4574-934F-5F473B493A75}" type="parTrans" cxnId="{D2C8117E-9E9A-4AE6-9629-113FCAD6DC57}">
      <dgm:prSet/>
      <dgm:spPr/>
      <dgm:t>
        <a:bodyPr/>
        <a:lstStyle/>
        <a:p>
          <a:endParaRPr lang="ru-RU"/>
        </a:p>
      </dgm:t>
    </dgm:pt>
    <dgm:pt modelId="{1172C9DD-E63F-474C-A624-A8E91157FBBC}" type="sibTrans" cxnId="{D2C8117E-9E9A-4AE6-9629-113FCAD6DC57}">
      <dgm:prSet/>
      <dgm:spPr/>
      <dgm:t>
        <a:bodyPr/>
        <a:lstStyle/>
        <a:p>
          <a:endParaRPr lang="ru-RU"/>
        </a:p>
      </dgm:t>
    </dgm:pt>
    <dgm:pt modelId="{ECCB4A8E-7C5A-4631-9088-93788901220A}">
      <dgm:prSet phldrT="[Текст]"/>
      <dgm:spPr/>
      <dgm:t>
        <a:bodyPr/>
        <a:lstStyle/>
        <a:p>
          <a:r>
            <a:rPr lang="ru-RU" dirty="0" smtClean="0">
              <a:latin typeface="Liberation Serif" pitchFamily="18" charset="0"/>
              <a:ea typeface="Liberation Serif" pitchFamily="18" charset="0"/>
              <a:cs typeface="Liberation Serif" pitchFamily="18" charset="0"/>
            </a:rPr>
            <a:t>прочие неналоговые доходы.</a:t>
          </a:r>
          <a:endParaRPr lang="ru-RU" dirty="0">
            <a:latin typeface="Liberation Serif" pitchFamily="18" charset="0"/>
            <a:ea typeface="Liberation Serif" pitchFamily="18" charset="0"/>
            <a:cs typeface="Liberation Serif" pitchFamily="18" charset="0"/>
          </a:endParaRPr>
        </a:p>
      </dgm:t>
    </dgm:pt>
    <dgm:pt modelId="{AE903714-5A5D-4EA7-874C-1ADAA5090DF7}" type="parTrans" cxnId="{18F32EE9-0AB2-40BD-A463-77C5884FFDC6}">
      <dgm:prSet/>
      <dgm:spPr/>
      <dgm:t>
        <a:bodyPr/>
        <a:lstStyle/>
        <a:p>
          <a:endParaRPr lang="ru-RU"/>
        </a:p>
      </dgm:t>
    </dgm:pt>
    <dgm:pt modelId="{3915CF71-6A46-4376-9CC0-B99BA19C5134}" type="sibTrans" cxnId="{18F32EE9-0AB2-40BD-A463-77C5884FFDC6}">
      <dgm:prSet/>
      <dgm:spPr/>
      <dgm:t>
        <a:bodyPr/>
        <a:lstStyle/>
        <a:p>
          <a:endParaRPr lang="ru-RU"/>
        </a:p>
      </dgm:t>
    </dgm:pt>
    <dgm:pt modelId="{8B963A22-7795-4593-B098-F2A944EA49E8}">
      <dgm:prSet phldrT="[Текст]"/>
      <dgm:spPr/>
      <dgm:t>
        <a:bodyPr/>
        <a:lstStyle/>
        <a:p>
          <a:r>
            <a:rPr lang="ru-RU" dirty="0" smtClean="0">
              <a:latin typeface="Liberation Serif" pitchFamily="18" charset="0"/>
              <a:ea typeface="Liberation Serif" pitchFamily="18" charset="0"/>
              <a:cs typeface="Liberation Serif" pitchFamily="18" charset="0"/>
            </a:rPr>
            <a:t>налог, взимаемый в связи с применением упрощенной системы налогообложения </a:t>
          </a:r>
          <a:endParaRPr lang="ru-RU" dirty="0">
            <a:latin typeface="Liberation Serif" pitchFamily="18" charset="0"/>
            <a:ea typeface="Liberation Serif" pitchFamily="18" charset="0"/>
            <a:cs typeface="Liberation Serif" pitchFamily="18" charset="0"/>
          </a:endParaRPr>
        </a:p>
      </dgm:t>
    </dgm:pt>
    <dgm:pt modelId="{9C89A4D3-16BF-43F1-918A-0D95485E93D5}" type="parTrans" cxnId="{EC4760FF-EEEA-4C9E-80AC-EF2AD49C7F9D}">
      <dgm:prSet/>
      <dgm:spPr/>
      <dgm:t>
        <a:bodyPr/>
        <a:lstStyle/>
        <a:p>
          <a:endParaRPr lang="ru-RU"/>
        </a:p>
      </dgm:t>
    </dgm:pt>
    <dgm:pt modelId="{0591F21B-DD66-4EBC-A5D4-FED30DE1A8C6}" type="sibTrans" cxnId="{EC4760FF-EEEA-4C9E-80AC-EF2AD49C7F9D}">
      <dgm:prSet/>
      <dgm:spPr/>
      <dgm:t>
        <a:bodyPr/>
        <a:lstStyle/>
        <a:p>
          <a:endParaRPr lang="ru-RU"/>
        </a:p>
      </dgm:t>
    </dgm:pt>
    <dgm:pt modelId="{3A4D8401-FDF7-492E-89AD-3F4A6B030645}" type="pres">
      <dgm:prSet presAssocID="{1238CDA5-F1CB-40C4-83D6-9505721200AC}" presName="Name0" presStyleCnt="0">
        <dgm:presLayoutVars>
          <dgm:dir/>
          <dgm:animLvl val="lvl"/>
          <dgm:resizeHandles val="exact"/>
        </dgm:presLayoutVars>
      </dgm:prSet>
      <dgm:spPr/>
      <dgm:t>
        <a:bodyPr/>
        <a:lstStyle/>
        <a:p>
          <a:endParaRPr lang="ru-RU"/>
        </a:p>
      </dgm:t>
    </dgm:pt>
    <dgm:pt modelId="{73A5AF66-0860-407A-9436-0CD549612517}" type="pres">
      <dgm:prSet presAssocID="{6A8CC86C-DF54-448A-AE14-994DAA14386A}" presName="composite" presStyleCnt="0"/>
      <dgm:spPr/>
    </dgm:pt>
    <dgm:pt modelId="{5043C902-E8AB-4AF4-BA65-086F4F3368E4}" type="pres">
      <dgm:prSet presAssocID="{6A8CC86C-DF54-448A-AE14-994DAA14386A}" presName="parTx" presStyleLbl="alignNode1" presStyleIdx="0" presStyleCnt="3">
        <dgm:presLayoutVars>
          <dgm:chMax val="0"/>
          <dgm:chPref val="0"/>
          <dgm:bulletEnabled val="1"/>
        </dgm:presLayoutVars>
      </dgm:prSet>
      <dgm:spPr/>
      <dgm:t>
        <a:bodyPr/>
        <a:lstStyle/>
        <a:p>
          <a:endParaRPr lang="ru-RU"/>
        </a:p>
      </dgm:t>
    </dgm:pt>
    <dgm:pt modelId="{11D178A9-F2FB-479A-8213-E60ABF4CFA3F}" type="pres">
      <dgm:prSet presAssocID="{6A8CC86C-DF54-448A-AE14-994DAA14386A}" presName="desTx" presStyleLbl="alignAccFollowNode1" presStyleIdx="0" presStyleCnt="3">
        <dgm:presLayoutVars>
          <dgm:bulletEnabled val="1"/>
        </dgm:presLayoutVars>
      </dgm:prSet>
      <dgm:spPr/>
      <dgm:t>
        <a:bodyPr/>
        <a:lstStyle/>
        <a:p>
          <a:endParaRPr lang="ru-RU"/>
        </a:p>
      </dgm:t>
    </dgm:pt>
    <dgm:pt modelId="{73C622CC-264F-4745-8C6B-F30E8F86F570}" type="pres">
      <dgm:prSet presAssocID="{26731E5E-618C-4E10-8202-CA645EB63BAD}" presName="space" presStyleCnt="0"/>
      <dgm:spPr/>
    </dgm:pt>
    <dgm:pt modelId="{A2B68273-7298-4BC3-B5CC-551C5A5EBA43}" type="pres">
      <dgm:prSet presAssocID="{838D07FF-D412-4E29-B670-7830E9EFB197}" presName="composite" presStyleCnt="0"/>
      <dgm:spPr/>
    </dgm:pt>
    <dgm:pt modelId="{9E156591-8B84-4A0E-B34A-E8B69A8502A9}" type="pres">
      <dgm:prSet presAssocID="{838D07FF-D412-4E29-B670-7830E9EFB197}" presName="parTx" presStyleLbl="alignNode1" presStyleIdx="1" presStyleCnt="3">
        <dgm:presLayoutVars>
          <dgm:chMax val="0"/>
          <dgm:chPref val="0"/>
          <dgm:bulletEnabled val="1"/>
        </dgm:presLayoutVars>
      </dgm:prSet>
      <dgm:spPr/>
      <dgm:t>
        <a:bodyPr/>
        <a:lstStyle/>
        <a:p>
          <a:endParaRPr lang="ru-RU"/>
        </a:p>
      </dgm:t>
    </dgm:pt>
    <dgm:pt modelId="{93A4B8CC-8F57-4A1C-AF9F-30DADC6A837E}" type="pres">
      <dgm:prSet presAssocID="{838D07FF-D412-4E29-B670-7830E9EFB197}" presName="desTx" presStyleLbl="alignAccFollowNode1" presStyleIdx="1" presStyleCnt="3">
        <dgm:presLayoutVars>
          <dgm:bulletEnabled val="1"/>
        </dgm:presLayoutVars>
      </dgm:prSet>
      <dgm:spPr/>
      <dgm:t>
        <a:bodyPr/>
        <a:lstStyle/>
        <a:p>
          <a:endParaRPr lang="ru-RU"/>
        </a:p>
      </dgm:t>
    </dgm:pt>
    <dgm:pt modelId="{CC5C9B35-98FE-48C9-A5A7-D2B8DD87D5C9}" type="pres">
      <dgm:prSet presAssocID="{04296E15-412B-4621-8A56-8DC30AFFF0F5}" presName="space" presStyleCnt="0"/>
      <dgm:spPr/>
    </dgm:pt>
    <dgm:pt modelId="{09E2ABEC-C3B5-40A4-A196-E8B2A5773C01}" type="pres">
      <dgm:prSet presAssocID="{E5296EDA-DBDB-41C0-AFD4-9493EA9F2F91}" presName="composite" presStyleCnt="0"/>
      <dgm:spPr/>
    </dgm:pt>
    <dgm:pt modelId="{EE74A578-155B-4649-B014-41A140D3E95E}" type="pres">
      <dgm:prSet presAssocID="{E5296EDA-DBDB-41C0-AFD4-9493EA9F2F91}" presName="parTx" presStyleLbl="alignNode1" presStyleIdx="2" presStyleCnt="3">
        <dgm:presLayoutVars>
          <dgm:chMax val="0"/>
          <dgm:chPref val="0"/>
          <dgm:bulletEnabled val="1"/>
        </dgm:presLayoutVars>
      </dgm:prSet>
      <dgm:spPr/>
      <dgm:t>
        <a:bodyPr/>
        <a:lstStyle/>
        <a:p>
          <a:endParaRPr lang="ru-RU"/>
        </a:p>
      </dgm:t>
    </dgm:pt>
    <dgm:pt modelId="{6E1DDE93-A4D8-4E0D-8EDF-488D00698220}" type="pres">
      <dgm:prSet presAssocID="{E5296EDA-DBDB-41C0-AFD4-9493EA9F2F91}" presName="desTx" presStyleLbl="alignAccFollowNode1" presStyleIdx="2" presStyleCnt="3">
        <dgm:presLayoutVars>
          <dgm:bulletEnabled val="1"/>
        </dgm:presLayoutVars>
      </dgm:prSet>
      <dgm:spPr/>
      <dgm:t>
        <a:bodyPr/>
        <a:lstStyle/>
        <a:p>
          <a:endParaRPr lang="ru-RU"/>
        </a:p>
      </dgm:t>
    </dgm:pt>
  </dgm:ptLst>
  <dgm:cxnLst>
    <dgm:cxn modelId="{18F32EE9-0AB2-40BD-A463-77C5884FFDC6}" srcId="{838D07FF-D412-4E29-B670-7830E9EFB197}" destId="{ECCB4A8E-7C5A-4631-9088-93788901220A}" srcOrd="4" destOrd="0" parTransId="{AE903714-5A5D-4EA7-874C-1ADAA5090DF7}" sibTransId="{3915CF71-6A46-4376-9CC0-B99BA19C5134}"/>
    <dgm:cxn modelId="{6A976279-659E-4962-8ECD-32D7EA8C5D80}" type="presOf" srcId="{1238CDA5-F1CB-40C4-83D6-9505721200AC}" destId="{3A4D8401-FDF7-492E-89AD-3F4A6B030645}" srcOrd="0" destOrd="0" presId="urn:microsoft.com/office/officeart/2005/8/layout/hList1"/>
    <dgm:cxn modelId="{241F3A0D-F9A0-4E27-9CAC-8EBB0182A1D5}" srcId="{6A8CC86C-DF54-448A-AE14-994DAA14386A}" destId="{51632CCE-841A-4783-B488-07D2ADE266CC}" srcOrd="0" destOrd="0" parTransId="{3850C37A-69EA-44A7-9026-261405870C95}" sibTransId="{0887A37E-5620-4523-985A-F64EA5798DBB}"/>
    <dgm:cxn modelId="{D889B59A-B4B2-4E34-B660-F142ADA24908}" type="presOf" srcId="{6A8CC86C-DF54-448A-AE14-994DAA14386A}" destId="{5043C902-E8AB-4AF4-BA65-086F4F3368E4}" srcOrd="0" destOrd="0" presId="urn:microsoft.com/office/officeart/2005/8/layout/hList1"/>
    <dgm:cxn modelId="{73BA0A9B-C851-4EFC-B28C-67C1B725F6CF}" type="presOf" srcId="{E5296EDA-DBDB-41C0-AFD4-9493EA9F2F91}" destId="{EE74A578-155B-4649-B014-41A140D3E95E}" srcOrd="0" destOrd="0" presId="urn:microsoft.com/office/officeart/2005/8/layout/hList1"/>
    <dgm:cxn modelId="{D2C8117E-9E9A-4AE6-9629-113FCAD6DC57}" srcId="{838D07FF-D412-4E29-B670-7830E9EFB197}" destId="{202E2CFC-3D89-4412-8AE8-1DBE9E959C43}" srcOrd="3" destOrd="0" parTransId="{631D4E4D-58A7-4574-934F-5F473B493A75}" sibTransId="{1172C9DD-E63F-474C-A624-A8E91157FBBC}"/>
    <dgm:cxn modelId="{E2C8E67A-7333-4374-A18F-C0E80C2BA3E7}" type="presOf" srcId="{51632CCE-841A-4783-B488-07D2ADE266CC}" destId="{11D178A9-F2FB-479A-8213-E60ABF4CFA3F}" srcOrd="0" destOrd="0" presId="urn:microsoft.com/office/officeart/2005/8/layout/hList1"/>
    <dgm:cxn modelId="{E473D39E-546F-4139-8BB2-8CDB4D4346C9}" srcId="{6A8CC86C-DF54-448A-AE14-994DAA14386A}" destId="{8CFA5ED9-32FA-4021-9525-EDD79A5CB851}" srcOrd="6" destOrd="0" parTransId="{2BE1E22C-D2F7-4726-B8C0-AB6986702C97}" sibTransId="{B5EB7858-B1D5-448F-A4BA-D0825F16D7A2}"/>
    <dgm:cxn modelId="{89A91AF8-B342-4D6C-9915-F3053766B14A}" srcId="{838D07FF-D412-4E29-B670-7830E9EFB197}" destId="{2AA117A4-3322-42BD-8877-22AAD0ACBCFB}" srcOrd="1" destOrd="0" parTransId="{369F8494-02F8-4332-9B30-2D55AAC6E66B}" sibTransId="{63A906FA-B047-470A-9326-A373F2460C55}"/>
    <dgm:cxn modelId="{4705C8D2-A78C-48C7-BBD9-8964998ADC68}" srcId="{6A8CC86C-DF54-448A-AE14-994DAA14386A}" destId="{803BDE46-C1EA-4861-A220-2E805CCBFD84}" srcOrd="4" destOrd="0" parTransId="{268BAB8D-F238-4B64-9FF4-E027054AC741}" sibTransId="{AA514DC8-CC93-4E83-A76D-C593F602E96E}"/>
    <dgm:cxn modelId="{E2F752B9-ED1B-4530-B5DF-CCF3F5C56755}" type="presOf" srcId="{98C7C22E-DA16-4703-BC1E-6F5144C1D41E}" destId="{11D178A9-F2FB-479A-8213-E60ABF4CFA3F}" srcOrd="0" destOrd="3" presId="urn:microsoft.com/office/officeart/2005/8/layout/hList1"/>
    <dgm:cxn modelId="{BE328C56-84DE-45A2-AC92-099054EE7DDD}" srcId="{6A8CC86C-DF54-448A-AE14-994DAA14386A}" destId="{93667590-3A7A-4581-BEAC-78DFAD0D1C72}" srcOrd="5" destOrd="0" parTransId="{EF4190D4-E716-41E7-BFC9-404E450E89D9}" sibTransId="{45E90177-9BB1-4B16-A7AA-04000CA98504}"/>
    <dgm:cxn modelId="{658E9DC7-26C7-458E-AB74-9687C1AD9A70}" type="presOf" srcId="{2AA117A4-3322-42BD-8877-22AAD0ACBCFB}" destId="{93A4B8CC-8F57-4A1C-AF9F-30DADC6A837E}" srcOrd="0" destOrd="1" presId="urn:microsoft.com/office/officeart/2005/8/layout/hList1"/>
    <dgm:cxn modelId="{59AF857E-3DB0-42C2-AF6F-90BB15B9C23C}" type="presOf" srcId="{8B963A22-7795-4593-B098-F2A944EA49E8}" destId="{11D178A9-F2FB-479A-8213-E60ABF4CFA3F}" srcOrd="0" destOrd="2" presId="urn:microsoft.com/office/officeart/2005/8/layout/hList1"/>
    <dgm:cxn modelId="{40D11B49-8535-4476-992A-E5A131DE13A8}" type="presOf" srcId="{838D07FF-D412-4E29-B670-7830E9EFB197}" destId="{9E156591-8B84-4A0E-B34A-E8B69A8502A9}" srcOrd="0" destOrd="0" presId="urn:microsoft.com/office/officeart/2005/8/layout/hList1"/>
    <dgm:cxn modelId="{EC4760FF-EEEA-4C9E-80AC-EF2AD49C7F9D}" srcId="{6A8CC86C-DF54-448A-AE14-994DAA14386A}" destId="{8B963A22-7795-4593-B098-F2A944EA49E8}" srcOrd="2" destOrd="0" parTransId="{9C89A4D3-16BF-43F1-918A-0D95485E93D5}" sibTransId="{0591F21B-DD66-4EBC-A5D4-FED30DE1A8C6}"/>
    <dgm:cxn modelId="{F89E0482-0620-4AF8-9F3C-F8F29F373487}" type="presOf" srcId="{8CFA5ED9-32FA-4021-9525-EDD79A5CB851}" destId="{11D178A9-F2FB-479A-8213-E60ABF4CFA3F}" srcOrd="0" destOrd="6" presId="urn:microsoft.com/office/officeart/2005/8/layout/hList1"/>
    <dgm:cxn modelId="{162A10DC-55CB-499C-A633-0CF02EED90D8}" srcId="{838D07FF-D412-4E29-B670-7830E9EFB197}" destId="{C997C5CD-E44E-47F4-8F37-4AF120F7DE76}" srcOrd="0" destOrd="0" parTransId="{60AB9F1E-DA8E-4351-B4BE-F9A1829BEF95}" sibTransId="{17A3F07B-E21C-4D3F-9367-6959F362FC87}"/>
    <dgm:cxn modelId="{F09773B0-4FA6-4D6D-931F-8CE2ADA98526}" type="presOf" srcId="{822E0C3F-C018-4E52-8E8B-FB5B0C3B26C0}" destId="{11D178A9-F2FB-479A-8213-E60ABF4CFA3F}" srcOrd="0" destOrd="1" presId="urn:microsoft.com/office/officeart/2005/8/layout/hList1"/>
    <dgm:cxn modelId="{DF7771D1-1ACA-4229-88DB-F0D9883569B8}" srcId="{6A8CC86C-DF54-448A-AE14-994DAA14386A}" destId="{98C7C22E-DA16-4703-BC1E-6F5144C1D41E}" srcOrd="3" destOrd="0" parTransId="{A2821328-9DA4-4822-AE8F-E78116E373EA}" sibTransId="{EADF5DB5-2C2E-402F-8F4A-64CC1303D791}"/>
    <dgm:cxn modelId="{4E8D06A4-1B6F-4563-ACC7-0988A3A8A8A7}" srcId="{E5296EDA-DBDB-41C0-AFD4-9493EA9F2F91}" destId="{329C0D95-412D-408A-8949-F7806CC85E99}" srcOrd="0" destOrd="0" parTransId="{5935DBE7-3348-414E-BCCB-AB78B4850335}" sibTransId="{3AAD3CE9-0993-41DD-8B83-99447F8C38DF}"/>
    <dgm:cxn modelId="{F19304E0-E152-46A5-96B9-C0EEEE016042}" srcId="{6A8CC86C-DF54-448A-AE14-994DAA14386A}" destId="{822E0C3F-C018-4E52-8E8B-FB5B0C3B26C0}" srcOrd="1" destOrd="0" parTransId="{A16CFBF2-09B4-4828-A5C3-5C6BFAB7AF0F}" sibTransId="{C547CE5E-7420-4705-9085-6481B754A55C}"/>
    <dgm:cxn modelId="{6E6449AA-0179-490C-9C4E-F6EFE1483BF6}" type="presOf" srcId="{ECCB4A8E-7C5A-4631-9088-93788901220A}" destId="{93A4B8CC-8F57-4A1C-AF9F-30DADC6A837E}" srcOrd="0" destOrd="4" presId="urn:microsoft.com/office/officeart/2005/8/layout/hList1"/>
    <dgm:cxn modelId="{58247A1E-5E38-4D05-9D85-BB02BE20470A}" type="presOf" srcId="{C997C5CD-E44E-47F4-8F37-4AF120F7DE76}" destId="{93A4B8CC-8F57-4A1C-AF9F-30DADC6A837E}" srcOrd="0" destOrd="0" presId="urn:microsoft.com/office/officeart/2005/8/layout/hList1"/>
    <dgm:cxn modelId="{ADCDD07F-44B6-4703-899E-C08CDA8BF1BA}" type="presOf" srcId="{329C0D95-412D-408A-8949-F7806CC85E99}" destId="{6E1DDE93-A4D8-4E0D-8EDF-488D00698220}" srcOrd="0" destOrd="0" presId="urn:microsoft.com/office/officeart/2005/8/layout/hList1"/>
    <dgm:cxn modelId="{E5996593-68DF-4E7D-B1CB-B9C610F7EF89}" type="presOf" srcId="{93667590-3A7A-4581-BEAC-78DFAD0D1C72}" destId="{11D178A9-F2FB-479A-8213-E60ABF4CFA3F}" srcOrd="0" destOrd="5" presId="urn:microsoft.com/office/officeart/2005/8/layout/hList1"/>
    <dgm:cxn modelId="{FA6C5D30-A490-4D83-BCA2-D3B6DFF6CAEE}" type="presOf" srcId="{202E2CFC-3D89-4412-8AE8-1DBE9E959C43}" destId="{93A4B8CC-8F57-4A1C-AF9F-30DADC6A837E}" srcOrd="0" destOrd="3" presId="urn:microsoft.com/office/officeart/2005/8/layout/hList1"/>
    <dgm:cxn modelId="{FEA135F2-217E-44A7-8105-2B62686E0CD1}" srcId="{1238CDA5-F1CB-40C4-83D6-9505721200AC}" destId="{838D07FF-D412-4E29-B670-7830E9EFB197}" srcOrd="1" destOrd="0" parTransId="{76763CCF-BEEE-4A31-9048-F961E46EA596}" sibTransId="{04296E15-412B-4621-8A56-8DC30AFFF0F5}"/>
    <dgm:cxn modelId="{05C80017-4764-4AA5-BC9F-FA86384AD69F}" srcId="{1238CDA5-F1CB-40C4-83D6-9505721200AC}" destId="{E5296EDA-DBDB-41C0-AFD4-9493EA9F2F91}" srcOrd="2" destOrd="0" parTransId="{9C8584B0-2479-4480-B668-C33BF9F641DA}" sibTransId="{CBAAD2EB-96D7-43A0-A714-17B57B07A674}"/>
    <dgm:cxn modelId="{86D3D495-BBEA-4CD8-9511-779352836D81}" srcId="{838D07FF-D412-4E29-B670-7830E9EFB197}" destId="{7A86B22B-3548-4527-AA08-70589625A6B2}" srcOrd="2" destOrd="0" parTransId="{48F2E797-B86B-4E1B-ABAD-EB72E40A185F}" sibTransId="{411E2984-DEF5-4EAE-ACA9-882D671D9939}"/>
    <dgm:cxn modelId="{77C0B4B7-124E-4143-AD0E-D7958A4A0603}" type="presOf" srcId="{803BDE46-C1EA-4861-A220-2E805CCBFD84}" destId="{11D178A9-F2FB-479A-8213-E60ABF4CFA3F}" srcOrd="0" destOrd="4" presId="urn:microsoft.com/office/officeart/2005/8/layout/hList1"/>
    <dgm:cxn modelId="{8F5088F1-76A4-4D00-95A6-73271168DA07}" srcId="{1238CDA5-F1CB-40C4-83D6-9505721200AC}" destId="{6A8CC86C-DF54-448A-AE14-994DAA14386A}" srcOrd="0" destOrd="0" parTransId="{AE7F9432-12E5-4201-9067-F0A94B78A313}" sibTransId="{26731E5E-618C-4E10-8202-CA645EB63BAD}"/>
    <dgm:cxn modelId="{6284B2FB-F7D9-4382-8BE6-F0F509AA096F}" type="presOf" srcId="{7A86B22B-3548-4527-AA08-70589625A6B2}" destId="{93A4B8CC-8F57-4A1C-AF9F-30DADC6A837E}" srcOrd="0" destOrd="2" presId="urn:microsoft.com/office/officeart/2005/8/layout/hList1"/>
    <dgm:cxn modelId="{3B2E8B16-D1FD-4F89-9BAA-FB202CB1D7EA}" type="presParOf" srcId="{3A4D8401-FDF7-492E-89AD-3F4A6B030645}" destId="{73A5AF66-0860-407A-9436-0CD549612517}" srcOrd="0" destOrd="0" presId="urn:microsoft.com/office/officeart/2005/8/layout/hList1"/>
    <dgm:cxn modelId="{4D47AA75-D34A-4927-9307-6CE2FFB155FF}" type="presParOf" srcId="{73A5AF66-0860-407A-9436-0CD549612517}" destId="{5043C902-E8AB-4AF4-BA65-086F4F3368E4}" srcOrd="0" destOrd="0" presId="urn:microsoft.com/office/officeart/2005/8/layout/hList1"/>
    <dgm:cxn modelId="{76E8382D-EFBD-49C3-AD46-45F5A571EB5E}" type="presParOf" srcId="{73A5AF66-0860-407A-9436-0CD549612517}" destId="{11D178A9-F2FB-479A-8213-E60ABF4CFA3F}" srcOrd="1" destOrd="0" presId="urn:microsoft.com/office/officeart/2005/8/layout/hList1"/>
    <dgm:cxn modelId="{F525DBDD-1519-4CEE-A114-CF3E03CD3229}" type="presParOf" srcId="{3A4D8401-FDF7-492E-89AD-3F4A6B030645}" destId="{73C622CC-264F-4745-8C6B-F30E8F86F570}" srcOrd="1" destOrd="0" presId="urn:microsoft.com/office/officeart/2005/8/layout/hList1"/>
    <dgm:cxn modelId="{9215019B-2995-476E-BD40-D6551A99E790}" type="presParOf" srcId="{3A4D8401-FDF7-492E-89AD-3F4A6B030645}" destId="{A2B68273-7298-4BC3-B5CC-551C5A5EBA43}" srcOrd="2" destOrd="0" presId="urn:microsoft.com/office/officeart/2005/8/layout/hList1"/>
    <dgm:cxn modelId="{36B3DC2C-DC36-4AC5-A61A-96356393D318}" type="presParOf" srcId="{A2B68273-7298-4BC3-B5CC-551C5A5EBA43}" destId="{9E156591-8B84-4A0E-B34A-E8B69A8502A9}" srcOrd="0" destOrd="0" presId="urn:microsoft.com/office/officeart/2005/8/layout/hList1"/>
    <dgm:cxn modelId="{9250BF29-C91E-4815-B9BF-B5AE1C8ECD14}" type="presParOf" srcId="{A2B68273-7298-4BC3-B5CC-551C5A5EBA43}" destId="{93A4B8CC-8F57-4A1C-AF9F-30DADC6A837E}" srcOrd="1" destOrd="0" presId="urn:microsoft.com/office/officeart/2005/8/layout/hList1"/>
    <dgm:cxn modelId="{364ADA39-CBDC-4885-BCF8-B7D613F2D98D}" type="presParOf" srcId="{3A4D8401-FDF7-492E-89AD-3F4A6B030645}" destId="{CC5C9B35-98FE-48C9-A5A7-D2B8DD87D5C9}" srcOrd="3" destOrd="0" presId="urn:microsoft.com/office/officeart/2005/8/layout/hList1"/>
    <dgm:cxn modelId="{6250E645-6F70-4394-9B34-8BE7BFD6BDB0}" type="presParOf" srcId="{3A4D8401-FDF7-492E-89AD-3F4A6B030645}" destId="{09E2ABEC-C3B5-40A4-A196-E8B2A5773C01}" srcOrd="4" destOrd="0" presId="urn:microsoft.com/office/officeart/2005/8/layout/hList1"/>
    <dgm:cxn modelId="{7029F55D-A968-4D18-A6A8-7CB7D850E341}" type="presParOf" srcId="{09E2ABEC-C3B5-40A4-A196-E8B2A5773C01}" destId="{EE74A578-155B-4649-B014-41A140D3E95E}" srcOrd="0" destOrd="0" presId="urn:microsoft.com/office/officeart/2005/8/layout/hList1"/>
    <dgm:cxn modelId="{5BBC0695-E0CA-4CDF-B8FE-E9DCBFCFA105}" type="presParOf" srcId="{09E2ABEC-C3B5-40A4-A196-E8B2A5773C01}" destId="{6E1DDE93-A4D8-4E0D-8EDF-488D0069822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54920DE-AB5E-449F-92D4-25A840BA55A2}"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ru-RU"/>
        </a:p>
      </dgm:t>
    </dgm:pt>
    <dgm:pt modelId="{01E5A663-0866-4903-8671-CEA6F573AD5B}">
      <dgm:prSet phldrT="[Текст]" custT="1"/>
      <dgm:spPr/>
      <dgm:t>
        <a:bodyPr anchor="t"/>
        <a:lstStyle/>
        <a:p>
          <a:r>
            <a:rPr lang="ru-RU" sz="1800" i="1" dirty="0" smtClean="0">
              <a:latin typeface="Liberation Serif" pitchFamily="18" charset="0"/>
              <a:ea typeface="Liberation Serif" pitchFamily="18" charset="0"/>
              <a:cs typeface="Liberation Serif" pitchFamily="18" charset="0"/>
            </a:rPr>
            <a:t>Функциональный</a:t>
          </a:r>
        </a:p>
        <a:p>
          <a:r>
            <a:rPr lang="ru-RU" sz="1800" i="0" dirty="0" smtClean="0">
              <a:latin typeface="Liberation Serif" pitchFamily="18" charset="0"/>
              <a:ea typeface="Liberation Serif" pitchFamily="18" charset="0"/>
              <a:cs typeface="Liberation Serif" pitchFamily="18" charset="0"/>
            </a:rPr>
            <a:t>позволяет классифицировать направление средств бюджета на выполнение основных функций местного самоуправления</a:t>
          </a:r>
          <a:endParaRPr lang="ru-RU" sz="1800" i="0" dirty="0">
            <a:latin typeface="Liberation Serif" pitchFamily="18" charset="0"/>
            <a:ea typeface="Liberation Serif" pitchFamily="18" charset="0"/>
            <a:cs typeface="Liberation Serif" pitchFamily="18" charset="0"/>
          </a:endParaRPr>
        </a:p>
      </dgm:t>
    </dgm:pt>
    <dgm:pt modelId="{C6E05DEF-05A7-41A5-BC0A-9F8E9D631000}" type="parTrans" cxnId="{43E1A790-E97D-44EF-B35A-488F9400B61E}">
      <dgm:prSet/>
      <dgm:spPr/>
      <dgm:t>
        <a:bodyPr/>
        <a:lstStyle/>
        <a:p>
          <a:endParaRPr lang="ru-RU"/>
        </a:p>
      </dgm:t>
    </dgm:pt>
    <dgm:pt modelId="{5AEB5236-FB6C-475E-A2FA-35539825F75A}" type="sibTrans" cxnId="{43E1A790-E97D-44EF-B35A-488F9400B61E}">
      <dgm:prSet/>
      <dgm:spPr/>
      <dgm:t>
        <a:bodyPr/>
        <a:lstStyle/>
        <a:p>
          <a:endParaRPr lang="ru-RU"/>
        </a:p>
      </dgm:t>
    </dgm:pt>
    <dgm:pt modelId="{BB5F3CBB-AA0E-4B44-A57F-060A4AFFA03D}">
      <dgm:prSet phldrT="[Текст]" custT="1"/>
      <dgm:spPr/>
      <dgm:t>
        <a:bodyPr anchor="ctr"/>
        <a:lstStyle/>
        <a:p>
          <a:r>
            <a:rPr lang="ru-RU" sz="1800" i="1" dirty="0" smtClean="0">
              <a:latin typeface="Liberation Serif" pitchFamily="18" charset="0"/>
              <a:ea typeface="Liberation Serif" pitchFamily="18" charset="0"/>
              <a:cs typeface="Liberation Serif" pitchFamily="18" charset="0"/>
            </a:rPr>
            <a:t>Ведомственный </a:t>
          </a:r>
        </a:p>
        <a:p>
          <a:r>
            <a:rPr lang="ru-RU" sz="1800" i="1" dirty="0" smtClean="0">
              <a:latin typeface="Liberation Serif" pitchFamily="18" charset="0"/>
              <a:ea typeface="Liberation Serif" pitchFamily="18" charset="0"/>
              <a:cs typeface="Liberation Serif" pitchFamily="18" charset="0"/>
            </a:rPr>
            <a:t>п</a:t>
          </a:r>
          <a:r>
            <a:rPr lang="ru-RU" sz="1800" i="0" dirty="0" smtClean="0">
              <a:latin typeface="Liberation Serif" pitchFamily="18" charset="0"/>
              <a:ea typeface="Liberation Serif" pitchFamily="18" charset="0"/>
              <a:cs typeface="Liberation Serif" pitchFamily="18" charset="0"/>
            </a:rPr>
            <a:t>озволяет выделить в каждой группе расходов соответствующего главного распорядителя бюджетных средств получающего бюджетные ассигнования</a:t>
          </a:r>
          <a:endParaRPr lang="ru-RU" sz="1800" i="0" dirty="0">
            <a:latin typeface="Liberation Serif" pitchFamily="18" charset="0"/>
            <a:ea typeface="Liberation Serif" pitchFamily="18" charset="0"/>
            <a:cs typeface="Liberation Serif" pitchFamily="18" charset="0"/>
          </a:endParaRPr>
        </a:p>
      </dgm:t>
    </dgm:pt>
    <dgm:pt modelId="{467B59A1-78DF-4054-BFC6-7B76F82D5F41}" type="parTrans" cxnId="{174CA9DB-EF43-48CE-9D84-6BEEE724A72F}">
      <dgm:prSet/>
      <dgm:spPr/>
      <dgm:t>
        <a:bodyPr/>
        <a:lstStyle/>
        <a:p>
          <a:endParaRPr lang="ru-RU"/>
        </a:p>
      </dgm:t>
    </dgm:pt>
    <dgm:pt modelId="{22DB2515-3748-4393-9580-0C71EA5BC68A}" type="sibTrans" cxnId="{174CA9DB-EF43-48CE-9D84-6BEEE724A72F}">
      <dgm:prSet/>
      <dgm:spPr/>
      <dgm:t>
        <a:bodyPr/>
        <a:lstStyle/>
        <a:p>
          <a:endParaRPr lang="ru-RU"/>
        </a:p>
      </dgm:t>
    </dgm:pt>
    <dgm:pt modelId="{CC3F084C-5D48-4BF5-81EF-7DBDAF3741FE}">
      <dgm:prSet phldrT="[Текст]" custT="1"/>
      <dgm:spPr/>
      <dgm:t>
        <a:bodyPr anchor="t"/>
        <a:lstStyle/>
        <a:p>
          <a:r>
            <a:rPr lang="ru-RU" sz="1800" i="1" dirty="0" smtClean="0">
              <a:latin typeface="Liberation Serif" pitchFamily="18" charset="0"/>
              <a:ea typeface="Liberation Serif" pitchFamily="18" charset="0"/>
              <a:cs typeface="Liberation Serif" pitchFamily="18" charset="0"/>
            </a:rPr>
            <a:t>Экономический</a:t>
          </a:r>
        </a:p>
        <a:p>
          <a:r>
            <a:rPr lang="ru-RU" sz="1800" i="0" dirty="0" smtClean="0">
              <a:latin typeface="Liberation Serif" pitchFamily="18" charset="0"/>
              <a:ea typeface="Liberation Serif" pitchFamily="18" charset="0"/>
              <a:cs typeface="Liberation Serif" pitchFamily="18" charset="0"/>
            </a:rPr>
            <a:t>позволяет рассмотреть расходы бюджетов в зависимости от экономического содержания операций сектора государственного управления</a:t>
          </a:r>
          <a:endParaRPr lang="ru-RU" sz="1800" i="0" dirty="0">
            <a:latin typeface="Liberation Serif" pitchFamily="18" charset="0"/>
            <a:ea typeface="Liberation Serif" pitchFamily="18" charset="0"/>
            <a:cs typeface="Liberation Serif" pitchFamily="18" charset="0"/>
          </a:endParaRPr>
        </a:p>
      </dgm:t>
    </dgm:pt>
    <dgm:pt modelId="{4406A244-3617-465C-8205-8D6223DC2A6F}" type="parTrans" cxnId="{3C18080A-A31E-4DC3-BE36-123AC01D75AB}">
      <dgm:prSet/>
      <dgm:spPr/>
      <dgm:t>
        <a:bodyPr/>
        <a:lstStyle/>
        <a:p>
          <a:endParaRPr lang="ru-RU"/>
        </a:p>
      </dgm:t>
    </dgm:pt>
    <dgm:pt modelId="{5ED95453-F2EE-437B-979C-14556D383064}" type="sibTrans" cxnId="{3C18080A-A31E-4DC3-BE36-123AC01D75AB}">
      <dgm:prSet/>
      <dgm:spPr/>
      <dgm:t>
        <a:bodyPr/>
        <a:lstStyle/>
        <a:p>
          <a:endParaRPr lang="ru-RU"/>
        </a:p>
      </dgm:t>
    </dgm:pt>
    <dgm:pt modelId="{9D0B35EE-E01F-4EEB-B9EA-3B301A2CA7C2}">
      <dgm:prSet phldrT="[Текст]" custT="1"/>
      <dgm:spPr/>
      <dgm:t>
        <a:bodyPr/>
        <a:lstStyle/>
        <a:p>
          <a:r>
            <a:rPr lang="ru-RU" sz="2400" dirty="0" smtClean="0">
              <a:latin typeface="Liberation Serif" pitchFamily="18" charset="0"/>
              <a:ea typeface="Liberation Serif" pitchFamily="18" charset="0"/>
              <a:cs typeface="Liberation Serif" pitchFamily="18" charset="0"/>
            </a:rPr>
            <a:t>Классификация расходов по признакам</a:t>
          </a:r>
          <a:endParaRPr lang="ru-RU" sz="2400" dirty="0">
            <a:latin typeface="Liberation Serif" pitchFamily="18" charset="0"/>
            <a:ea typeface="Liberation Serif" pitchFamily="18" charset="0"/>
            <a:cs typeface="Liberation Serif" pitchFamily="18" charset="0"/>
          </a:endParaRPr>
        </a:p>
      </dgm:t>
    </dgm:pt>
    <dgm:pt modelId="{D20BC82D-7BB9-4781-9BEE-D383D89CCB4B}" type="sibTrans" cxnId="{55DD8CC6-EF56-43C0-AC2C-C362B5E5E811}">
      <dgm:prSet/>
      <dgm:spPr/>
      <dgm:t>
        <a:bodyPr/>
        <a:lstStyle/>
        <a:p>
          <a:endParaRPr lang="ru-RU"/>
        </a:p>
      </dgm:t>
    </dgm:pt>
    <dgm:pt modelId="{A189E117-3C93-42D0-9E1D-8922883AB150}" type="parTrans" cxnId="{55DD8CC6-EF56-43C0-AC2C-C362B5E5E811}">
      <dgm:prSet/>
      <dgm:spPr/>
      <dgm:t>
        <a:bodyPr/>
        <a:lstStyle/>
        <a:p>
          <a:endParaRPr lang="ru-RU"/>
        </a:p>
      </dgm:t>
    </dgm:pt>
    <dgm:pt modelId="{BA57775A-CA92-443E-B49B-F06A9D4505C5}" type="pres">
      <dgm:prSet presAssocID="{054920DE-AB5E-449F-92D4-25A840BA55A2}" presName="Name0" presStyleCnt="0">
        <dgm:presLayoutVars>
          <dgm:chPref val="1"/>
          <dgm:dir/>
          <dgm:animOne val="branch"/>
          <dgm:animLvl val="lvl"/>
          <dgm:resizeHandles/>
        </dgm:presLayoutVars>
      </dgm:prSet>
      <dgm:spPr/>
      <dgm:t>
        <a:bodyPr/>
        <a:lstStyle/>
        <a:p>
          <a:endParaRPr lang="ru-RU"/>
        </a:p>
      </dgm:t>
    </dgm:pt>
    <dgm:pt modelId="{698BD12E-AF6A-40BC-A7D0-06076DA4B110}" type="pres">
      <dgm:prSet presAssocID="{9D0B35EE-E01F-4EEB-B9EA-3B301A2CA7C2}" presName="vertOne" presStyleCnt="0"/>
      <dgm:spPr/>
    </dgm:pt>
    <dgm:pt modelId="{6012360E-94B5-4D26-9226-E9E6D45178EF}" type="pres">
      <dgm:prSet presAssocID="{9D0B35EE-E01F-4EEB-B9EA-3B301A2CA7C2}" presName="txOne" presStyleLbl="node0" presStyleIdx="0" presStyleCnt="1" custScaleX="75303" custScaleY="21481">
        <dgm:presLayoutVars>
          <dgm:chPref val="3"/>
        </dgm:presLayoutVars>
      </dgm:prSet>
      <dgm:spPr/>
      <dgm:t>
        <a:bodyPr/>
        <a:lstStyle/>
        <a:p>
          <a:endParaRPr lang="ru-RU"/>
        </a:p>
      </dgm:t>
    </dgm:pt>
    <dgm:pt modelId="{349147AB-A8C7-454F-88C0-037EBACEC965}" type="pres">
      <dgm:prSet presAssocID="{9D0B35EE-E01F-4EEB-B9EA-3B301A2CA7C2}" presName="parTransOne" presStyleCnt="0"/>
      <dgm:spPr/>
    </dgm:pt>
    <dgm:pt modelId="{4149200E-026E-4A67-AE7D-044DD25740A1}" type="pres">
      <dgm:prSet presAssocID="{9D0B35EE-E01F-4EEB-B9EA-3B301A2CA7C2}" presName="horzOne" presStyleCnt="0"/>
      <dgm:spPr/>
    </dgm:pt>
    <dgm:pt modelId="{7DAA31EA-05D5-4C21-9FA2-189AF0679649}" type="pres">
      <dgm:prSet presAssocID="{01E5A663-0866-4903-8671-CEA6F573AD5B}" presName="vertTwo" presStyleCnt="0"/>
      <dgm:spPr/>
    </dgm:pt>
    <dgm:pt modelId="{5D0497B7-4293-45FA-8E86-87409A4E7327}" type="pres">
      <dgm:prSet presAssocID="{01E5A663-0866-4903-8671-CEA6F573AD5B}" presName="txTwo" presStyleLbl="node2" presStyleIdx="0" presStyleCnt="3">
        <dgm:presLayoutVars>
          <dgm:chPref val="3"/>
        </dgm:presLayoutVars>
      </dgm:prSet>
      <dgm:spPr/>
      <dgm:t>
        <a:bodyPr/>
        <a:lstStyle/>
        <a:p>
          <a:endParaRPr lang="ru-RU"/>
        </a:p>
      </dgm:t>
    </dgm:pt>
    <dgm:pt modelId="{16A24906-9A19-4557-AD9F-88452A1BCB14}" type="pres">
      <dgm:prSet presAssocID="{01E5A663-0866-4903-8671-CEA6F573AD5B}" presName="horzTwo" presStyleCnt="0"/>
      <dgm:spPr/>
    </dgm:pt>
    <dgm:pt modelId="{47F319C3-181F-4898-BD4D-1282F3F485B5}" type="pres">
      <dgm:prSet presAssocID="{5AEB5236-FB6C-475E-A2FA-35539825F75A}" presName="sibSpaceTwo" presStyleCnt="0"/>
      <dgm:spPr/>
    </dgm:pt>
    <dgm:pt modelId="{CDB618C7-EDFC-4604-9085-CE11A6F6155E}" type="pres">
      <dgm:prSet presAssocID="{BB5F3CBB-AA0E-4B44-A57F-060A4AFFA03D}" presName="vertTwo" presStyleCnt="0"/>
      <dgm:spPr/>
    </dgm:pt>
    <dgm:pt modelId="{5AA28BF6-B962-4C35-BDF3-125690A5F41C}" type="pres">
      <dgm:prSet presAssocID="{BB5F3CBB-AA0E-4B44-A57F-060A4AFFA03D}" presName="txTwo" presStyleLbl="node2" presStyleIdx="1" presStyleCnt="3" custLinFactNeighborX="-257" custLinFactNeighborY="497">
        <dgm:presLayoutVars>
          <dgm:chPref val="3"/>
        </dgm:presLayoutVars>
      </dgm:prSet>
      <dgm:spPr/>
      <dgm:t>
        <a:bodyPr/>
        <a:lstStyle/>
        <a:p>
          <a:endParaRPr lang="ru-RU"/>
        </a:p>
      </dgm:t>
    </dgm:pt>
    <dgm:pt modelId="{5BA46704-7258-48BE-A6BE-97D8A27098AD}" type="pres">
      <dgm:prSet presAssocID="{BB5F3CBB-AA0E-4B44-A57F-060A4AFFA03D}" presName="horzTwo" presStyleCnt="0"/>
      <dgm:spPr/>
    </dgm:pt>
    <dgm:pt modelId="{2EBE3535-8398-46BE-9063-F0D885650235}" type="pres">
      <dgm:prSet presAssocID="{22DB2515-3748-4393-9580-0C71EA5BC68A}" presName="sibSpaceTwo" presStyleCnt="0"/>
      <dgm:spPr/>
    </dgm:pt>
    <dgm:pt modelId="{4861DC2A-7DE6-438E-BAA4-A118DAF41973}" type="pres">
      <dgm:prSet presAssocID="{CC3F084C-5D48-4BF5-81EF-7DBDAF3741FE}" presName="vertTwo" presStyleCnt="0"/>
      <dgm:spPr/>
    </dgm:pt>
    <dgm:pt modelId="{529E81EE-FE38-4428-B0C0-B416D7365016}" type="pres">
      <dgm:prSet presAssocID="{CC3F084C-5D48-4BF5-81EF-7DBDAF3741FE}" presName="txTwo" presStyleLbl="node2" presStyleIdx="2" presStyleCnt="3">
        <dgm:presLayoutVars>
          <dgm:chPref val="3"/>
        </dgm:presLayoutVars>
      </dgm:prSet>
      <dgm:spPr/>
      <dgm:t>
        <a:bodyPr/>
        <a:lstStyle/>
        <a:p>
          <a:endParaRPr lang="ru-RU"/>
        </a:p>
      </dgm:t>
    </dgm:pt>
    <dgm:pt modelId="{56E6D758-0DAF-401F-81A9-2323605F8EAF}" type="pres">
      <dgm:prSet presAssocID="{CC3F084C-5D48-4BF5-81EF-7DBDAF3741FE}" presName="horzTwo" presStyleCnt="0"/>
      <dgm:spPr/>
    </dgm:pt>
  </dgm:ptLst>
  <dgm:cxnLst>
    <dgm:cxn modelId="{5CFDC4F6-0F77-4B44-A014-44B98FA528C7}" type="presOf" srcId="{BB5F3CBB-AA0E-4B44-A57F-060A4AFFA03D}" destId="{5AA28BF6-B962-4C35-BDF3-125690A5F41C}" srcOrd="0" destOrd="0" presId="urn:microsoft.com/office/officeart/2005/8/layout/hierarchy4"/>
    <dgm:cxn modelId="{174CA9DB-EF43-48CE-9D84-6BEEE724A72F}" srcId="{9D0B35EE-E01F-4EEB-B9EA-3B301A2CA7C2}" destId="{BB5F3CBB-AA0E-4B44-A57F-060A4AFFA03D}" srcOrd="1" destOrd="0" parTransId="{467B59A1-78DF-4054-BFC6-7B76F82D5F41}" sibTransId="{22DB2515-3748-4393-9580-0C71EA5BC68A}"/>
    <dgm:cxn modelId="{43E1A790-E97D-44EF-B35A-488F9400B61E}" srcId="{9D0B35EE-E01F-4EEB-B9EA-3B301A2CA7C2}" destId="{01E5A663-0866-4903-8671-CEA6F573AD5B}" srcOrd="0" destOrd="0" parTransId="{C6E05DEF-05A7-41A5-BC0A-9F8E9D631000}" sibTransId="{5AEB5236-FB6C-475E-A2FA-35539825F75A}"/>
    <dgm:cxn modelId="{8131BD49-CBC1-4BB6-A0D9-7CDD4A1F7609}" type="presOf" srcId="{CC3F084C-5D48-4BF5-81EF-7DBDAF3741FE}" destId="{529E81EE-FE38-4428-B0C0-B416D7365016}" srcOrd="0" destOrd="0" presId="urn:microsoft.com/office/officeart/2005/8/layout/hierarchy4"/>
    <dgm:cxn modelId="{C4C530E0-D965-461E-A1A1-626D584A635D}" type="presOf" srcId="{054920DE-AB5E-449F-92D4-25A840BA55A2}" destId="{BA57775A-CA92-443E-B49B-F06A9D4505C5}" srcOrd="0" destOrd="0" presId="urn:microsoft.com/office/officeart/2005/8/layout/hierarchy4"/>
    <dgm:cxn modelId="{55DD8CC6-EF56-43C0-AC2C-C362B5E5E811}" srcId="{054920DE-AB5E-449F-92D4-25A840BA55A2}" destId="{9D0B35EE-E01F-4EEB-B9EA-3B301A2CA7C2}" srcOrd="0" destOrd="0" parTransId="{A189E117-3C93-42D0-9E1D-8922883AB150}" sibTransId="{D20BC82D-7BB9-4781-9BEE-D383D89CCB4B}"/>
    <dgm:cxn modelId="{3C18080A-A31E-4DC3-BE36-123AC01D75AB}" srcId="{9D0B35EE-E01F-4EEB-B9EA-3B301A2CA7C2}" destId="{CC3F084C-5D48-4BF5-81EF-7DBDAF3741FE}" srcOrd="2" destOrd="0" parTransId="{4406A244-3617-465C-8205-8D6223DC2A6F}" sibTransId="{5ED95453-F2EE-437B-979C-14556D383064}"/>
    <dgm:cxn modelId="{2C05FDBE-3377-45BA-9D36-5D2540DE7536}" type="presOf" srcId="{01E5A663-0866-4903-8671-CEA6F573AD5B}" destId="{5D0497B7-4293-45FA-8E86-87409A4E7327}" srcOrd="0" destOrd="0" presId="urn:microsoft.com/office/officeart/2005/8/layout/hierarchy4"/>
    <dgm:cxn modelId="{4FB9191A-3EE9-4209-9B95-9ECD7E9A395F}" type="presOf" srcId="{9D0B35EE-E01F-4EEB-B9EA-3B301A2CA7C2}" destId="{6012360E-94B5-4D26-9226-E9E6D45178EF}" srcOrd="0" destOrd="0" presId="urn:microsoft.com/office/officeart/2005/8/layout/hierarchy4"/>
    <dgm:cxn modelId="{FDB2F2B6-6823-4178-8DF7-8BA0FC574BE5}" type="presParOf" srcId="{BA57775A-CA92-443E-B49B-F06A9D4505C5}" destId="{698BD12E-AF6A-40BC-A7D0-06076DA4B110}" srcOrd="0" destOrd="0" presId="urn:microsoft.com/office/officeart/2005/8/layout/hierarchy4"/>
    <dgm:cxn modelId="{E830B120-9BA1-49C6-97B6-F97BD4E1BB7A}" type="presParOf" srcId="{698BD12E-AF6A-40BC-A7D0-06076DA4B110}" destId="{6012360E-94B5-4D26-9226-E9E6D45178EF}" srcOrd="0" destOrd="0" presId="urn:microsoft.com/office/officeart/2005/8/layout/hierarchy4"/>
    <dgm:cxn modelId="{A71B1B2E-B959-40FB-AF3E-393B6B595750}" type="presParOf" srcId="{698BD12E-AF6A-40BC-A7D0-06076DA4B110}" destId="{349147AB-A8C7-454F-88C0-037EBACEC965}" srcOrd="1" destOrd="0" presId="urn:microsoft.com/office/officeart/2005/8/layout/hierarchy4"/>
    <dgm:cxn modelId="{3971DBF0-64B8-4D47-9483-7351BAEA50A0}" type="presParOf" srcId="{698BD12E-AF6A-40BC-A7D0-06076DA4B110}" destId="{4149200E-026E-4A67-AE7D-044DD25740A1}" srcOrd="2" destOrd="0" presId="urn:microsoft.com/office/officeart/2005/8/layout/hierarchy4"/>
    <dgm:cxn modelId="{7A3060F4-238B-493E-A7C2-B60864F215ED}" type="presParOf" srcId="{4149200E-026E-4A67-AE7D-044DD25740A1}" destId="{7DAA31EA-05D5-4C21-9FA2-189AF0679649}" srcOrd="0" destOrd="0" presId="urn:microsoft.com/office/officeart/2005/8/layout/hierarchy4"/>
    <dgm:cxn modelId="{129D9327-633F-417B-8373-14631F1CACE1}" type="presParOf" srcId="{7DAA31EA-05D5-4C21-9FA2-189AF0679649}" destId="{5D0497B7-4293-45FA-8E86-87409A4E7327}" srcOrd="0" destOrd="0" presId="urn:microsoft.com/office/officeart/2005/8/layout/hierarchy4"/>
    <dgm:cxn modelId="{17A7B96B-3279-493C-A115-E93CAF246701}" type="presParOf" srcId="{7DAA31EA-05D5-4C21-9FA2-189AF0679649}" destId="{16A24906-9A19-4557-AD9F-88452A1BCB14}" srcOrd="1" destOrd="0" presId="urn:microsoft.com/office/officeart/2005/8/layout/hierarchy4"/>
    <dgm:cxn modelId="{90DC301A-FB68-44B6-ACF1-9EED68D0D79F}" type="presParOf" srcId="{4149200E-026E-4A67-AE7D-044DD25740A1}" destId="{47F319C3-181F-4898-BD4D-1282F3F485B5}" srcOrd="1" destOrd="0" presId="urn:microsoft.com/office/officeart/2005/8/layout/hierarchy4"/>
    <dgm:cxn modelId="{DCF1A155-F0C0-48CF-A825-C774D5D993D3}" type="presParOf" srcId="{4149200E-026E-4A67-AE7D-044DD25740A1}" destId="{CDB618C7-EDFC-4604-9085-CE11A6F6155E}" srcOrd="2" destOrd="0" presId="urn:microsoft.com/office/officeart/2005/8/layout/hierarchy4"/>
    <dgm:cxn modelId="{0D2AFC1C-77DC-45B8-AEC4-D9608BBE3C46}" type="presParOf" srcId="{CDB618C7-EDFC-4604-9085-CE11A6F6155E}" destId="{5AA28BF6-B962-4C35-BDF3-125690A5F41C}" srcOrd="0" destOrd="0" presId="urn:microsoft.com/office/officeart/2005/8/layout/hierarchy4"/>
    <dgm:cxn modelId="{B356D534-9C1E-4758-AC47-E497A731628B}" type="presParOf" srcId="{CDB618C7-EDFC-4604-9085-CE11A6F6155E}" destId="{5BA46704-7258-48BE-A6BE-97D8A27098AD}" srcOrd="1" destOrd="0" presId="urn:microsoft.com/office/officeart/2005/8/layout/hierarchy4"/>
    <dgm:cxn modelId="{E1EDD158-4B7B-44D5-B13B-6296132BA44F}" type="presParOf" srcId="{4149200E-026E-4A67-AE7D-044DD25740A1}" destId="{2EBE3535-8398-46BE-9063-F0D885650235}" srcOrd="3" destOrd="0" presId="urn:microsoft.com/office/officeart/2005/8/layout/hierarchy4"/>
    <dgm:cxn modelId="{21599CD8-460A-44DF-9217-137C6AD28B99}" type="presParOf" srcId="{4149200E-026E-4A67-AE7D-044DD25740A1}" destId="{4861DC2A-7DE6-438E-BAA4-A118DAF41973}" srcOrd="4" destOrd="0" presId="urn:microsoft.com/office/officeart/2005/8/layout/hierarchy4"/>
    <dgm:cxn modelId="{F6EE8E9E-C6F1-432A-9A1E-4A5A75C3145E}" type="presParOf" srcId="{4861DC2A-7DE6-438E-BAA4-A118DAF41973}" destId="{529E81EE-FE38-4428-B0C0-B416D7365016}" srcOrd="0" destOrd="0" presId="urn:microsoft.com/office/officeart/2005/8/layout/hierarchy4"/>
    <dgm:cxn modelId="{403E93F6-F724-4090-A890-F24C357448BB}" type="presParOf" srcId="{4861DC2A-7DE6-438E-BAA4-A118DAF41973}" destId="{56E6D758-0DAF-401F-81A9-2323605F8EAF}"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C266B7-BD7D-41D4-84BE-7E8B12DFEFBC}">
      <dsp:nvSpPr>
        <dsp:cNvPr id="0" name=""/>
        <dsp:cNvSpPr/>
      </dsp:nvSpPr>
      <dsp:spPr>
        <a:xfrm rot="5400000">
          <a:off x="-102713" y="103373"/>
          <a:ext cx="684753" cy="47932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ru-RU" sz="1400" kern="1200" dirty="0">
            <a:latin typeface="Liberation Serif" pitchFamily="18" charset="0"/>
            <a:ea typeface="Liberation Serif" pitchFamily="18" charset="0"/>
            <a:cs typeface="Liberation Serif" pitchFamily="18" charset="0"/>
          </a:endParaRPr>
        </a:p>
      </dsp:txBody>
      <dsp:txXfrm rot="-5400000">
        <a:off x="1" y="240324"/>
        <a:ext cx="479327" cy="205426"/>
      </dsp:txXfrm>
    </dsp:sp>
    <dsp:sp modelId="{9E5CA655-7BF3-4408-84E8-E66E84BE441C}">
      <dsp:nvSpPr>
        <dsp:cNvPr id="0" name=""/>
        <dsp:cNvSpPr/>
      </dsp:nvSpPr>
      <dsp:spPr>
        <a:xfrm rot="5400000">
          <a:off x="3766793" y="-3286805"/>
          <a:ext cx="445089" cy="702002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smtClean="0">
              <a:latin typeface="Liberation Serif" pitchFamily="18" charset="0"/>
              <a:ea typeface="Liberation Serif" pitchFamily="18" charset="0"/>
              <a:cs typeface="Liberation Serif" pitchFamily="18" charset="0"/>
            </a:rPr>
            <a:t>Утверждение бюджета очередного года</a:t>
          </a:r>
          <a:endParaRPr lang="ru-RU" sz="1600" kern="1200" dirty="0">
            <a:latin typeface="Liberation Serif" pitchFamily="18" charset="0"/>
            <a:ea typeface="Liberation Serif" pitchFamily="18" charset="0"/>
            <a:cs typeface="Liberation Serif" pitchFamily="18" charset="0"/>
          </a:endParaRPr>
        </a:p>
      </dsp:txBody>
      <dsp:txXfrm rot="-5400000">
        <a:off x="479327" y="22388"/>
        <a:ext cx="6998295" cy="401635"/>
      </dsp:txXfrm>
    </dsp:sp>
    <dsp:sp modelId="{0B540884-91F4-412C-8F65-D775CDCBF630}">
      <dsp:nvSpPr>
        <dsp:cNvPr id="0" name=""/>
        <dsp:cNvSpPr/>
      </dsp:nvSpPr>
      <dsp:spPr>
        <a:xfrm rot="5400000">
          <a:off x="-102713" y="686248"/>
          <a:ext cx="684753" cy="47932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ru-RU" sz="1400" kern="1200" dirty="0">
            <a:latin typeface="Liberation Serif" pitchFamily="18" charset="0"/>
            <a:ea typeface="Liberation Serif" pitchFamily="18" charset="0"/>
            <a:cs typeface="Liberation Serif" pitchFamily="18" charset="0"/>
          </a:endParaRPr>
        </a:p>
      </dsp:txBody>
      <dsp:txXfrm rot="-5400000">
        <a:off x="1" y="823199"/>
        <a:ext cx="479327" cy="205426"/>
      </dsp:txXfrm>
    </dsp:sp>
    <dsp:sp modelId="{922A30CA-43ED-48E0-A4FF-3D1B345DEADA}">
      <dsp:nvSpPr>
        <dsp:cNvPr id="0" name=""/>
        <dsp:cNvSpPr/>
      </dsp:nvSpPr>
      <dsp:spPr>
        <a:xfrm rot="5400000">
          <a:off x="3766793" y="-2703930"/>
          <a:ext cx="445089" cy="702002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smtClean="0">
              <a:latin typeface="Liberation Serif" pitchFamily="18" charset="0"/>
              <a:ea typeface="Liberation Serif" pitchFamily="18" charset="0"/>
              <a:cs typeface="Liberation Serif" pitchFamily="18" charset="0"/>
            </a:rPr>
            <a:t>Исполнение бюджета в текущем году</a:t>
          </a:r>
          <a:endParaRPr lang="ru-RU" sz="1600" kern="1200" dirty="0">
            <a:latin typeface="Liberation Serif" pitchFamily="18" charset="0"/>
            <a:ea typeface="Liberation Serif" pitchFamily="18" charset="0"/>
            <a:cs typeface="Liberation Serif" pitchFamily="18" charset="0"/>
          </a:endParaRPr>
        </a:p>
      </dsp:txBody>
      <dsp:txXfrm rot="-5400000">
        <a:off x="479327" y="605263"/>
        <a:ext cx="6998295" cy="401635"/>
      </dsp:txXfrm>
    </dsp:sp>
    <dsp:sp modelId="{3C7834CB-48B4-4960-A2E3-70DF908D94F0}">
      <dsp:nvSpPr>
        <dsp:cNvPr id="0" name=""/>
        <dsp:cNvSpPr/>
      </dsp:nvSpPr>
      <dsp:spPr>
        <a:xfrm rot="5400000">
          <a:off x="-102713" y="1269123"/>
          <a:ext cx="684753" cy="47932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ru-RU" sz="1400" kern="1200" dirty="0">
            <a:latin typeface="Liberation Serif" pitchFamily="18" charset="0"/>
            <a:ea typeface="Liberation Serif" pitchFamily="18" charset="0"/>
            <a:cs typeface="Liberation Serif" pitchFamily="18" charset="0"/>
          </a:endParaRPr>
        </a:p>
      </dsp:txBody>
      <dsp:txXfrm rot="-5400000">
        <a:off x="1" y="1406074"/>
        <a:ext cx="479327" cy="205426"/>
      </dsp:txXfrm>
    </dsp:sp>
    <dsp:sp modelId="{23637B82-D6B8-4116-ABD4-41EAC4C95054}">
      <dsp:nvSpPr>
        <dsp:cNvPr id="0" name=""/>
        <dsp:cNvSpPr/>
      </dsp:nvSpPr>
      <dsp:spPr>
        <a:xfrm rot="5400000">
          <a:off x="3766793" y="-2121055"/>
          <a:ext cx="445089" cy="702002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smtClean="0">
              <a:latin typeface="Liberation Serif" pitchFamily="18" charset="0"/>
              <a:ea typeface="Liberation Serif" pitchFamily="18" charset="0"/>
              <a:cs typeface="Liberation Serif" pitchFamily="18" charset="0"/>
            </a:rPr>
            <a:t>Формирование отчета об исполнении бюджета предыдущего года</a:t>
          </a:r>
          <a:endParaRPr lang="ru-RU" sz="1600" kern="1200" dirty="0">
            <a:latin typeface="Liberation Serif" pitchFamily="18" charset="0"/>
            <a:ea typeface="Liberation Serif" pitchFamily="18" charset="0"/>
            <a:cs typeface="Liberation Serif" pitchFamily="18" charset="0"/>
          </a:endParaRPr>
        </a:p>
      </dsp:txBody>
      <dsp:txXfrm rot="-5400000">
        <a:off x="479327" y="1188138"/>
        <a:ext cx="6998295" cy="401635"/>
      </dsp:txXfrm>
    </dsp:sp>
    <dsp:sp modelId="{F3E41107-8103-4C21-BB58-F3E704C7B9E5}">
      <dsp:nvSpPr>
        <dsp:cNvPr id="0" name=""/>
        <dsp:cNvSpPr/>
      </dsp:nvSpPr>
      <dsp:spPr>
        <a:xfrm rot="5400000">
          <a:off x="-102713" y="1851998"/>
          <a:ext cx="684753" cy="47932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ru-RU" sz="1400" kern="1200" dirty="0">
            <a:latin typeface="Liberation Serif" pitchFamily="18" charset="0"/>
            <a:ea typeface="Liberation Serif" pitchFamily="18" charset="0"/>
            <a:cs typeface="Liberation Serif" pitchFamily="18" charset="0"/>
          </a:endParaRPr>
        </a:p>
      </dsp:txBody>
      <dsp:txXfrm rot="-5400000">
        <a:off x="1" y="1988949"/>
        <a:ext cx="479327" cy="205426"/>
      </dsp:txXfrm>
    </dsp:sp>
    <dsp:sp modelId="{0BB6504A-7F34-4323-9CD1-FC4A11620C97}">
      <dsp:nvSpPr>
        <dsp:cNvPr id="0" name=""/>
        <dsp:cNvSpPr/>
      </dsp:nvSpPr>
      <dsp:spPr>
        <a:xfrm rot="5400000">
          <a:off x="3766793" y="-1538180"/>
          <a:ext cx="445089" cy="702002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smtClean="0">
              <a:latin typeface="Liberation Serif" pitchFamily="18" charset="0"/>
              <a:ea typeface="Liberation Serif" pitchFamily="18" charset="0"/>
              <a:cs typeface="Liberation Serif" pitchFamily="18" charset="0"/>
            </a:rPr>
            <a:t>Утверждение отчета об исполнении бюджета предыдущего года</a:t>
          </a:r>
          <a:endParaRPr lang="ru-RU" sz="1600" kern="1200" dirty="0">
            <a:latin typeface="Liberation Serif" pitchFamily="18" charset="0"/>
            <a:ea typeface="Liberation Serif" pitchFamily="18" charset="0"/>
            <a:cs typeface="Liberation Serif" pitchFamily="18" charset="0"/>
          </a:endParaRPr>
        </a:p>
      </dsp:txBody>
      <dsp:txXfrm rot="-5400000">
        <a:off x="479327" y="1771013"/>
        <a:ext cx="6998295" cy="401635"/>
      </dsp:txXfrm>
    </dsp:sp>
    <dsp:sp modelId="{0843787B-C9AC-4472-9C1D-A136BCDE622B}">
      <dsp:nvSpPr>
        <dsp:cNvPr id="0" name=""/>
        <dsp:cNvSpPr/>
      </dsp:nvSpPr>
      <dsp:spPr>
        <a:xfrm rot="5400000">
          <a:off x="-102713" y="2434873"/>
          <a:ext cx="684753" cy="47932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ru-RU" sz="1400" kern="1200" dirty="0">
            <a:latin typeface="Liberation Serif" pitchFamily="18" charset="0"/>
            <a:ea typeface="Liberation Serif" pitchFamily="18" charset="0"/>
            <a:cs typeface="Liberation Serif" pitchFamily="18" charset="0"/>
          </a:endParaRPr>
        </a:p>
      </dsp:txBody>
      <dsp:txXfrm rot="-5400000">
        <a:off x="1" y="2571824"/>
        <a:ext cx="479327" cy="205426"/>
      </dsp:txXfrm>
    </dsp:sp>
    <dsp:sp modelId="{C2AF9273-BAC2-4735-8311-810DFFAF1C79}">
      <dsp:nvSpPr>
        <dsp:cNvPr id="0" name=""/>
        <dsp:cNvSpPr/>
      </dsp:nvSpPr>
      <dsp:spPr>
        <a:xfrm rot="5400000">
          <a:off x="3766793" y="-955305"/>
          <a:ext cx="445089" cy="702002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smtClean="0">
              <a:latin typeface="Liberation Serif" pitchFamily="18" charset="0"/>
              <a:ea typeface="Liberation Serif" pitchFamily="18" charset="0"/>
              <a:cs typeface="Liberation Serif" pitchFamily="18" charset="0"/>
            </a:rPr>
            <a:t>Составление проекта бюджетного очередного года</a:t>
          </a:r>
          <a:endParaRPr lang="ru-RU" sz="1600" kern="1200" dirty="0">
            <a:latin typeface="Liberation Serif" pitchFamily="18" charset="0"/>
            <a:ea typeface="Liberation Serif" pitchFamily="18" charset="0"/>
            <a:cs typeface="Liberation Serif" pitchFamily="18" charset="0"/>
          </a:endParaRPr>
        </a:p>
      </dsp:txBody>
      <dsp:txXfrm rot="-5400000">
        <a:off x="479327" y="2353888"/>
        <a:ext cx="6998295" cy="401635"/>
      </dsp:txXfrm>
    </dsp:sp>
    <dsp:sp modelId="{A7F4ACA4-34FB-4C8A-8ED2-66CB318EB122}">
      <dsp:nvSpPr>
        <dsp:cNvPr id="0" name=""/>
        <dsp:cNvSpPr/>
      </dsp:nvSpPr>
      <dsp:spPr>
        <a:xfrm rot="5400000">
          <a:off x="-102713" y="3017748"/>
          <a:ext cx="684753" cy="47932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ru-RU" sz="1400" kern="1200" dirty="0">
            <a:latin typeface="Liberation Serif" pitchFamily="18" charset="0"/>
            <a:ea typeface="Liberation Serif" pitchFamily="18" charset="0"/>
            <a:cs typeface="Liberation Serif" pitchFamily="18" charset="0"/>
          </a:endParaRPr>
        </a:p>
      </dsp:txBody>
      <dsp:txXfrm rot="-5400000">
        <a:off x="1" y="3154699"/>
        <a:ext cx="479327" cy="205426"/>
      </dsp:txXfrm>
    </dsp:sp>
    <dsp:sp modelId="{B2E2AEAD-498B-4744-88DC-B33CF4D7076A}">
      <dsp:nvSpPr>
        <dsp:cNvPr id="0" name=""/>
        <dsp:cNvSpPr/>
      </dsp:nvSpPr>
      <dsp:spPr>
        <a:xfrm rot="5400000">
          <a:off x="3766793" y="-372430"/>
          <a:ext cx="445089" cy="702002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smtClean="0">
              <a:latin typeface="Liberation Serif" pitchFamily="18" charset="0"/>
              <a:ea typeface="Liberation Serif" pitchFamily="18" charset="0"/>
              <a:cs typeface="Liberation Serif" pitchFamily="18" charset="0"/>
            </a:rPr>
            <a:t>Рассмотрение проекта бюджета очередного года</a:t>
          </a:r>
          <a:endParaRPr lang="ru-RU" sz="1600" kern="1200" dirty="0">
            <a:latin typeface="Liberation Serif" pitchFamily="18" charset="0"/>
            <a:ea typeface="Liberation Serif" pitchFamily="18" charset="0"/>
            <a:cs typeface="Liberation Serif" pitchFamily="18" charset="0"/>
          </a:endParaRPr>
        </a:p>
      </dsp:txBody>
      <dsp:txXfrm rot="-5400000">
        <a:off x="479327" y="2936763"/>
        <a:ext cx="6998295" cy="4016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AE3521-56F9-4A3B-AAC5-814191CDB0EF}">
      <dsp:nvSpPr>
        <dsp:cNvPr id="0" name=""/>
        <dsp:cNvSpPr/>
      </dsp:nvSpPr>
      <dsp:spPr>
        <a:xfrm rot="5400000">
          <a:off x="4834564" y="-2334048"/>
          <a:ext cx="581698" cy="5287471"/>
        </a:xfrm>
        <a:prstGeom prst="round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just" defTabSz="400050">
            <a:lnSpc>
              <a:spcPct val="90000"/>
            </a:lnSpc>
            <a:spcBef>
              <a:spcPct val="0"/>
            </a:spcBef>
            <a:spcAft>
              <a:spcPct val="15000"/>
            </a:spcAft>
            <a:buChar char="••"/>
          </a:pPr>
          <a:r>
            <a:rPr lang="ru-RU" sz="900" kern="1200" dirty="0" smtClean="0">
              <a:latin typeface="Liberation Serif" pitchFamily="18" charset="0"/>
              <a:ea typeface="Liberation Serif" pitchFamily="18" charset="0"/>
              <a:cs typeface="Liberation Serif" pitchFamily="18" charset="0"/>
            </a:rPr>
            <a:t>Работа по составлению проекта бюджета района начинается за 6 месяцев до начала очередного финансового года. Администрация района утверждает перечень мероприятий по разработке проекта бюджета, определяет ответственных исполнителей и сроки исполнения. Непосредственное составление проекта бюджета осуществляет финансовое управление.</a:t>
          </a:r>
          <a:endParaRPr lang="ru-RU" sz="900" kern="1200" dirty="0">
            <a:latin typeface="Liberation Serif" pitchFamily="18" charset="0"/>
            <a:ea typeface="Liberation Serif" pitchFamily="18" charset="0"/>
            <a:cs typeface="Liberation Serif" pitchFamily="18" charset="0"/>
          </a:endParaRPr>
        </a:p>
      </dsp:txBody>
      <dsp:txXfrm rot="-5400000">
        <a:off x="2510074" y="47234"/>
        <a:ext cx="5230679" cy="524906"/>
      </dsp:txXfrm>
    </dsp:sp>
    <dsp:sp modelId="{D2BFAC39-1C95-49BA-B9F2-B11DA1032D59}">
      <dsp:nvSpPr>
        <dsp:cNvPr id="0" name=""/>
        <dsp:cNvSpPr/>
      </dsp:nvSpPr>
      <dsp:spPr>
        <a:xfrm>
          <a:off x="50667" y="153"/>
          <a:ext cx="2367625" cy="6211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ru-RU" sz="1400" kern="1200" dirty="0" smtClean="0">
              <a:latin typeface="Liberation Serif" pitchFamily="18" charset="0"/>
              <a:ea typeface="Liberation Serif" pitchFamily="18" charset="0"/>
              <a:cs typeface="Liberation Serif" pitchFamily="18" charset="0"/>
            </a:rPr>
            <a:t>Составление проекта бюджета</a:t>
          </a:r>
          <a:endParaRPr lang="ru-RU" sz="1400" kern="1200" dirty="0">
            <a:latin typeface="Liberation Serif" pitchFamily="18" charset="0"/>
            <a:ea typeface="Liberation Serif" pitchFamily="18" charset="0"/>
            <a:cs typeface="Liberation Serif" pitchFamily="18" charset="0"/>
          </a:endParaRPr>
        </a:p>
      </dsp:txBody>
      <dsp:txXfrm>
        <a:off x="80988" y="30474"/>
        <a:ext cx="2306983" cy="560496"/>
      </dsp:txXfrm>
    </dsp:sp>
    <dsp:sp modelId="{11DF747B-A5EC-4AD8-8FC4-6F214A94EBB8}">
      <dsp:nvSpPr>
        <dsp:cNvPr id="0" name=""/>
        <dsp:cNvSpPr/>
      </dsp:nvSpPr>
      <dsp:spPr>
        <a:xfrm rot="5400000">
          <a:off x="4571685" y="-1393552"/>
          <a:ext cx="1122182" cy="5288174"/>
        </a:xfrm>
        <a:prstGeom prst="round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just" defTabSz="400050">
            <a:lnSpc>
              <a:spcPct val="90000"/>
            </a:lnSpc>
            <a:spcBef>
              <a:spcPct val="0"/>
            </a:spcBef>
            <a:spcAft>
              <a:spcPct val="15000"/>
            </a:spcAft>
            <a:buChar char="••"/>
          </a:pPr>
          <a:r>
            <a:rPr lang="ru-RU" sz="900" kern="1200" dirty="0" smtClean="0">
              <a:latin typeface="Liberation Serif" pitchFamily="18" charset="0"/>
              <a:ea typeface="Liberation Serif" pitchFamily="18" charset="0"/>
              <a:cs typeface="Liberation Serif" pitchFamily="18" charset="0"/>
            </a:rPr>
            <a:t>Сформированный проект бюджета района Глава вносит на рассмотрение в Думу муниципального  района не позднее 15 ноября текущего года.</a:t>
          </a:r>
          <a:endParaRPr lang="ru-RU" sz="900" kern="1200" dirty="0">
            <a:latin typeface="Liberation Serif" pitchFamily="18" charset="0"/>
            <a:ea typeface="Liberation Serif" pitchFamily="18" charset="0"/>
            <a:cs typeface="Liberation Serif" pitchFamily="18" charset="0"/>
          </a:endParaRPr>
        </a:p>
        <a:p>
          <a:pPr marL="57150" lvl="1" indent="-57150" algn="just" defTabSz="400050">
            <a:lnSpc>
              <a:spcPct val="90000"/>
            </a:lnSpc>
            <a:spcBef>
              <a:spcPct val="0"/>
            </a:spcBef>
            <a:spcAft>
              <a:spcPct val="15000"/>
            </a:spcAft>
            <a:buChar char="••"/>
          </a:pPr>
          <a:r>
            <a:rPr lang="ru-RU" sz="900" kern="1200" dirty="0" smtClean="0">
              <a:latin typeface="Liberation Serif" pitchFamily="18" charset="0"/>
              <a:ea typeface="Liberation Serif" pitchFamily="18" charset="0"/>
              <a:cs typeface="Liberation Serif" pitchFamily="18" charset="0"/>
            </a:rPr>
            <a:t>Принятый к рассмотрению  Думой муниципального района  проект бюджета направляется в комиссию по бюджету, финансам и налоговой политике и в Контрольный орган.</a:t>
          </a:r>
          <a:endParaRPr lang="ru-RU" sz="900" kern="1200" dirty="0">
            <a:latin typeface="Liberation Serif" pitchFamily="18" charset="0"/>
            <a:ea typeface="Liberation Serif" pitchFamily="18" charset="0"/>
            <a:cs typeface="Liberation Serif" pitchFamily="18" charset="0"/>
          </a:endParaRPr>
        </a:p>
        <a:p>
          <a:pPr marL="57150" lvl="1" indent="-57150" algn="just" defTabSz="400050">
            <a:lnSpc>
              <a:spcPct val="90000"/>
            </a:lnSpc>
            <a:spcBef>
              <a:spcPct val="0"/>
            </a:spcBef>
            <a:spcAft>
              <a:spcPct val="15000"/>
            </a:spcAft>
            <a:buChar char="••"/>
          </a:pPr>
          <a:r>
            <a:rPr lang="ru-RU" sz="900" kern="1200" dirty="0" smtClean="0">
              <a:latin typeface="Liberation Serif" pitchFamily="18" charset="0"/>
              <a:ea typeface="Liberation Serif" pitchFamily="18" charset="0"/>
              <a:cs typeface="Liberation Serif" pitchFamily="18" charset="0"/>
            </a:rPr>
            <a:t>Проект решения о местном бюджете выносится администрацией </a:t>
          </a:r>
          <a:r>
            <a:rPr lang="ru-RU" sz="900" kern="1200" dirty="0" err="1" smtClean="0">
              <a:latin typeface="Liberation Serif" pitchFamily="18" charset="0"/>
              <a:ea typeface="Liberation Serif" pitchFamily="18" charset="0"/>
              <a:cs typeface="Liberation Serif" pitchFamily="18" charset="0"/>
            </a:rPr>
            <a:t>Слободо</a:t>
          </a:r>
          <a:r>
            <a:rPr lang="ru-RU" sz="900" kern="1200" dirty="0" smtClean="0">
              <a:latin typeface="Liberation Serif" pitchFamily="18" charset="0"/>
              <a:ea typeface="Liberation Serif" pitchFamily="18" charset="0"/>
              <a:cs typeface="Liberation Serif" pitchFamily="18" charset="0"/>
            </a:rPr>
            <a:t>-Туринского муниципального района на публичные слушания в соответствии с Положением  «О порядке организации и проведения публичных слушаний в </a:t>
          </a:r>
          <a:r>
            <a:rPr lang="ru-RU" sz="900" kern="1200" dirty="0" err="1" smtClean="0">
              <a:latin typeface="Liberation Serif" pitchFamily="18" charset="0"/>
              <a:ea typeface="Liberation Serif" pitchFamily="18" charset="0"/>
              <a:cs typeface="Liberation Serif" pitchFamily="18" charset="0"/>
            </a:rPr>
            <a:t>Слободо</a:t>
          </a:r>
          <a:r>
            <a:rPr lang="ru-RU" sz="900" kern="1200" dirty="0" smtClean="0">
              <a:latin typeface="Liberation Serif" pitchFamily="18" charset="0"/>
              <a:ea typeface="Liberation Serif" pitchFamily="18" charset="0"/>
              <a:cs typeface="Liberation Serif" pitchFamily="18" charset="0"/>
            </a:rPr>
            <a:t>-Туринском районе.</a:t>
          </a:r>
          <a:endParaRPr lang="ru-RU" sz="900" kern="1200" dirty="0">
            <a:latin typeface="Liberation Serif" pitchFamily="18" charset="0"/>
            <a:ea typeface="Liberation Serif" pitchFamily="18" charset="0"/>
            <a:cs typeface="Liberation Serif" pitchFamily="18" charset="0"/>
          </a:endParaRPr>
        </a:p>
        <a:p>
          <a:pPr marL="57150" lvl="1" indent="-57150" algn="just" defTabSz="400050">
            <a:lnSpc>
              <a:spcPct val="90000"/>
            </a:lnSpc>
            <a:spcBef>
              <a:spcPct val="0"/>
            </a:spcBef>
            <a:spcAft>
              <a:spcPct val="15000"/>
            </a:spcAft>
            <a:buChar char="••"/>
          </a:pPr>
          <a:r>
            <a:rPr lang="ru-RU" sz="900" kern="1200" dirty="0" smtClean="0">
              <a:latin typeface="Liberation Serif" pitchFamily="18" charset="0"/>
              <a:ea typeface="Liberation Serif" pitchFamily="18" charset="0"/>
              <a:cs typeface="Liberation Serif" pitchFamily="18" charset="0"/>
            </a:rPr>
            <a:t> Проект решения о местном бюджете на очередной финансовый год подлежит официальному опубликованию в установленном порядке.</a:t>
          </a:r>
          <a:endParaRPr lang="ru-RU" sz="900" kern="1200" dirty="0">
            <a:latin typeface="Liberation Serif" pitchFamily="18" charset="0"/>
            <a:ea typeface="Liberation Serif" pitchFamily="18" charset="0"/>
            <a:cs typeface="Liberation Serif" pitchFamily="18" charset="0"/>
          </a:endParaRPr>
        </a:p>
      </dsp:txBody>
      <dsp:txXfrm rot="-5400000">
        <a:off x="2543469" y="744224"/>
        <a:ext cx="5178614" cy="1012622"/>
      </dsp:txXfrm>
    </dsp:sp>
    <dsp:sp modelId="{EE21FFE8-7C68-45BA-8CC3-0D3F2624F919}">
      <dsp:nvSpPr>
        <dsp:cNvPr id="0" name=""/>
        <dsp:cNvSpPr/>
      </dsp:nvSpPr>
      <dsp:spPr>
        <a:xfrm>
          <a:off x="50667" y="928324"/>
          <a:ext cx="2387353" cy="61603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ru-RU" sz="1400" kern="1200" dirty="0" smtClean="0">
              <a:latin typeface="Liberation Serif" pitchFamily="18" charset="0"/>
              <a:ea typeface="Liberation Serif" pitchFamily="18" charset="0"/>
              <a:cs typeface="Liberation Serif" pitchFamily="18" charset="0"/>
            </a:rPr>
            <a:t>Рассмотрение проекта бюджета</a:t>
          </a:r>
          <a:endParaRPr lang="ru-RU" sz="1400" kern="1200" dirty="0">
            <a:latin typeface="Liberation Serif" pitchFamily="18" charset="0"/>
            <a:ea typeface="Liberation Serif" pitchFamily="18" charset="0"/>
            <a:cs typeface="Liberation Serif" pitchFamily="18" charset="0"/>
          </a:endParaRPr>
        </a:p>
      </dsp:txBody>
      <dsp:txXfrm>
        <a:off x="80739" y="958396"/>
        <a:ext cx="2327209" cy="555889"/>
      </dsp:txXfrm>
    </dsp:sp>
    <dsp:sp modelId="{AD85C78A-0C93-49BF-B6E4-E8A97650AD53}">
      <dsp:nvSpPr>
        <dsp:cNvPr id="0" name=""/>
        <dsp:cNvSpPr/>
      </dsp:nvSpPr>
      <dsp:spPr>
        <a:xfrm rot="5400000">
          <a:off x="4661812" y="-306739"/>
          <a:ext cx="956766" cy="5273335"/>
        </a:xfrm>
        <a:prstGeom prst="round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00050">
            <a:lnSpc>
              <a:spcPct val="90000"/>
            </a:lnSpc>
            <a:spcBef>
              <a:spcPct val="0"/>
            </a:spcBef>
            <a:spcAft>
              <a:spcPct val="15000"/>
            </a:spcAft>
            <a:buChar char="••"/>
          </a:pPr>
          <a:r>
            <a:rPr lang="ru-RU" sz="900" kern="1200" dirty="0" smtClean="0">
              <a:latin typeface="Liberation Serif" pitchFamily="18" charset="0"/>
              <a:ea typeface="Liberation Serif" pitchFamily="18" charset="0"/>
              <a:cs typeface="Liberation Serif" pitchFamily="18" charset="0"/>
            </a:rPr>
            <a:t>Бюджет  </a:t>
          </a:r>
          <a:r>
            <a:rPr lang="ru-RU" sz="900" kern="1200" dirty="0" err="1" smtClean="0">
              <a:latin typeface="Liberation Serif" pitchFamily="18" charset="0"/>
              <a:ea typeface="Liberation Serif" pitchFamily="18" charset="0"/>
              <a:cs typeface="Liberation Serif" pitchFamily="18" charset="0"/>
            </a:rPr>
            <a:t>Слободо-Туринского</a:t>
          </a:r>
          <a:r>
            <a:rPr lang="ru-RU" sz="900" kern="1200" dirty="0" smtClean="0">
              <a:latin typeface="Liberation Serif" pitchFamily="18" charset="0"/>
              <a:ea typeface="Liberation Serif" pitchFamily="18" charset="0"/>
              <a:cs typeface="Liberation Serif" pitchFamily="18" charset="0"/>
            </a:rPr>
            <a:t> муниципального района утверждается районной Думой в форме Решения.</a:t>
          </a:r>
          <a:endParaRPr lang="ru-RU" sz="900" kern="1200" dirty="0">
            <a:latin typeface="Liberation Serif" pitchFamily="18" charset="0"/>
            <a:ea typeface="Liberation Serif" pitchFamily="18" charset="0"/>
            <a:cs typeface="Liberation Serif" pitchFamily="18" charset="0"/>
          </a:endParaRPr>
        </a:p>
        <a:p>
          <a:pPr marL="57150" lvl="1" indent="-57150" algn="just" defTabSz="400050">
            <a:lnSpc>
              <a:spcPct val="90000"/>
            </a:lnSpc>
            <a:spcBef>
              <a:spcPct val="0"/>
            </a:spcBef>
            <a:spcAft>
              <a:spcPct val="15000"/>
            </a:spcAft>
            <a:buChar char="••"/>
          </a:pPr>
          <a:r>
            <a:rPr lang="ru-RU" sz="900" kern="1200" dirty="0" smtClean="0">
              <a:latin typeface="Liberation Serif" pitchFamily="18" charset="0"/>
              <a:ea typeface="Liberation Serif" pitchFamily="18" charset="0"/>
              <a:cs typeface="Liberation Serif" pitchFamily="18" charset="0"/>
            </a:rPr>
            <a:t>Принятое районной Думой Решение о бюджете подлежит обнародованию путем опубликования в общественно-политической газете </a:t>
          </a:r>
          <a:r>
            <a:rPr lang="ru-RU" sz="900" kern="1200" dirty="0" err="1" smtClean="0">
              <a:latin typeface="Liberation Serif" pitchFamily="18" charset="0"/>
              <a:ea typeface="Liberation Serif" pitchFamily="18" charset="0"/>
              <a:cs typeface="Liberation Serif" pitchFamily="18" charset="0"/>
            </a:rPr>
            <a:t>Слободо</a:t>
          </a:r>
          <a:r>
            <a:rPr lang="ru-RU" sz="900" kern="1200" dirty="0" smtClean="0">
              <a:latin typeface="Liberation Serif" pitchFamily="18" charset="0"/>
              <a:ea typeface="Liberation Serif" pitchFamily="18" charset="0"/>
              <a:cs typeface="Liberation Serif" pitchFamily="18" charset="0"/>
            </a:rPr>
            <a:t>-Туринского муниципального района «Коммунар» и разместить на официальной сайте Думы </a:t>
          </a:r>
          <a:r>
            <a:rPr lang="ru-RU" sz="900" kern="1200" dirty="0" err="1" smtClean="0">
              <a:latin typeface="Liberation Serif" pitchFamily="18" charset="0"/>
              <a:ea typeface="Liberation Serif" pitchFamily="18" charset="0"/>
              <a:cs typeface="Liberation Serif" pitchFamily="18" charset="0"/>
            </a:rPr>
            <a:t>Слободо</a:t>
          </a:r>
          <a:r>
            <a:rPr lang="ru-RU" sz="900" kern="1200" dirty="0" smtClean="0">
              <a:latin typeface="Liberation Serif" pitchFamily="18" charset="0"/>
              <a:ea typeface="Liberation Serif" pitchFamily="18" charset="0"/>
              <a:cs typeface="Liberation Serif" pitchFamily="18" charset="0"/>
            </a:rPr>
            <a:t>-Туринского муниципального района в информационно-</a:t>
          </a:r>
          <a:r>
            <a:rPr lang="ru-RU" sz="900" kern="1200" dirty="0" err="1" smtClean="0">
              <a:latin typeface="Liberation Serif" pitchFamily="18" charset="0"/>
              <a:ea typeface="Liberation Serif" pitchFamily="18" charset="0"/>
              <a:cs typeface="Liberation Serif" pitchFamily="18" charset="0"/>
            </a:rPr>
            <a:t>теллекоммуникационной</a:t>
          </a:r>
          <a:r>
            <a:rPr lang="ru-RU" sz="900" kern="1200" dirty="0" smtClean="0">
              <a:latin typeface="Liberation Serif" pitchFamily="18" charset="0"/>
              <a:ea typeface="Liberation Serif" pitchFamily="18" charset="0"/>
              <a:cs typeface="Liberation Serif" pitchFamily="18" charset="0"/>
            </a:rPr>
            <a:t> сети «Интернет»:</a:t>
          </a:r>
          <a:r>
            <a:rPr lang="en-US" sz="900" kern="1200" dirty="0" smtClean="0">
              <a:latin typeface="Liberation Serif" pitchFamily="18" charset="0"/>
              <a:ea typeface="Liberation Serif" pitchFamily="18" charset="0"/>
              <a:cs typeface="Liberation Serif" pitchFamily="18" charset="0"/>
            </a:rPr>
            <a:t>http^//</a:t>
          </a:r>
          <a:r>
            <a:rPr lang="en-US" sz="900" kern="1200" dirty="0" err="1" smtClean="0">
              <a:latin typeface="Liberation Serif" pitchFamily="18" charset="0"/>
              <a:ea typeface="Liberation Serif" pitchFamily="18" charset="0"/>
              <a:cs typeface="Liberation Serif" pitchFamily="18" charset="0"/>
            </a:rPr>
            <a:t>sld-duma,ru</a:t>
          </a:r>
          <a:r>
            <a:rPr lang="en-US" sz="900" kern="1200" dirty="0" smtClean="0">
              <a:latin typeface="Liberation Serif" pitchFamily="18" charset="0"/>
              <a:ea typeface="Liberation Serif" pitchFamily="18" charset="0"/>
              <a:cs typeface="Liberation Serif" pitchFamily="18" charset="0"/>
            </a:rPr>
            <a:t>//</a:t>
          </a:r>
          <a:endParaRPr lang="ru-RU" sz="900" kern="1200" dirty="0">
            <a:latin typeface="Liberation Serif" pitchFamily="18" charset="0"/>
            <a:ea typeface="Liberation Serif" pitchFamily="18" charset="0"/>
            <a:cs typeface="Liberation Serif" pitchFamily="18" charset="0"/>
          </a:endParaRPr>
        </a:p>
      </dsp:txBody>
      <dsp:txXfrm rot="-5400000">
        <a:off x="2550233" y="1898250"/>
        <a:ext cx="5179925" cy="863356"/>
      </dsp:txXfrm>
    </dsp:sp>
    <dsp:sp modelId="{590ABBBF-257F-4A1F-AC7B-EE61DD13BF4C}">
      <dsp:nvSpPr>
        <dsp:cNvPr id="0" name=""/>
        <dsp:cNvSpPr/>
      </dsp:nvSpPr>
      <dsp:spPr>
        <a:xfrm>
          <a:off x="50667" y="2004286"/>
          <a:ext cx="2384899" cy="6509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ru-RU" sz="1400" kern="1200" dirty="0" smtClean="0">
              <a:latin typeface="Liberation Serif" pitchFamily="18" charset="0"/>
              <a:ea typeface="Liberation Serif" pitchFamily="18" charset="0"/>
              <a:cs typeface="Liberation Serif" pitchFamily="18" charset="0"/>
            </a:rPr>
            <a:t>Утверждение бюджета</a:t>
          </a:r>
          <a:endParaRPr lang="ru-RU" sz="1400" kern="1200" dirty="0">
            <a:latin typeface="Liberation Serif" pitchFamily="18" charset="0"/>
            <a:ea typeface="Liberation Serif" pitchFamily="18" charset="0"/>
            <a:cs typeface="Liberation Serif" pitchFamily="18" charset="0"/>
          </a:endParaRPr>
        </a:p>
      </dsp:txBody>
      <dsp:txXfrm>
        <a:off x="82445" y="2036064"/>
        <a:ext cx="2321343" cy="587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7586B1-49EF-4324-822F-49C081472201}">
      <dsp:nvSpPr>
        <dsp:cNvPr id="0" name=""/>
        <dsp:cNvSpPr/>
      </dsp:nvSpPr>
      <dsp:spPr>
        <a:xfrm>
          <a:off x="6898" y="86068"/>
          <a:ext cx="2061861" cy="6076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ru-RU" sz="1000" kern="1200" dirty="0" smtClean="0">
              <a:latin typeface="Liberation Serif" pitchFamily="18" charset="0"/>
              <a:ea typeface="Liberation Serif" pitchFamily="18" charset="0"/>
              <a:cs typeface="Liberation Serif" pitchFamily="18" charset="0"/>
            </a:rPr>
            <a:t>Объявление в средствах массовой информации о проведении Публичных слушаний</a:t>
          </a:r>
          <a:endParaRPr lang="ru-RU" sz="1000" kern="1200" dirty="0">
            <a:latin typeface="Liberation Serif" pitchFamily="18" charset="0"/>
            <a:ea typeface="Liberation Serif" pitchFamily="18" charset="0"/>
            <a:cs typeface="Liberation Serif" pitchFamily="18" charset="0"/>
          </a:endParaRPr>
        </a:p>
      </dsp:txBody>
      <dsp:txXfrm>
        <a:off x="24694" y="103864"/>
        <a:ext cx="2026269" cy="572018"/>
      </dsp:txXfrm>
    </dsp:sp>
    <dsp:sp modelId="{DC0E9749-EE5F-4325-95D8-71528F89C115}">
      <dsp:nvSpPr>
        <dsp:cNvPr id="0" name=""/>
        <dsp:cNvSpPr/>
      </dsp:nvSpPr>
      <dsp:spPr>
        <a:xfrm>
          <a:off x="2274946" y="134203"/>
          <a:ext cx="437114" cy="5113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ru-RU" sz="2100" kern="1200"/>
        </a:p>
      </dsp:txBody>
      <dsp:txXfrm>
        <a:off x="2274946" y="236471"/>
        <a:ext cx="305980" cy="306805"/>
      </dsp:txXfrm>
    </dsp:sp>
    <dsp:sp modelId="{9E853C7A-71E1-445F-AF21-979B6F8569D4}">
      <dsp:nvSpPr>
        <dsp:cNvPr id="0" name=""/>
        <dsp:cNvSpPr/>
      </dsp:nvSpPr>
      <dsp:spPr>
        <a:xfrm>
          <a:off x="2893505" y="68501"/>
          <a:ext cx="2061861" cy="6427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ru-RU" sz="1000" kern="1200" dirty="0" smtClean="0">
              <a:latin typeface="Liberation Serif" pitchFamily="18" charset="0"/>
              <a:ea typeface="Liberation Serif" pitchFamily="18" charset="0"/>
              <a:cs typeface="Liberation Serif" pitchFamily="18" charset="0"/>
            </a:rPr>
            <a:t>Внесение предложение по бюджету на Публичные слушания </a:t>
          </a:r>
          <a:endParaRPr lang="ru-RU" sz="1000" kern="1200" dirty="0">
            <a:latin typeface="Liberation Serif" pitchFamily="18" charset="0"/>
            <a:ea typeface="Liberation Serif" pitchFamily="18" charset="0"/>
            <a:cs typeface="Liberation Serif" pitchFamily="18" charset="0"/>
          </a:endParaRPr>
        </a:p>
      </dsp:txBody>
      <dsp:txXfrm>
        <a:off x="2912330" y="87326"/>
        <a:ext cx="2024211" cy="605094"/>
      </dsp:txXfrm>
    </dsp:sp>
    <dsp:sp modelId="{ABA8B686-232D-42F2-B912-984BE2EC922B}">
      <dsp:nvSpPr>
        <dsp:cNvPr id="0" name=""/>
        <dsp:cNvSpPr/>
      </dsp:nvSpPr>
      <dsp:spPr>
        <a:xfrm>
          <a:off x="5161553" y="134203"/>
          <a:ext cx="437114" cy="5113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ru-RU" sz="2100" kern="1200"/>
        </a:p>
      </dsp:txBody>
      <dsp:txXfrm>
        <a:off x="5161553" y="236471"/>
        <a:ext cx="305980" cy="306805"/>
      </dsp:txXfrm>
    </dsp:sp>
    <dsp:sp modelId="{AE11E0E5-6B97-4EF9-9692-C02951A2FAFA}">
      <dsp:nvSpPr>
        <dsp:cNvPr id="0" name=""/>
        <dsp:cNvSpPr/>
      </dsp:nvSpPr>
      <dsp:spPr>
        <a:xfrm>
          <a:off x="5780111" y="68501"/>
          <a:ext cx="2061861" cy="6427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ru-RU" sz="1000" kern="1200" dirty="0" smtClean="0">
              <a:latin typeface="Liberation Serif" pitchFamily="18" charset="0"/>
              <a:ea typeface="Liberation Serif" pitchFamily="18" charset="0"/>
              <a:cs typeface="Liberation Serif" pitchFamily="18" charset="0"/>
            </a:rPr>
            <a:t>Регистрация перед началом проведения и участие в Публичных слушаниях</a:t>
          </a:r>
          <a:endParaRPr lang="ru-RU" sz="1000" kern="1200" dirty="0">
            <a:latin typeface="Liberation Serif" pitchFamily="18" charset="0"/>
            <a:ea typeface="Liberation Serif" pitchFamily="18" charset="0"/>
            <a:cs typeface="Liberation Serif" pitchFamily="18" charset="0"/>
          </a:endParaRPr>
        </a:p>
      </dsp:txBody>
      <dsp:txXfrm>
        <a:off x="5798936" y="87326"/>
        <a:ext cx="2024211" cy="6050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0.74895</cdr:x>
      <cdr:y>0.24</cdr:y>
    </cdr:from>
    <cdr:to>
      <cdr:x>0.97939</cdr:x>
      <cdr:y>0.81999</cdr:y>
    </cdr:to>
    <cdr:sp macro="" textlink="">
      <cdr:nvSpPr>
        <cdr:cNvPr id="2" name="TextBox 1"/>
        <cdr:cNvSpPr txBox="1"/>
      </cdr:nvSpPr>
      <cdr:spPr>
        <a:xfrm xmlns:a="http://schemas.openxmlformats.org/drawingml/2006/main">
          <a:off x="5616624" y="864096"/>
          <a:ext cx="1728192" cy="20882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0.18421</cdr:x>
      <cdr:y>0.92412</cdr:y>
    </cdr:from>
    <cdr:to>
      <cdr:x>0.24238</cdr:x>
      <cdr:y>1</cdr:y>
    </cdr:to>
    <cdr:sp macro="" textlink="">
      <cdr:nvSpPr>
        <cdr:cNvPr id="2" name="TextBox 1"/>
        <cdr:cNvSpPr txBox="1"/>
      </cdr:nvSpPr>
      <cdr:spPr>
        <a:xfrm xmlns:a="http://schemas.openxmlformats.org/drawingml/2006/main">
          <a:off x="1368152" y="3507854"/>
          <a:ext cx="432038" cy="2880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smtClean="0">
              <a:latin typeface="Times New Roman" pitchFamily="18" charset="0"/>
              <a:cs typeface="Times New Roman" pitchFamily="18" charset="0"/>
            </a:rPr>
            <a:t>20</a:t>
          </a:r>
          <a:r>
            <a:rPr lang="ru-RU" sz="1400" dirty="0" smtClean="0">
              <a:latin typeface="Liberation Serif" pitchFamily="18" charset="0"/>
              <a:ea typeface="Liberation Serif" pitchFamily="18" charset="0"/>
              <a:cs typeface="Liberation Serif" pitchFamily="18" charset="0"/>
            </a:rPr>
            <a:t>20</a:t>
          </a:r>
          <a:endParaRPr lang="ru-RU" sz="1400" dirty="0">
            <a:latin typeface="Liberation Serif" pitchFamily="18" charset="0"/>
            <a:ea typeface="Liberation Serif" pitchFamily="18" charset="0"/>
            <a:cs typeface="Liberation Serif" pitchFamily="18" charset="0"/>
          </a:endParaRPr>
        </a:p>
      </cdr:txBody>
    </cdr:sp>
  </cdr:relSizeAnchor>
  <cdr:relSizeAnchor xmlns:cdr="http://schemas.openxmlformats.org/drawingml/2006/chartDrawing">
    <cdr:from>
      <cdr:x>0.33933</cdr:x>
      <cdr:y>0.92412</cdr:y>
    </cdr:from>
    <cdr:to>
      <cdr:x>0.3975</cdr:x>
      <cdr:y>1</cdr:y>
    </cdr:to>
    <cdr:sp macro="" textlink="">
      <cdr:nvSpPr>
        <cdr:cNvPr id="3" name="TextBox 1"/>
        <cdr:cNvSpPr txBox="1"/>
      </cdr:nvSpPr>
      <cdr:spPr>
        <a:xfrm xmlns:a="http://schemas.openxmlformats.org/drawingml/2006/main">
          <a:off x="2520280" y="3507854"/>
          <a:ext cx="432039" cy="28803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Gill Sans MT"/>
            </a:defRPr>
          </a:lvl1pPr>
          <a:lvl2pPr marL="457200" indent="0">
            <a:defRPr sz="1100">
              <a:latin typeface="Gill Sans MT"/>
            </a:defRPr>
          </a:lvl2pPr>
          <a:lvl3pPr marL="914400" indent="0">
            <a:defRPr sz="1100">
              <a:latin typeface="Gill Sans MT"/>
            </a:defRPr>
          </a:lvl3pPr>
          <a:lvl4pPr marL="1371600" indent="0">
            <a:defRPr sz="1100">
              <a:latin typeface="Gill Sans MT"/>
            </a:defRPr>
          </a:lvl4pPr>
          <a:lvl5pPr marL="1828800" indent="0">
            <a:defRPr sz="1100">
              <a:latin typeface="Gill Sans MT"/>
            </a:defRPr>
          </a:lvl5pPr>
          <a:lvl6pPr marL="2286000" indent="0">
            <a:defRPr sz="1100">
              <a:latin typeface="Gill Sans MT"/>
            </a:defRPr>
          </a:lvl6pPr>
          <a:lvl7pPr marL="2743200" indent="0">
            <a:defRPr sz="1100">
              <a:latin typeface="Gill Sans MT"/>
            </a:defRPr>
          </a:lvl7pPr>
          <a:lvl8pPr marL="3200400" indent="0">
            <a:defRPr sz="1100">
              <a:latin typeface="Gill Sans MT"/>
            </a:defRPr>
          </a:lvl8pPr>
          <a:lvl9pPr marL="3657600" indent="0">
            <a:defRPr sz="1100">
              <a:latin typeface="Gill Sans MT"/>
            </a:defRPr>
          </a:lvl9pPr>
        </a:lstStyle>
        <a:p xmlns:a="http://schemas.openxmlformats.org/drawingml/2006/main">
          <a:r>
            <a:rPr lang="en-US" sz="1400" dirty="0" smtClean="0">
              <a:latin typeface="Liberation Serif" pitchFamily="18" charset="0"/>
              <a:ea typeface="Liberation Serif" pitchFamily="18" charset="0"/>
              <a:cs typeface="Liberation Serif" pitchFamily="18" charset="0"/>
            </a:rPr>
            <a:t>202</a:t>
          </a:r>
          <a:r>
            <a:rPr lang="ru-RU" sz="1400" dirty="0" smtClean="0">
              <a:latin typeface="Times New Roman" pitchFamily="18" charset="0"/>
              <a:cs typeface="Times New Roman" pitchFamily="18" charset="0"/>
            </a:rPr>
            <a:t>1</a:t>
          </a:r>
          <a:endParaRPr lang="ru-RU" sz="1400" dirty="0">
            <a:latin typeface="Times New Roman" pitchFamily="18" charset="0"/>
            <a:cs typeface="Times New Roman" pitchFamily="18" charset="0"/>
          </a:endParaRPr>
        </a:p>
      </cdr:txBody>
    </cdr:sp>
  </cdr:relSizeAnchor>
  <cdr:relSizeAnchor xmlns:cdr="http://schemas.openxmlformats.org/drawingml/2006/chartDrawing">
    <cdr:from>
      <cdr:x>0.49446</cdr:x>
      <cdr:y>0.92412</cdr:y>
    </cdr:from>
    <cdr:to>
      <cdr:x>0.55263</cdr:x>
      <cdr:y>1</cdr:y>
    </cdr:to>
    <cdr:sp macro="" textlink="">
      <cdr:nvSpPr>
        <cdr:cNvPr id="4" name="TextBox 1"/>
        <cdr:cNvSpPr txBox="1"/>
      </cdr:nvSpPr>
      <cdr:spPr>
        <a:xfrm xmlns:a="http://schemas.openxmlformats.org/drawingml/2006/main">
          <a:off x="3672408" y="3507854"/>
          <a:ext cx="432038" cy="28803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Gill Sans MT"/>
            </a:defRPr>
          </a:lvl1pPr>
          <a:lvl2pPr marL="457200" indent="0">
            <a:defRPr sz="1100">
              <a:latin typeface="Gill Sans MT"/>
            </a:defRPr>
          </a:lvl2pPr>
          <a:lvl3pPr marL="914400" indent="0">
            <a:defRPr sz="1100">
              <a:latin typeface="Gill Sans MT"/>
            </a:defRPr>
          </a:lvl3pPr>
          <a:lvl4pPr marL="1371600" indent="0">
            <a:defRPr sz="1100">
              <a:latin typeface="Gill Sans MT"/>
            </a:defRPr>
          </a:lvl4pPr>
          <a:lvl5pPr marL="1828800" indent="0">
            <a:defRPr sz="1100">
              <a:latin typeface="Gill Sans MT"/>
            </a:defRPr>
          </a:lvl5pPr>
          <a:lvl6pPr marL="2286000" indent="0">
            <a:defRPr sz="1100">
              <a:latin typeface="Gill Sans MT"/>
            </a:defRPr>
          </a:lvl6pPr>
          <a:lvl7pPr marL="2743200" indent="0">
            <a:defRPr sz="1100">
              <a:latin typeface="Gill Sans MT"/>
            </a:defRPr>
          </a:lvl7pPr>
          <a:lvl8pPr marL="3200400" indent="0">
            <a:defRPr sz="1100">
              <a:latin typeface="Gill Sans MT"/>
            </a:defRPr>
          </a:lvl8pPr>
          <a:lvl9pPr marL="3657600" indent="0">
            <a:defRPr sz="1100">
              <a:latin typeface="Gill Sans MT"/>
            </a:defRPr>
          </a:lvl9pPr>
        </a:lstStyle>
        <a:p xmlns:a="http://schemas.openxmlformats.org/drawingml/2006/main">
          <a:r>
            <a:rPr lang="en-US" sz="1400" dirty="0" smtClean="0">
              <a:latin typeface="Liberation Serif" pitchFamily="18" charset="0"/>
              <a:ea typeface="Liberation Serif" pitchFamily="18" charset="0"/>
              <a:cs typeface="Liberation Serif" pitchFamily="18" charset="0"/>
            </a:rPr>
            <a:t>202</a:t>
          </a:r>
          <a:r>
            <a:rPr lang="ru-RU" sz="1400" dirty="0" smtClean="0">
              <a:latin typeface="Times New Roman" pitchFamily="18" charset="0"/>
              <a:cs typeface="Times New Roman" pitchFamily="18" charset="0"/>
            </a:rPr>
            <a:t>2</a:t>
          </a:r>
          <a:endParaRPr lang="ru-RU" sz="1400" dirty="0">
            <a:latin typeface="Times New Roman" pitchFamily="18" charset="0"/>
            <a:cs typeface="Times New Roman"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D703A1-C71C-4715-9500-A05C5ACDF671}" type="datetimeFigureOut">
              <a:rPr lang="ru-RU" smtClean="0"/>
              <a:pPr/>
              <a:t>12.12.2019</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2AB94C-F761-46A6-A38E-F8883FD03B8D}" type="slidenum">
              <a:rPr lang="ru-RU" smtClean="0"/>
              <a:pPr/>
              <a:t>‹#›</a:t>
            </a:fld>
            <a:endParaRPr lang="ru-RU"/>
          </a:p>
        </p:txBody>
      </p:sp>
    </p:spTree>
    <p:extLst>
      <p:ext uri="{BB962C8B-B14F-4D97-AF65-F5344CB8AC3E}">
        <p14:creationId xmlns:p14="http://schemas.microsoft.com/office/powerpoint/2010/main" val="584838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269923"/>
            <a:ext cx="7406640" cy="1104138"/>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387548"/>
            <a:ext cx="7406640" cy="131445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1C5A57D3-BD41-4B1B-9B77-43D3DD6E749A}" type="datetimeFigureOut">
              <a:rPr lang="ru-RU" smtClean="0"/>
              <a:pPr/>
              <a:t>12.12.2019</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548A3A9C-63E1-47BF-A090-670980340B6B}" type="slidenum">
              <a:rPr lang="ru-RU" smtClean="0"/>
              <a:pPr/>
              <a:t>‹#›</a:t>
            </a:fld>
            <a:endParaRPr lang="ru-RU"/>
          </a:p>
        </p:txBody>
      </p:sp>
      <p:sp>
        <p:nvSpPr>
          <p:cNvPr id="8" name="Овал 7"/>
          <p:cNvSpPr/>
          <p:nvPr/>
        </p:nvSpPr>
        <p:spPr>
          <a:xfrm>
            <a:off x="921433" y="1060352"/>
            <a:ext cx="210312" cy="15773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008762"/>
            <a:ext cx="64008" cy="48006"/>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C5A57D3-BD41-4B1B-9B77-43D3DD6E749A}" type="datetimeFigureOut">
              <a:rPr lang="ru-RU" smtClean="0"/>
              <a:pPr/>
              <a:t>12.12.2019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48A3A9C-63E1-47BF-A090-670980340B6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05979"/>
            <a:ext cx="1828800" cy="4388644"/>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05980"/>
            <a:ext cx="5562600" cy="4388644"/>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C5A57D3-BD41-4B1B-9B77-43D3DD6E749A}" type="datetimeFigureOut">
              <a:rPr lang="ru-RU" smtClean="0"/>
              <a:pPr/>
              <a:t>12.12.2019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48A3A9C-63E1-47BF-A090-670980340B6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C5A57D3-BD41-4B1B-9B77-43D3DD6E749A}" type="datetimeFigureOut">
              <a:rPr lang="ru-RU" smtClean="0"/>
              <a:pPr/>
              <a:t>12.12.2019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48A3A9C-63E1-47BF-A090-670980340B6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41"/>
            <a:ext cx="6858000" cy="5143541"/>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1950244"/>
            <a:ext cx="6400800" cy="17145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800100"/>
            <a:ext cx="6400800" cy="1132284"/>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1C5A57D3-BD41-4B1B-9B77-43D3DD6E749A}" type="datetimeFigureOut">
              <a:rPr lang="ru-RU" smtClean="0"/>
              <a:pPr/>
              <a:t>12.12.2019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48A3A9C-63E1-47BF-A090-670980340B6B}" type="slidenum">
              <a:rPr lang="ru-RU" smtClean="0"/>
              <a:pPr/>
              <a:t>‹#›</a:t>
            </a:fld>
            <a:endParaRPr lang="ru-RU"/>
          </a:p>
        </p:txBody>
      </p:sp>
      <p:sp>
        <p:nvSpPr>
          <p:cNvPr id="10" name="Прямоугольник 9"/>
          <p:cNvSpPr/>
          <p:nvPr/>
        </p:nvSpPr>
        <p:spPr bwMode="invGray">
          <a:xfrm>
            <a:off x="2286000" y="0"/>
            <a:ext cx="76200"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110992"/>
            <a:ext cx="210312" cy="15773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059403"/>
            <a:ext cx="64008" cy="48006"/>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05740"/>
            <a:ext cx="7498080" cy="85725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143000"/>
            <a:ext cx="3657600" cy="34975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143000"/>
            <a:ext cx="3657600" cy="34975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1C5A57D3-BD41-4B1B-9B77-43D3DD6E749A}" type="datetimeFigureOut">
              <a:rPr lang="ru-RU" smtClean="0"/>
              <a:pPr/>
              <a:t>12.12.2019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48A3A9C-63E1-47BF-A090-670980340B6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70252"/>
            <a:ext cx="8229600" cy="85725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246209"/>
            <a:ext cx="4023360" cy="48006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246209"/>
            <a:ext cx="4023360" cy="48006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727002"/>
            <a:ext cx="4023360" cy="30861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727002"/>
            <a:ext cx="4023360" cy="30861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1C5A57D3-BD41-4B1B-9B77-43D3DD6E749A}" type="datetimeFigureOut">
              <a:rPr lang="ru-RU" smtClean="0"/>
              <a:pPr/>
              <a:t>12.12.2019</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548A3A9C-63E1-47BF-A090-670980340B6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05740"/>
            <a:ext cx="7498080" cy="85725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1C5A57D3-BD41-4B1B-9B77-43D3DD6E749A}" type="datetimeFigureOut">
              <a:rPr lang="ru-RU" smtClean="0"/>
              <a:pPr/>
              <a:t>12.12.2019</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548A3A9C-63E1-47BF-A090-670980340B6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51435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1C5A57D3-BD41-4B1B-9B77-43D3DD6E749A}" type="datetimeFigureOut">
              <a:rPr lang="ru-RU" smtClean="0"/>
              <a:pPr/>
              <a:t>12.12.2019</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548A3A9C-63E1-47BF-A090-670980340B6B}" type="slidenum">
              <a:rPr lang="ru-RU" smtClean="0"/>
              <a:pPr/>
              <a:t>‹#›</a:t>
            </a:fld>
            <a:endParaRPr lang="ru-RU"/>
          </a:p>
        </p:txBody>
      </p:sp>
      <p:sp>
        <p:nvSpPr>
          <p:cNvPr id="6" name="Прямоугольник 5"/>
          <p:cNvSpPr/>
          <p:nvPr/>
        </p:nvSpPr>
        <p:spPr bwMode="invGray">
          <a:xfrm>
            <a:off x="1014984" y="-41"/>
            <a:ext cx="73152"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62583"/>
            <a:ext cx="3810000" cy="871538"/>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055223"/>
            <a:ext cx="3810000" cy="523875"/>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600201"/>
            <a:ext cx="8153400" cy="299442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1C5A57D3-BD41-4B1B-9B77-43D3DD6E749A}" type="datetimeFigureOut">
              <a:rPr lang="ru-RU" smtClean="0"/>
              <a:pPr/>
              <a:t>12.12.2019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48A3A9C-63E1-47BF-A090-670980340B6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800100"/>
            <a:ext cx="2743200" cy="14859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1C5A57D3-BD41-4B1B-9B77-43D3DD6E749A}" type="datetimeFigureOut">
              <a:rPr lang="ru-RU" smtClean="0"/>
              <a:pPr/>
              <a:t>12.12.2019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48A3A9C-63E1-47BF-A090-670980340B6B}" type="slidenum">
              <a:rPr lang="ru-RU" smtClean="0"/>
              <a:pPr/>
              <a:t>‹#›</a:t>
            </a:fld>
            <a:endParaRPr lang="ru-RU"/>
          </a:p>
        </p:txBody>
      </p:sp>
      <p:sp>
        <p:nvSpPr>
          <p:cNvPr id="8" name="Прямоугольник 7"/>
          <p:cNvSpPr/>
          <p:nvPr/>
        </p:nvSpPr>
        <p:spPr>
          <a:xfrm>
            <a:off x="762000" y="800100"/>
            <a:ext cx="4572000" cy="3429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857253"/>
            <a:ext cx="4419600" cy="2635898"/>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715756"/>
            <a:ext cx="685800" cy="15323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702589"/>
            <a:ext cx="649224" cy="15323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3600450"/>
            <a:ext cx="4419600" cy="5715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611941"/>
            <a:ext cx="1638887" cy="1229165"/>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7" y="15827"/>
            <a:ext cx="1702191" cy="1276643"/>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791308"/>
            <a:ext cx="1125717" cy="826968"/>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41"/>
            <a:ext cx="8131127" cy="5143541"/>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05978"/>
            <a:ext cx="7498080" cy="85725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085850"/>
            <a:ext cx="7498080" cy="360045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4729162"/>
            <a:ext cx="2133600" cy="357188"/>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C5A57D3-BD41-4B1B-9B77-43D3DD6E749A}" type="datetimeFigureOut">
              <a:rPr lang="ru-RU" smtClean="0"/>
              <a:pPr/>
              <a:t>12.12.2019</a:t>
            </a:fld>
            <a:endParaRPr lang="ru-RU"/>
          </a:p>
        </p:txBody>
      </p:sp>
      <p:sp>
        <p:nvSpPr>
          <p:cNvPr id="10" name="Нижний колонтитул 9"/>
          <p:cNvSpPr>
            <a:spLocks noGrp="1"/>
          </p:cNvSpPr>
          <p:nvPr>
            <p:ph type="ftr" sz="quarter" idx="3"/>
          </p:nvPr>
        </p:nvSpPr>
        <p:spPr>
          <a:xfrm>
            <a:off x="5715000" y="4729162"/>
            <a:ext cx="2895600" cy="357188"/>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4729162"/>
            <a:ext cx="457200" cy="357188"/>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48A3A9C-63E1-47BF-A090-670980340B6B}" type="slidenum">
              <a:rPr lang="ru-RU" smtClean="0"/>
              <a:pPr/>
              <a:t>‹#›</a:t>
            </a:fld>
            <a:endParaRPr lang="ru-RU"/>
          </a:p>
        </p:txBody>
      </p:sp>
      <p:sp>
        <p:nvSpPr>
          <p:cNvPr id="15" name="Прямоугольник 14"/>
          <p:cNvSpPr/>
          <p:nvPr/>
        </p:nvSpPr>
        <p:spPr bwMode="invGray">
          <a:xfrm>
            <a:off x="1014984" y="-41"/>
            <a:ext cx="73152"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chart" Target="../charts/chart1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4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4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map.JPG"/>
          <p:cNvPicPr>
            <a:picLocks noChangeAspect="1"/>
          </p:cNvPicPr>
          <p:nvPr/>
        </p:nvPicPr>
        <p:blipFill>
          <a:blip r:embed="rId2" cstate="print">
            <a:lum bright="8000"/>
          </a:blip>
          <a:stretch>
            <a:fillRect/>
          </a:stretch>
        </p:blipFill>
        <p:spPr>
          <a:xfrm>
            <a:off x="1747360" y="0"/>
            <a:ext cx="7001103" cy="5143500"/>
          </a:xfrm>
          <a:prstGeom prst="rect">
            <a:avLst/>
          </a:prstGeom>
        </p:spPr>
      </p:pic>
      <p:sp>
        <p:nvSpPr>
          <p:cNvPr id="3" name="Содержимое 2"/>
          <p:cNvSpPr>
            <a:spLocks noGrp="1"/>
          </p:cNvSpPr>
          <p:nvPr>
            <p:ph idx="1"/>
          </p:nvPr>
        </p:nvSpPr>
        <p:spPr>
          <a:xfrm>
            <a:off x="1115616" y="915566"/>
            <a:ext cx="7653536" cy="3780420"/>
          </a:xfrm>
        </p:spPr>
        <p:txBody>
          <a:bodyPr>
            <a:normAutofit/>
          </a:bodyPr>
          <a:lstStyle/>
          <a:p>
            <a:pPr marL="0" indent="0" algn="ctr" defTabSz="363538">
              <a:buNone/>
            </a:pPr>
            <a:r>
              <a:rPr lang="ru-RU" sz="2400" b="1" dirty="0" err="1" smtClean="0">
                <a:solidFill>
                  <a:schemeClr val="tx1">
                    <a:lumMod val="95000"/>
                    <a:lumOff val="5000"/>
                  </a:schemeClr>
                </a:solidFill>
                <a:latin typeface="Liberation Serif" pitchFamily="18" charset="0"/>
                <a:ea typeface="Liberation Serif" pitchFamily="18" charset="0"/>
                <a:cs typeface="Liberation Serif" pitchFamily="18" charset="0"/>
              </a:rPr>
              <a:t>Слободо</a:t>
            </a:r>
            <a:r>
              <a:rPr lang="ru-RU" sz="2400" b="1" dirty="0" smtClean="0">
                <a:solidFill>
                  <a:schemeClr val="tx1">
                    <a:lumMod val="95000"/>
                    <a:lumOff val="5000"/>
                  </a:schemeClr>
                </a:solidFill>
                <a:latin typeface="Liberation Serif" pitchFamily="18" charset="0"/>
                <a:ea typeface="Liberation Serif" pitchFamily="18" charset="0"/>
                <a:cs typeface="Liberation Serif" pitchFamily="18" charset="0"/>
              </a:rPr>
              <a:t>-Туринский муниципальный район</a:t>
            </a:r>
            <a:br>
              <a:rPr lang="ru-RU" sz="2400" b="1" dirty="0" smtClean="0">
                <a:solidFill>
                  <a:schemeClr val="tx1">
                    <a:lumMod val="95000"/>
                    <a:lumOff val="5000"/>
                  </a:schemeClr>
                </a:solidFill>
                <a:latin typeface="Liberation Serif" pitchFamily="18" charset="0"/>
                <a:ea typeface="Liberation Serif" pitchFamily="18" charset="0"/>
                <a:cs typeface="Liberation Serif" pitchFamily="18" charset="0"/>
              </a:rPr>
            </a:br>
            <a:r>
              <a:rPr lang="ru-RU" sz="2400" b="1" dirty="0" smtClean="0">
                <a:solidFill>
                  <a:schemeClr val="tx1">
                    <a:lumMod val="95000"/>
                    <a:lumOff val="5000"/>
                  </a:schemeClr>
                </a:solidFill>
                <a:latin typeface="Liberation Serif" pitchFamily="18" charset="0"/>
                <a:ea typeface="Liberation Serif" pitchFamily="18" charset="0"/>
                <a:cs typeface="Liberation Serif" pitchFamily="18" charset="0"/>
              </a:rPr>
              <a:t/>
            </a:r>
            <a:br>
              <a:rPr lang="ru-RU" sz="2400" b="1" dirty="0" smtClean="0">
                <a:solidFill>
                  <a:schemeClr val="tx1">
                    <a:lumMod val="95000"/>
                    <a:lumOff val="5000"/>
                  </a:schemeClr>
                </a:solidFill>
                <a:latin typeface="Liberation Serif" pitchFamily="18" charset="0"/>
                <a:ea typeface="Liberation Serif" pitchFamily="18" charset="0"/>
                <a:cs typeface="Liberation Serif" pitchFamily="18" charset="0"/>
              </a:rPr>
            </a:br>
            <a:endParaRPr lang="ru-RU" sz="2400" b="1" dirty="0" smtClean="0">
              <a:solidFill>
                <a:schemeClr val="tx1">
                  <a:lumMod val="95000"/>
                  <a:lumOff val="5000"/>
                </a:schemeClr>
              </a:solidFill>
              <a:latin typeface="Liberation Serif" pitchFamily="18" charset="0"/>
              <a:ea typeface="Liberation Serif" pitchFamily="18" charset="0"/>
              <a:cs typeface="Liberation Serif" pitchFamily="18" charset="0"/>
            </a:endParaRPr>
          </a:p>
          <a:p>
            <a:pPr marL="0" indent="0" algn="ctr" defTabSz="363538">
              <a:buNone/>
            </a:pPr>
            <a:r>
              <a:rPr lang="ru-RU" sz="2400" b="1" dirty="0" smtClean="0">
                <a:solidFill>
                  <a:schemeClr val="tx1">
                    <a:lumMod val="95000"/>
                    <a:lumOff val="5000"/>
                  </a:schemeClr>
                </a:solidFill>
                <a:latin typeface="Liberation Serif" pitchFamily="18" charset="0"/>
                <a:ea typeface="Liberation Serif" pitchFamily="18" charset="0"/>
                <a:cs typeface="Liberation Serif" pitchFamily="18" charset="0"/>
              </a:rPr>
              <a:t>ПРОЕКТ</a:t>
            </a:r>
            <a:br>
              <a:rPr lang="ru-RU" sz="2400" b="1" dirty="0" smtClean="0">
                <a:solidFill>
                  <a:schemeClr val="tx1">
                    <a:lumMod val="95000"/>
                    <a:lumOff val="5000"/>
                  </a:schemeClr>
                </a:solidFill>
                <a:latin typeface="Liberation Serif" pitchFamily="18" charset="0"/>
                <a:ea typeface="Liberation Serif" pitchFamily="18" charset="0"/>
                <a:cs typeface="Liberation Serif" pitchFamily="18" charset="0"/>
              </a:rPr>
            </a:br>
            <a:r>
              <a:rPr lang="ru-RU" sz="2400" b="1" dirty="0" smtClean="0">
                <a:solidFill>
                  <a:schemeClr val="tx1">
                    <a:lumMod val="95000"/>
                    <a:lumOff val="5000"/>
                  </a:schemeClr>
                </a:solidFill>
                <a:latin typeface="Liberation Serif" pitchFamily="18" charset="0"/>
                <a:ea typeface="Liberation Serif" pitchFamily="18" charset="0"/>
                <a:cs typeface="Liberation Serif" pitchFamily="18" charset="0"/>
              </a:rPr>
              <a:t> Бюджет </a:t>
            </a:r>
            <a:r>
              <a:rPr lang="ru-RU" sz="2400" b="1" dirty="0" err="1" smtClean="0">
                <a:solidFill>
                  <a:schemeClr val="tx1">
                    <a:lumMod val="95000"/>
                    <a:lumOff val="5000"/>
                  </a:schemeClr>
                </a:solidFill>
                <a:latin typeface="Liberation Serif" pitchFamily="18" charset="0"/>
                <a:ea typeface="Liberation Serif" pitchFamily="18" charset="0"/>
                <a:cs typeface="Liberation Serif" pitchFamily="18" charset="0"/>
              </a:rPr>
              <a:t>Слободо-Туринского</a:t>
            </a:r>
            <a:r>
              <a:rPr lang="ru-RU" sz="2400" b="1" dirty="0" smtClean="0">
                <a:solidFill>
                  <a:schemeClr val="tx1">
                    <a:lumMod val="95000"/>
                    <a:lumOff val="5000"/>
                  </a:schemeClr>
                </a:solidFill>
                <a:latin typeface="Liberation Serif" pitchFamily="18" charset="0"/>
                <a:ea typeface="Liberation Serif" pitchFamily="18" charset="0"/>
                <a:cs typeface="Liberation Serif" pitchFamily="18" charset="0"/>
              </a:rPr>
              <a:t> муниципального района на 2020 год</a:t>
            </a:r>
            <a:r>
              <a:rPr lang="en-US" sz="2400" b="1" dirty="0" smtClean="0">
                <a:solidFill>
                  <a:schemeClr val="tx1">
                    <a:lumMod val="95000"/>
                    <a:lumOff val="5000"/>
                  </a:schemeClr>
                </a:solidFill>
                <a:latin typeface="Liberation Serif" pitchFamily="18" charset="0"/>
                <a:ea typeface="Liberation Serif" pitchFamily="18" charset="0"/>
                <a:cs typeface="Liberation Serif" pitchFamily="18" charset="0"/>
              </a:rPr>
              <a:t/>
            </a:r>
            <a:br>
              <a:rPr lang="en-US" sz="2400" b="1" dirty="0" smtClean="0">
                <a:solidFill>
                  <a:schemeClr val="tx1">
                    <a:lumMod val="95000"/>
                    <a:lumOff val="5000"/>
                  </a:schemeClr>
                </a:solidFill>
                <a:latin typeface="Liberation Serif" pitchFamily="18" charset="0"/>
                <a:ea typeface="Liberation Serif" pitchFamily="18" charset="0"/>
                <a:cs typeface="Liberation Serif" pitchFamily="18" charset="0"/>
              </a:rPr>
            </a:br>
            <a:r>
              <a:rPr lang="ru-RU" sz="2400" b="1" dirty="0" smtClean="0">
                <a:solidFill>
                  <a:schemeClr val="tx1">
                    <a:lumMod val="95000"/>
                    <a:lumOff val="5000"/>
                  </a:schemeClr>
                </a:solidFill>
                <a:latin typeface="Liberation Serif" pitchFamily="18" charset="0"/>
                <a:ea typeface="Liberation Serif" pitchFamily="18" charset="0"/>
                <a:cs typeface="Liberation Serif" pitchFamily="18" charset="0"/>
              </a:rPr>
              <a:t>и плановый период 20</a:t>
            </a:r>
            <a:r>
              <a:rPr lang="en-US" sz="2400" b="1" dirty="0" smtClean="0">
                <a:solidFill>
                  <a:schemeClr val="tx1">
                    <a:lumMod val="95000"/>
                    <a:lumOff val="5000"/>
                  </a:schemeClr>
                </a:solidFill>
                <a:latin typeface="Liberation Serif" pitchFamily="18" charset="0"/>
                <a:ea typeface="Liberation Serif" pitchFamily="18" charset="0"/>
                <a:cs typeface="Liberation Serif" pitchFamily="18" charset="0"/>
              </a:rPr>
              <a:t>2</a:t>
            </a:r>
            <a:r>
              <a:rPr lang="ru-RU" sz="2400" b="1" dirty="0" smtClean="0">
                <a:solidFill>
                  <a:schemeClr val="tx1">
                    <a:lumMod val="95000"/>
                    <a:lumOff val="5000"/>
                  </a:schemeClr>
                </a:solidFill>
                <a:latin typeface="Liberation Serif" pitchFamily="18" charset="0"/>
                <a:ea typeface="Liberation Serif" pitchFamily="18" charset="0"/>
                <a:cs typeface="Liberation Serif" pitchFamily="18" charset="0"/>
              </a:rPr>
              <a:t>1 и 2022 годов»</a:t>
            </a:r>
            <a:br>
              <a:rPr lang="ru-RU" sz="2400" b="1" dirty="0" smtClean="0">
                <a:solidFill>
                  <a:schemeClr val="tx1">
                    <a:lumMod val="95000"/>
                    <a:lumOff val="5000"/>
                  </a:schemeClr>
                </a:solidFill>
                <a:latin typeface="Liberation Serif" pitchFamily="18" charset="0"/>
                <a:ea typeface="Liberation Serif" pitchFamily="18" charset="0"/>
                <a:cs typeface="Liberation Serif" pitchFamily="18" charset="0"/>
              </a:rPr>
            </a:br>
            <a:endParaRPr lang="en-US" sz="2400" b="1" dirty="0" smtClean="0">
              <a:solidFill>
                <a:schemeClr val="tx1">
                  <a:lumMod val="95000"/>
                  <a:lumOff val="5000"/>
                </a:schemeClr>
              </a:solidFill>
              <a:latin typeface="Liberation Serif" pitchFamily="18" charset="0"/>
              <a:ea typeface="Liberation Serif" pitchFamily="18" charset="0"/>
              <a:cs typeface="Liberation Serif" pitchFamily="18" charset="0"/>
            </a:endParaRPr>
          </a:p>
          <a:p>
            <a:pPr marL="0" indent="0" algn="ctr" defTabSz="363538">
              <a:buNone/>
            </a:pPr>
            <a:r>
              <a:rPr lang="ru-RU" sz="2400" dirty="0" smtClean="0">
                <a:solidFill>
                  <a:schemeClr val="tx1">
                    <a:lumMod val="95000"/>
                    <a:lumOff val="5000"/>
                  </a:schemeClr>
                </a:solidFill>
                <a:latin typeface="Liberation Serif" pitchFamily="18" charset="0"/>
                <a:ea typeface="Liberation Serif" pitchFamily="18" charset="0"/>
                <a:cs typeface="Liberation Serif" pitchFamily="18" charset="0"/>
              </a:rPr>
              <a:t/>
            </a:r>
            <a:br>
              <a:rPr lang="ru-RU" sz="2400" dirty="0" smtClean="0">
                <a:solidFill>
                  <a:schemeClr val="tx1">
                    <a:lumMod val="95000"/>
                    <a:lumOff val="5000"/>
                  </a:schemeClr>
                </a:solidFill>
                <a:latin typeface="Liberation Serif" pitchFamily="18" charset="0"/>
                <a:ea typeface="Liberation Serif" pitchFamily="18" charset="0"/>
                <a:cs typeface="Liberation Serif" pitchFamily="18" charset="0"/>
              </a:rPr>
            </a:br>
            <a:r>
              <a:rPr lang="ru-RU" sz="1100" dirty="0" smtClean="0">
                <a:solidFill>
                  <a:schemeClr val="tx1">
                    <a:lumMod val="95000"/>
                    <a:lumOff val="5000"/>
                  </a:schemeClr>
                </a:solidFill>
                <a:latin typeface="Liberation Serif" pitchFamily="18" charset="0"/>
                <a:ea typeface="Liberation Serif" pitchFamily="18" charset="0"/>
                <a:cs typeface="Liberation Serif" pitchFamily="18" charset="0"/>
              </a:rPr>
              <a:t>2019 год</a:t>
            </a:r>
            <a:endParaRPr lang="ru-RU" sz="1100" i="1" dirty="0">
              <a:solidFill>
                <a:schemeClr val="tx1">
                  <a:lumMod val="95000"/>
                  <a:lumOff val="5000"/>
                </a:schemeClr>
              </a:solidFill>
              <a:latin typeface="Liberation Serif" pitchFamily="18" charset="0"/>
              <a:ea typeface="Liberation Serif" pitchFamily="18" charset="0"/>
              <a:cs typeface="Liberation Serif" pitchFamily="18" charset="0"/>
            </a:endParaRPr>
          </a:p>
        </p:txBody>
      </p:sp>
      <p:sp>
        <p:nvSpPr>
          <p:cNvPr id="2" name="AutoShape 2" descr="Деньг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1043608" y="0"/>
            <a:ext cx="7643192" cy="411510"/>
          </a:xfrm>
        </p:spPr>
        <p:txBody>
          <a:bodyPr>
            <a:normAutofit/>
          </a:bodyPr>
          <a:lstStyle/>
          <a:p>
            <a:pPr algn="l"/>
            <a:r>
              <a:rPr lang="en-US" sz="1300" dirty="0" smtClean="0">
                <a:latin typeface="Liberation Serif" pitchFamily="18" charset="0"/>
                <a:ea typeface="Liberation Serif" pitchFamily="18" charset="0"/>
                <a:cs typeface="Liberation Serif" pitchFamily="18" charset="0"/>
              </a:rPr>
              <a:t>I. </a:t>
            </a:r>
            <a:r>
              <a:rPr lang="ru-RU" sz="1300" dirty="0" smtClean="0">
                <a:latin typeface="Liberation Serif" pitchFamily="18" charset="0"/>
                <a:ea typeface="Liberation Serif" pitchFamily="18" charset="0"/>
                <a:cs typeface="Liberation Serif" pitchFamily="18" charset="0"/>
              </a:rPr>
              <a:t>Вводная часть</a:t>
            </a:r>
            <a:endParaRPr lang="ru-RU" sz="1300" dirty="0">
              <a:latin typeface="Liberation Serif" pitchFamily="18" charset="0"/>
              <a:ea typeface="Liberation Serif" pitchFamily="18" charset="0"/>
              <a:cs typeface="Liberation Serif" pitchFamily="18" charset="0"/>
            </a:endParaRPr>
          </a:p>
        </p:txBody>
      </p:sp>
      <p:sp>
        <p:nvSpPr>
          <p:cNvPr id="8" name="Содержимое 7"/>
          <p:cNvSpPr>
            <a:spLocks noGrp="1"/>
          </p:cNvSpPr>
          <p:nvPr>
            <p:ph idx="1"/>
          </p:nvPr>
        </p:nvSpPr>
        <p:spPr>
          <a:xfrm>
            <a:off x="467544" y="195486"/>
            <a:ext cx="8229600" cy="720080"/>
          </a:xfrm>
        </p:spPr>
        <p:txBody>
          <a:bodyPr anchor="t">
            <a:normAutofit fontScale="85000" lnSpcReduction="20000"/>
          </a:bodyPr>
          <a:lstStyle/>
          <a:p>
            <a:pPr marL="0" indent="0" algn="ctr" defTabSz="180975">
              <a:buNone/>
            </a:pPr>
            <a:r>
              <a:rPr lang="ru-RU" dirty="0" smtClean="0">
                <a:latin typeface="Liberation Serif" pitchFamily="18" charset="0"/>
                <a:ea typeface="Liberation Serif" pitchFamily="18" charset="0"/>
                <a:cs typeface="Liberation Serif" pitchFamily="18" charset="0"/>
              </a:rPr>
              <a:t>												</a:t>
            </a:r>
            <a:r>
              <a:rPr lang="ru-RU" sz="2400" dirty="0" smtClean="0">
                <a:latin typeface="Liberation Serif" pitchFamily="18" charset="0"/>
                <a:ea typeface="Liberation Serif" pitchFamily="18" charset="0"/>
                <a:cs typeface="Liberation Serif" pitchFamily="18" charset="0"/>
              </a:rPr>
              <a:t>Основные показатели 													социально-экономического развития района</a:t>
            </a:r>
          </a:p>
          <a:p>
            <a:pPr marL="0" indent="0" algn="ctr" defTabSz="180975">
              <a:buNone/>
            </a:pPr>
            <a:endParaRPr lang="ru-RU" dirty="0">
              <a:latin typeface="Liberation Serif" pitchFamily="18" charset="0"/>
              <a:ea typeface="Liberation Serif" pitchFamily="18" charset="0"/>
              <a:cs typeface="Liberation Serif" pitchFamily="18" charset="0"/>
            </a:endParaRPr>
          </a:p>
        </p:txBody>
      </p:sp>
      <p:graphicFrame>
        <p:nvGraphicFramePr>
          <p:cNvPr id="10" name="Таблица 9"/>
          <p:cNvGraphicFramePr>
            <a:graphicFrameLocks noGrp="1"/>
          </p:cNvGraphicFramePr>
          <p:nvPr/>
        </p:nvGraphicFramePr>
        <p:xfrm>
          <a:off x="1043610" y="1131590"/>
          <a:ext cx="7776863" cy="761852"/>
        </p:xfrm>
        <a:graphic>
          <a:graphicData uri="http://schemas.openxmlformats.org/drawingml/2006/table">
            <a:tbl>
              <a:tblPr firstRow="1" bandRow="1">
                <a:tableStyleId>{5C22544A-7EE6-4342-B048-85BDC9FD1C3A}</a:tableStyleId>
              </a:tblPr>
              <a:tblGrid>
                <a:gridCol w="3526383"/>
                <a:gridCol w="985620"/>
                <a:gridCol w="800816"/>
                <a:gridCol w="616011"/>
                <a:gridCol w="616011"/>
                <a:gridCol w="616011"/>
                <a:gridCol w="616011"/>
              </a:tblGrid>
              <a:tr h="396043">
                <a:tc>
                  <a:txBody>
                    <a:bodyPr/>
                    <a:lstStyle/>
                    <a:p>
                      <a:pPr algn="ctr"/>
                      <a:r>
                        <a:rPr lang="ru-RU" sz="900" dirty="0" smtClean="0">
                          <a:latin typeface="Liberation Serif" pitchFamily="18" charset="0"/>
                          <a:ea typeface="Liberation Serif" pitchFamily="18" charset="0"/>
                          <a:cs typeface="Liberation Serif" pitchFamily="18" charset="0"/>
                        </a:rPr>
                        <a:t>Наименование показателя</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Ед. </a:t>
                      </a:r>
                      <a:r>
                        <a:rPr lang="ru-RU" sz="900" dirty="0" err="1" smtClean="0">
                          <a:latin typeface="Liberation Serif" pitchFamily="18" charset="0"/>
                          <a:ea typeface="Liberation Serif" pitchFamily="18" charset="0"/>
                          <a:cs typeface="Liberation Serif" pitchFamily="18" charset="0"/>
                        </a:rPr>
                        <a:t>изм</a:t>
                      </a:r>
                      <a:r>
                        <a:rPr lang="ru-RU" sz="900" dirty="0" smtClean="0">
                          <a:latin typeface="Liberation Serif" pitchFamily="18" charset="0"/>
                          <a:ea typeface="Liberation Serif" pitchFamily="18" charset="0"/>
                          <a:cs typeface="Liberation Serif" pitchFamily="18" charset="0"/>
                        </a:rPr>
                        <a:t>.</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800" dirty="0" smtClean="0">
                          <a:latin typeface="Liberation Serif" pitchFamily="18" charset="0"/>
                          <a:ea typeface="Liberation Serif" pitchFamily="18" charset="0"/>
                          <a:cs typeface="Liberation Serif" pitchFamily="18" charset="0"/>
                        </a:rPr>
                        <a:t>Отчет 2018 г.</a:t>
                      </a:r>
                    </a:p>
                  </a:txBody>
                  <a:tcPr marT="34290" marB="34290"/>
                </a:tc>
                <a:tc>
                  <a:txBody>
                    <a:bodyPr/>
                    <a:lstStyle/>
                    <a:p>
                      <a:pPr algn="ctr"/>
                      <a:r>
                        <a:rPr lang="ru-RU" sz="800" dirty="0" smtClean="0">
                          <a:latin typeface="Liberation Serif" pitchFamily="18" charset="0"/>
                          <a:ea typeface="Liberation Serif" pitchFamily="18" charset="0"/>
                          <a:cs typeface="Liberation Serif" pitchFamily="18" charset="0"/>
                        </a:rPr>
                        <a:t>Оценка</a:t>
                      </a:r>
                    </a:p>
                    <a:p>
                      <a:pPr algn="ctr"/>
                      <a:r>
                        <a:rPr lang="ru-RU" sz="800" dirty="0" smtClean="0">
                          <a:latin typeface="Liberation Serif" pitchFamily="18" charset="0"/>
                          <a:ea typeface="Liberation Serif" pitchFamily="18" charset="0"/>
                          <a:cs typeface="Liberation Serif" pitchFamily="18" charset="0"/>
                        </a:rPr>
                        <a:t>2019 г.</a:t>
                      </a:r>
                      <a:endParaRPr lang="ru-RU" sz="800" dirty="0">
                        <a:latin typeface="Liberation Serif" pitchFamily="18" charset="0"/>
                        <a:ea typeface="Liberation Serif" pitchFamily="18" charset="0"/>
                        <a:cs typeface="Liberation Serif" pitchFamily="18" charset="0"/>
                      </a:endParaRPr>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800" dirty="0" smtClean="0">
                          <a:latin typeface="Liberation Serif" pitchFamily="18" charset="0"/>
                          <a:ea typeface="Liberation Serif" pitchFamily="18" charset="0"/>
                          <a:cs typeface="Liberation Serif" pitchFamily="18" charset="0"/>
                        </a:rPr>
                        <a:t>Прогноз </a:t>
                      </a:r>
                    </a:p>
                    <a:p>
                      <a:pPr marL="0" marR="0" indent="0" algn="ctr" defTabSz="914400" rtl="0" eaLnBrk="1" fontAlgn="auto" latinLnBrk="0" hangingPunct="1">
                        <a:lnSpc>
                          <a:spcPct val="100000"/>
                        </a:lnSpc>
                        <a:spcBef>
                          <a:spcPts val="0"/>
                        </a:spcBef>
                        <a:spcAft>
                          <a:spcPts val="0"/>
                        </a:spcAft>
                        <a:buClrTx/>
                        <a:buSzTx/>
                        <a:buFontTx/>
                        <a:buNone/>
                        <a:tabLst/>
                        <a:defRPr/>
                      </a:pPr>
                      <a:r>
                        <a:rPr lang="ru-RU" sz="800" dirty="0" smtClean="0">
                          <a:latin typeface="Liberation Serif" pitchFamily="18" charset="0"/>
                          <a:ea typeface="Liberation Serif" pitchFamily="18" charset="0"/>
                          <a:cs typeface="Liberation Serif" pitchFamily="18" charset="0"/>
                        </a:rPr>
                        <a:t>2020 г.</a:t>
                      </a:r>
                    </a:p>
                    <a:p>
                      <a:pPr algn="ctr"/>
                      <a:endParaRPr lang="ru-RU" sz="800" dirty="0">
                        <a:latin typeface="Liberation Serif" pitchFamily="18" charset="0"/>
                        <a:ea typeface="Liberation Serif" pitchFamily="18" charset="0"/>
                        <a:cs typeface="Liberation Serif" pitchFamily="18" charset="0"/>
                      </a:endParaRPr>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800" dirty="0" smtClean="0">
                          <a:latin typeface="Liberation Serif" pitchFamily="18" charset="0"/>
                          <a:ea typeface="Liberation Serif" pitchFamily="18" charset="0"/>
                          <a:cs typeface="Liberation Serif" pitchFamily="18" charset="0"/>
                        </a:rPr>
                        <a:t>Прогноз </a:t>
                      </a:r>
                    </a:p>
                    <a:p>
                      <a:pPr marL="0" marR="0" indent="0" algn="ctr" defTabSz="914400" rtl="0" eaLnBrk="1" fontAlgn="auto" latinLnBrk="0" hangingPunct="1">
                        <a:lnSpc>
                          <a:spcPct val="100000"/>
                        </a:lnSpc>
                        <a:spcBef>
                          <a:spcPts val="0"/>
                        </a:spcBef>
                        <a:spcAft>
                          <a:spcPts val="0"/>
                        </a:spcAft>
                        <a:buClrTx/>
                        <a:buSzTx/>
                        <a:buFontTx/>
                        <a:buNone/>
                        <a:tabLst/>
                        <a:defRPr/>
                      </a:pPr>
                      <a:r>
                        <a:rPr lang="ru-RU" sz="800" dirty="0" smtClean="0">
                          <a:latin typeface="Liberation Serif" pitchFamily="18" charset="0"/>
                          <a:ea typeface="Liberation Serif" pitchFamily="18" charset="0"/>
                          <a:cs typeface="Liberation Serif" pitchFamily="18" charset="0"/>
                        </a:rPr>
                        <a:t>20</a:t>
                      </a:r>
                      <a:r>
                        <a:rPr lang="en-US" sz="800" dirty="0" smtClean="0">
                          <a:latin typeface="Liberation Serif" pitchFamily="18" charset="0"/>
                          <a:ea typeface="Liberation Serif" pitchFamily="18" charset="0"/>
                          <a:cs typeface="Liberation Serif" pitchFamily="18" charset="0"/>
                        </a:rPr>
                        <a:t>2</a:t>
                      </a:r>
                      <a:r>
                        <a:rPr lang="ru-RU" sz="800" dirty="0" smtClean="0">
                          <a:latin typeface="Liberation Serif" pitchFamily="18" charset="0"/>
                          <a:ea typeface="Liberation Serif" pitchFamily="18" charset="0"/>
                          <a:cs typeface="Liberation Serif" pitchFamily="18" charset="0"/>
                        </a:rPr>
                        <a:t>1 г.</a:t>
                      </a:r>
                    </a:p>
                    <a:p>
                      <a:pPr algn="ctr"/>
                      <a:endParaRPr lang="ru-RU" sz="800" dirty="0">
                        <a:latin typeface="Liberation Serif" pitchFamily="18" charset="0"/>
                        <a:ea typeface="Liberation Serif" pitchFamily="18" charset="0"/>
                        <a:cs typeface="Liberation Serif" pitchFamily="18" charset="0"/>
                      </a:endParaRPr>
                    </a:p>
                  </a:txBody>
                  <a:tcPr marT="34290" marB="34290"/>
                </a:tc>
                <a:tc>
                  <a:txBody>
                    <a:bodyPr/>
                    <a:lstStyle/>
                    <a:p>
                      <a:pPr algn="ctr"/>
                      <a:r>
                        <a:rPr lang="ru-RU" sz="800" dirty="0" smtClean="0">
                          <a:latin typeface="Liberation Serif" pitchFamily="18" charset="0"/>
                          <a:ea typeface="Liberation Serif" pitchFamily="18" charset="0"/>
                          <a:cs typeface="Liberation Serif" pitchFamily="18" charset="0"/>
                        </a:rPr>
                        <a:t>Прогноз 2022 г.</a:t>
                      </a:r>
                      <a:endParaRPr lang="ru-RU" sz="800" dirty="0">
                        <a:latin typeface="Liberation Serif" pitchFamily="18" charset="0"/>
                        <a:ea typeface="Liberation Serif" pitchFamily="18" charset="0"/>
                        <a:cs typeface="Liberation Serif" pitchFamily="18" charset="0"/>
                      </a:endParaRPr>
                    </a:p>
                  </a:txBody>
                  <a:tcPr marT="34290" marB="34290"/>
                </a:tc>
              </a:tr>
              <a:tr h="327512">
                <a:tc>
                  <a:txBody>
                    <a:bodyPr/>
                    <a:lstStyle/>
                    <a:p>
                      <a:pPr algn="l"/>
                      <a:r>
                        <a:rPr lang="ru-RU" sz="1100" dirty="0" smtClean="0">
                          <a:latin typeface="Liberation Serif" pitchFamily="18" charset="0"/>
                          <a:ea typeface="Liberation Serif" pitchFamily="18" charset="0"/>
                          <a:cs typeface="Liberation Serif" pitchFamily="18" charset="0"/>
                        </a:rPr>
                        <a:t>Оборот</a:t>
                      </a:r>
                      <a:r>
                        <a:rPr lang="ru-RU" sz="1100" baseline="0" dirty="0" smtClean="0">
                          <a:latin typeface="Liberation Serif" pitchFamily="18" charset="0"/>
                          <a:ea typeface="Liberation Serif" pitchFamily="18" charset="0"/>
                          <a:cs typeface="Liberation Serif" pitchFamily="18" charset="0"/>
                        </a:rPr>
                        <a:t> организаций (по полному кругу)</a:t>
                      </a:r>
                      <a:endParaRPr lang="ru-RU" sz="11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1100" dirty="0" smtClean="0">
                          <a:latin typeface="Liberation Serif" pitchFamily="18" charset="0"/>
                          <a:ea typeface="Liberation Serif" pitchFamily="18" charset="0"/>
                          <a:cs typeface="Liberation Serif" pitchFamily="18" charset="0"/>
                        </a:rPr>
                        <a:t>млн. рублей</a:t>
                      </a:r>
                      <a:endParaRPr lang="ru-RU" sz="1100" dirty="0">
                        <a:latin typeface="Liberation Serif" pitchFamily="18" charset="0"/>
                        <a:ea typeface="Liberation Serif" pitchFamily="18" charset="0"/>
                        <a:cs typeface="Liberation Serif" pitchFamily="18" charset="0"/>
                      </a:endParaRPr>
                    </a:p>
                  </a:txBody>
                  <a:tcPr marT="34290" marB="3429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sz="1100" dirty="0" smtClean="0">
                          <a:latin typeface="Liberation Serif" pitchFamily="18" charset="0"/>
                          <a:ea typeface="Liberation Serif" pitchFamily="18" charset="0"/>
                          <a:cs typeface="Liberation Serif" pitchFamily="18" charset="0"/>
                        </a:rPr>
                        <a:t>1 376,6</a:t>
                      </a:r>
                    </a:p>
                  </a:txBody>
                  <a:tcPr marT="34290" marB="34290" anchor="ctr"/>
                </a:tc>
                <a:tc>
                  <a:txBody>
                    <a:bodyPr/>
                    <a:lstStyle/>
                    <a:p>
                      <a:pPr algn="r"/>
                      <a:r>
                        <a:rPr lang="ru-RU" sz="1100" dirty="0" smtClean="0">
                          <a:latin typeface="Liberation Serif" pitchFamily="18" charset="0"/>
                          <a:ea typeface="Liberation Serif" pitchFamily="18" charset="0"/>
                          <a:cs typeface="Liberation Serif" pitchFamily="18" charset="0"/>
                        </a:rPr>
                        <a:t>1 451,2</a:t>
                      </a:r>
                      <a:endParaRPr lang="ru-RU" sz="11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100" dirty="0" smtClean="0">
                          <a:latin typeface="Liberation Serif" pitchFamily="18" charset="0"/>
                          <a:ea typeface="Liberation Serif" pitchFamily="18" charset="0"/>
                          <a:cs typeface="Liberation Serif" pitchFamily="18" charset="0"/>
                        </a:rPr>
                        <a:t>1 503,6</a:t>
                      </a:r>
                      <a:endParaRPr lang="ru-RU" sz="11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100" dirty="0" smtClean="0">
                          <a:latin typeface="Liberation Serif" pitchFamily="18" charset="0"/>
                          <a:ea typeface="Liberation Serif" pitchFamily="18" charset="0"/>
                          <a:cs typeface="Liberation Serif" pitchFamily="18" charset="0"/>
                        </a:rPr>
                        <a:t>1 558,7</a:t>
                      </a:r>
                      <a:endParaRPr lang="ru-RU" sz="11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100" dirty="0" smtClean="0">
                          <a:latin typeface="Liberation Serif" pitchFamily="18" charset="0"/>
                          <a:ea typeface="Liberation Serif" pitchFamily="18" charset="0"/>
                          <a:cs typeface="Liberation Serif" pitchFamily="18" charset="0"/>
                        </a:rPr>
                        <a:t>1 616,4</a:t>
                      </a:r>
                      <a:endParaRPr lang="ru-RU" sz="1100" dirty="0">
                        <a:latin typeface="Liberation Serif" pitchFamily="18" charset="0"/>
                        <a:ea typeface="Liberation Serif" pitchFamily="18" charset="0"/>
                        <a:cs typeface="Liberation Serif" pitchFamily="18" charset="0"/>
                      </a:endParaRPr>
                    </a:p>
                  </a:txBody>
                  <a:tcPr marT="34290" marB="34290" anchor="ctr"/>
                </a:tc>
              </a:tr>
            </a:tbl>
          </a:graphicData>
        </a:graphic>
      </p:graphicFrame>
      <p:sp>
        <p:nvSpPr>
          <p:cNvPr id="5" name="Содержимое 7"/>
          <p:cNvSpPr txBox="1">
            <a:spLocks/>
          </p:cNvSpPr>
          <p:nvPr/>
        </p:nvSpPr>
        <p:spPr>
          <a:xfrm>
            <a:off x="467544" y="771550"/>
            <a:ext cx="8229600" cy="296416"/>
          </a:xfrm>
          <a:prstGeom prst="rect">
            <a:avLst/>
          </a:prstGeom>
        </p:spPr>
        <p:txBody>
          <a:bodyPr anchor="t">
            <a:normAutofit/>
          </a:bodyPr>
          <a:lstStyle/>
          <a:p>
            <a:pPr marL="0" marR="0" lvl="0" indent="0" algn="ctr" defTabSz="180975" rtl="0" eaLnBrk="1" fontAlgn="auto" latinLnBrk="0" hangingPunct="1">
              <a:lnSpc>
                <a:spcPct val="100000"/>
              </a:lnSpc>
              <a:spcBef>
                <a:spcPts val="600"/>
              </a:spcBef>
              <a:spcAft>
                <a:spcPts val="0"/>
              </a:spcAft>
              <a:buClr>
                <a:schemeClr val="accent1"/>
              </a:buClr>
              <a:buSzPct val="80000"/>
              <a:buFont typeface="Wingdings 2"/>
              <a:buNone/>
              <a:tabLst/>
              <a:defRPr/>
            </a:pPr>
            <a:r>
              <a:rPr kumimoji="0" lang="ru-RU" sz="11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Оценка </a:t>
            </a:r>
            <a:r>
              <a:rPr lang="ru-RU" sz="1100" dirty="0" smtClean="0">
                <a:latin typeface="Liberation Serif" pitchFamily="18" charset="0"/>
                <a:ea typeface="Liberation Serif" pitchFamily="18" charset="0"/>
                <a:cs typeface="Liberation Serif" pitchFamily="18" charset="0"/>
              </a:rPr>
              <a:t>темпов роста оборота предприятий характеризуется следующими показателями</a:t>
            </a:r>
            <a:endParaRPr kumimoji="0" lang="ru-RU" sz="11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endParaRPr>
          </a:p>
          <a:p>
            <a:pPr marL="0" marR="0" lvl="0" indent="0" algn="ctr" defTabSz="180975"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ru-RU" sz="3200" b="0" i="0" u="none" strike="noStrike" kern="1200" cap="none" spc="0" normalizeH="0" baseline="0" noProof="0" dirty="0">
              <a:ln>
                <a:noFill/>
              </a:ln>
              <a:solidFill>
                <a:schemeClr val="tx1"/>
              </a:solidFill>
              <a:effectLst/>
              <a:uLnTx/>
              <a:uFillTx/>
              <a:latin typeface="Liberation Serif" pitchFamily="18" charset="0"/>
              <a:ea typeface="Liberation Serif" pitchFamily="18" charset="0"/>
              <a:cs typeface="Liberation Serif" pitchFamily="18" charset="0"/>
            </a:endParaRPr>
          </a:p>
        </p:txBody>
      </p:sp>
      <p:sp>
        <p:nvSpPr>
          <p:cNvPr id="6" name="Содержимое 7"/>
          <p:cNvSpPr txBox="1">
            <a:spLocks/>
          </p:cNvSpPr>
          <p:nvPr/>
        </p:nvSpPr>
        <p:spPr>
          <a:xfrm>
            <a:off x="611560" y="1995686"/>
            <a:ext cx="8229600" cy="296416"/>
          </a:xfrm>
          <a:prstGeom prst="rect">
            <a:avLst/>
          </a:prstGeom>
        </p:spPr>
        <p:txBody>
          <a:bodyPr anchor="t">
            <a:normAutofit/>
          </a:bodyPr>
          <a:lstStyle/>
          <a:p>
            <a:pPr marL="0" marR="0" lvl="0" indent="0" algn="ctr" defTabSz="180975" rtl="0" eaLnBrk="1" fontAlgn="auto" latinLnBrk="0" hangingPunct="1">
              <a:lnSpc>
                <a:spcPct val="100000"/>
              </a:lnSpc>
              <a:spcBef>
                <a:spcPts val="600"/>
              </a:spcBef>
              <a:spcAft>
                <a:spcPts val="0"/>
              </a:spcAft>
              <a:buClr>
                <a:schemeClr val="accent1"/>
              </a:buClr>
              <a:buSzPct val="80000"/>
              <a:buFont typeface="Wingdings 2"/>
              <a:buNone/>
              <a:tabLst/>
              <a:defRPr/>
            </a:pPr>
            <a:r>
              <a:rPr kumimoji="0" lang="ru-RU" sz="11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Оценка </a:t>
            </a:r>
            <a:r>
              <a:rPr lang="ru-RU" sz="1100" dirty="0" smtClean="0">
                <a:latin typeface="Liberation Serif" pitchFamily="18" charset="0"/>
                <a:ea typeface="Liberation Serif" pitchFamily="18" charset="0"/>
                <a:cs typeface="Liberation Serif" pitchFamily="18" charset="0"/>
              </a:rPr>
              <a:t>инвестиций в основной капитал выглядит следующим образом</a:t>
            </a:r>
            <a:endParaRPr kumimoji="0" lang="ru-RU" sz="11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endParaRPr>
          </a:p>
          <a:p>
            <a:pPr marL="0" marR="0" lvl="0" indent="0" algn="ctr" defTabSz="180975"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ru-RU" sz="3200" b="0" i="0" u="none" strike="noStrike" kern="1200" cap="none" spc="0" normalizeH="0" baseline="0" noProof="0" dirty="0">
              <a:ln>
                <a:noFill/>
              </a:ln>
              <a:solidFill>
                <a:schemeClr val="tx1"/>
              </a:solidFill>
              <a:effectLst/>
              <a:uLnTx/>
              <a:uFillTx/>
              <a:latin typeface="Liberation Serif" pitchFamily="18" charset="0"/>
              <a:ea typeface="Liberation Serif" pitchFamily="18" charset="0"/>
              <a:cs typeface="Liberation Serif" pitchFamily="18" charset="0"/>
            </a:endParaRPr>
          </a:p>
        </p:txBody>
      </p:sp>
      <p:graphicFrame>
        <p:nvGraphicFramePr>
          <p:cNvPr id="9" name="Таблица 8"/>
          <p:cNvGraphicFramePr>
            <a:graphicFrameLocks noGrp="1"/>
          </p:cNvGraphicFramePr>
          <p:nvPr/>
        </p:nvGraphicFramePr>
        <p:xfrm>
          <a:off x="1043610" y="2283718"/>
          <a:ext cx="7776863" cy="838200"/>
        </p:xfrm>
        <a:graphic>
          <a:graphicData uri="http://schemas.openxmlformats.org/drawingml/2006/table">
            <a:tbl>
              <a:tblPr firstRow="1" bandRow="1">
                <a:tableStyleId>{5C22544A-7EE6-4342-B048-85BDC9FD1C3A}</a:tableStyleId>
              </a:tblPr>
              <a:tblGrid>
                <a:gridCol w="3526383"/>
                <a:gridCol w="985620"/>
                <a:gridCol w="800816"/>
                <a:gridCol w="616011"/>
                <a:gridCol w="616011"/>
                <a:gridCol w="616011"/>
                <a:gridCol w="616011"/>
              </a:tblGrid>
              <a:tr h="396043">
                <a:tc>
                  <a:txBody>
                    <a:bodyPr/>
                    <a:lstStyle/>
                    <a:p>
                      <a:pPr algn="ctr"/>
                      <a:r>
                        <a:rPr lang="ru-RU" sz="900" dirty="0" smtClean="0">
                          <a:latin typeface="Liberation Serif" pitchFamily="18" charset="0"/>
                          <a:ea typeface="Liberation Serif" pitchFamily="18" charset="0"/>
                          <a:cs typeface="Liberation Serif" pitchFamily="18" charset="0"/>
                        </a:rPr>
                        <a:t>Наименование показателя</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Ед. </a:t>
                      </a:r>
                      <a:r>
                        <a:rPr lang="ru-RU" sz="900" dirty="0" err="1" smtClean="0">
                          <a:latin typeface="Liberation Serif" pitchFamily="18" charset="0"/>
                          <a:ea typeface="Liberation Serif" pitchFamily="18" charset="0"/>
                          <a:cs typeface="Liberation Serif" pitchFamily="18" charset="0"/>
                        </a:rPr>
                        <a:t>изм</a:t>
                      </a:r>
                      <a:r>
                        <a:rPr lang="ru-RU" sz="900" dirty="0" smtClean="0">
                          <a:latin typeface="Liberation Serif" pitchFamily="18" charset="0"/>
                          <a:ea typeface="Liberation Serif" pitchFamily="18" charset="0"/>
                          <a:cs typeface="Liberation Serif" pitchFamily="18" charset="0"/>
                        </a:rPr>
                        <a:t>.</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800" dirty="0" smtClean="0">
                          <a:latin typeface="Liberation Serif" pitchFamily="18" charset="0"/>
                          <a:ea typeface="Liberation Serif" pitchFamily="18" charset="0"/>
                          <a:cs typeface="Liberation Serif" pitchFamily="18" charset="0"/>
                        </a:rPr>
                        <a:t>Отчет 2018 г.</a:t>
                      </a:r>
                    </a:p>
                  </a:txBody>
                  <a:tcPr marT="34290" marB="34290"/>
                </a:tc>
                <a:tc>
                  <a:txBody>
                    <a:bodyPr/>
                    <a:lstStyle/>
                    <a:p>
                      <a:pPr algn="ctr"/>
                      <a:r>
                        <a:rPr lang="ru-RU" sz="800" dirty="0" smtClean="0">
                          <a:latin typeface="Liberation Serif" pitchFamily="18" charset="0"/>
                          <a:ea typeface="Liberation Serif" pitchFamily="18" charset="0"/>
                          <a:cs typeface="Liberation Serif" pitchFamily="18" charset="0"/>
                        </a:rPr>
                        <a:t>Оценка</a:t>
                      </a:r>
                    </a:p>
                    <a:p>
                      <a:pPr algn="ctr"/>
                      <a:r>
                        <a:rPr lang="ru-RU" sz="800" dirty="0" smtClean="0">
                          <a:latin typeface="Liberation Serif" pitchFamily="18" charset="0"/>
                          <a:ea typeface="Liberation Serif" pitchFamily="18" charset="0"/>
                          <a:cs typeface="Liberation Serif" pitchFamily="18" charset="0"/>
                        </a:rPr>
                        <a:t>2019 г.</a:t>
                      </a:r>
                      <a:endParaRPr lang="ru-RU" sz="800" dirty="0">
                        <a:latin typeface="Liberation Serif" pitchFamily="18" charset="0"/>
                        <a:ea typeface="Liberation Serif" pitchFamily="18" charset="0"/>
                        <a:cs typeface="Liberation Serif" pitchFamily="18" charset="0"/>
                      </a:endParaRPr>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800" dirty="0" smtClean="0">
                          <a:latin typeface="Liberation Serif" pitchFamily="18" charset="0"/>
                          <a:ea typeface="Liberation Serif" pitchFamily="18" charset="0"/>
                          <a:cs typeface="Liberation Serif" pitchFamily="18" charset="0"/>
                        </a:rPr>
                        <a:t>Прогноз </a:t>
                      </a:r>
                    </a:p>
                    <a:p>
                      <a:pPr marL="0" marR="0" indent="0" algn="ctr" defTabSz="914400" rtl="0" eaLnBrk="1" fontAlgn="auto" latinLnBrk="0" hangingPunct="1">
                        <a:lnSpc>
                          <a:spcPct val="100000"/>
                        </a:lnSpc>
                        <a:spcBef>
                          <a:spcPts val="0"/>
                        </a:spcBef>
                        <a:spcAft>
                          <a:spcPts val="0"/>
                        </a:spcAft>
                        <a:buClrTx/>
                        <a:buSzTx/>
                        <a:buFontTx/>
                        <a:buNone/>
                        <a:tabLst/>
                        <a:defRPr/>
                      </a:pPr>
                      <a:r>
                        <a:rPr lang="ru-RU" sz="800" dirty="0" smtClean="0">
                          <a:latin typeface="Liberation Serif" pitchFamily="18" charset="0"/>
                          <a:ea typeface="Liberation Serif" pitchFamily="18" charset="0"/>
                          <a:cs typeface="Liberation Serif" pitchFamily="18" charset="0"/>
                        </a:rPr>
                        <a:t>2020 г.</a:t>
                      </a:r>
                    </a:p>
                    <a:p>
                      <a:pPr algn="ctr"/>
                      <a:endParaRPr lang="ru-RU" sz="800" dirty="0">
                        <a:latin typeface="Liberation Serif" pitchFamily="18" charset="0"/>
                        <a:ea typeface="Liberation Serif" pitchFamily="18" charset="0"/>
                        <a:cs typeface="Liberation Serif" pitchFamily="18" charset="0"/>
                      </a:endParaRPr>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800" dirty="0" smtClean="0">
                          <a:latin typeface="Liberation Serif" pitchFamily="18" charset="0"/>
                          <a:ea typeface="Liberation Serif" pitchFamily="18" charset="0"/>
                          <a:cs typeface="Liberation Serif" pitchFamily="18" charset="0"/>
                        </a:rPr>
                        <a:t>Прогноз </a:t>
                      </a:r>
                    </a:p>
                    <a:p>
                      <a:pPr marL="0" marR="0" indent="0" algn="ctr" defTabSz="914400" rtl="0" eaLnBrk="1" fontAlgn="auto" latinLnBrk="0" hangingPunct="1">
                        <a:lnSpc>
                          <a:spcPct val="100000"/>
                        </a:lnSpc>
                        <a:spcBef>
                          <a:spcPts val="0"/>
                        </a:spcBef>
                        <a:spcAft>
                          <a:spcPts val="0"/>
                        </a:spcAft>
                        <a:buClrTx/>
                        <a:buSzTx/>
                        <a:buFontTx/>
                        <a:buNone/>
                        <a:tabLst/>
                        <a:defRPr/>
                      </a:pPr>
                      <a:r>
                        <a:rPr lang="ru-RU" sz="800" dirty="0" smtClean="0">
                          <a:latin typeface="Liberation Serif" pitchFamily="18" charset="0"/>
                          <a:ea typeface="Liberation Serif" pitchFamily="18" charset="0"/>
                          <a:cs typeface="Liberation Serif" pitchFamily="18" charset="0"/>
                        </a:rPr>
                        <a:t>2021 г.</a:t>
                      </a:r>
                    </a:p>
                    <a:p>
                      <a:pPr algn="ctr"/>
                      <a:endParaRPr lang="ru-RU" sz="800" dirty="0">
                        <a:latin typeface="Liberation Serif" pitchFamily="18" charset="0"/>
                        <a:ea typeface="Liberation Serif" pitchFamily="18" charset="0"/>
                        <a:cs typeface="Liberation Serif" pitchFamily="18" charset="0"/>
                      </a:endParaRPr>
                    </a:p>
                  </a:txBody>
                  <a:tcPr marT="34290" marB="34290"/>
                </a:tc>
                <a:tc>
                  <a:txBody>
                    <a:bodyPr/>
                    <a:lstStyle/>
                    <a:p>
                      <a:pPr algn="ctr"/>
                      <a:r>
                        <a:rPr lang="ru-RU" sz="800" dirty="0" smtClean="0">
                          <a:latin typeface="Liberation Serif" pitchFamily="18" charset="0"/>
                          <a:ea typeface="Liberation Serif" pitchFamily="18" charset="0"/>
                          <a:cs typeface="Liberation Serif" pitchFamily="18" charset="0"/>
                        </a:rPr>
                        <a:t>Прогноз 2022 г.</a:t>
                      </a:r>
                      <a:endParaRPr lang="ru-RU" sz="800" dirty="0">
                        <a:latin typeface="Liberation Serif" pitchFamily="18" charset="0"/>
                        <a:ea typeface="Liberation Serif" pitchFamily="18" charset="0"/>
                        <a:cs typeface="Liberation Serif" pitchFamily="18" charset="0"/>
                      </a:endParaRPr>
                    </a:p>
                  </a:txBody>
                  <a:tcPr marT="34290" marB="34290"/>
                </a:tc>
              </a:tr>
              <a:tr h="327512">
                <a:tc>
                  <a:txBody>
                    <a:bodyPr/>
                    <a:lstStyle/>
                    <a:p>
                      <a:pPr algn="l"/>
                      <a:r>
                        <a:rPr lang="ru-RU" sz="1100" dirty="0" smtClean="0">
                          <a:latin typeface="Liberation Serif" pitchFamily="18" charset="0"/>
                          <a:ea typeface="Liberation Serif" pitchFamily="18" charset="0"/>
                          <a:cs typeface="Liberation Serif" pitchFamily="18" charset="0"/>
                        </a:rPr>
                        <a:t>Объем инвестиций в основной капитал за счет всех источников финансирования</a:t>
                      </a:r>
                      <a:endParaRPr lang="ru-RU" sz="11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1100" dirty="0" smtClean="0">
                          <a:latin typeface="Liberation Serif" pitchFamily="18" charset="0"/>
                          <a:ea typeface="Liberation Serif" pitchFamily="18" charset="0"/>
                          <a:cs typeface="Liberation Serif" pitchFamily="18" charset="0"/>
                        </a:rPr>
                        <a:t>млн. рублей</a:t>
                      </a:r>
                      <a:endParaRPr lang="ru-RU" sz="11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100" dirty="0" smtClean="0">
                          <a:latin typeface="Liberation Serif" pitchFamily="18" charset="0"/>
                          <a:ea typeface="Liberation Serif" pitchFamily="18" charset="0"/>
                          <a:cs typeface="Liberation Serif" pitchFamily="18" charset="0"/>
                        </a:rPr>
                        <a:t>104,47</a:t>
                      </a:r>
                      <a:endParaRPr lang="ru-RU" sz="11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100" dirty="0" smtClean="0">
                          <a:latin typeface="Liberation Serif" pitchFamily="18" charset="0"/>
                          <a:ea typeface="Liberation Serif" pitchFamily="18" charset="0"/>
                          <a:cs typeface="Liberation Serif" pitchFamily="18" charset="0"/>
                        </a:rPr>
                        <a:t>114,20</a:t>
                      </a:r>
                      <a:endParaRPr lang="ru-RU" sz="11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100" dirty="0" smtClean="0">
                          <a:latin typeface="Liberation Serif" pitchFamily="18" charset="0"/>
                          <a:ea typeface="Liberation Serif" pitchFamily="18" charset="0"/>
                          <a:cs typeface="Liberation Serif" pitchFamily="18" charset="0"/>
                        </a:rPr>
                        <a:t>125,6</a:t>
                      </a:r>
                      <a:endParaRPr lang="ru-RU" sz="11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100" dirty="0" smtClean="0">
                          <a:latin typeface="Liberation Serif" pitchFamily="18" charset="0"/>
                          <a:ea typeface="Liberation Serif" pitchFamily="18" charset="0"/>
                          <a:cs typeface="Liberation Serif" pitchFamily="18" charset="0"/>
                        </a:rPr>
                        <a:t>140,8</a:t>
                      </a:r>
                      <a:endParaRPr lang="ru-RU" sz="11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100" dirty="0" smtClean="0">
                          <a:latin typeface="Liberation Serif" pitchFamily="18" charset="0"/>
                          <a:ea typeface="Liberation Serif" pitchFamily="18" charset="0"/>
                          <a:cs typeface="Liberation Serif" pitchFamily="18" charset="0"/>
                        </a:rPr>
                        <a:t>152,6</a:t>
                      </a:r>
                      <a:endParaRPr lang="ru-RU" sz="1100" dirty="0">
                        <a:latin typeface="Liberation Serif" pitchFamily="18" charset="0"/>
                        <a:ea typeface="Liberation Serif" pitchFamily="18" charset="0"/>
                        <a:cs typeface="Liberation Serif" pitchFamily="18" charset="0"/>
                      </a:endParaRPr>
                    </a:p>
                  </a:txBody>
                  <a:tcPr marT="34290" marB="34290" anchor="ctr"/>
                </a:tc>
              </a:tr>
            </a:tbl>
          </a:graphicData>
        </a:graphic>
      </p:graphicFrame>
      <p:sp>
        <p:nvSpPr>
          <p:cNvPr id="11" name="Содержимое 7"/>
          <p:cNvSpPr txBox="1">
            <a:spLocks/>
          </p:cNvSpPr>
          <p:nvPr/>
        </p:nvSpPr>
        <p:spPr>
          <a:xfrm>
            <a:off x="611560" y="3291830"/>
            <a:ext cx="8229600" cy="296416"/>
          </a:xfrm>
          <a:prstGeom prst="rect">
            <a:avLst/>
          </a:prstGeom>
        </p:spPr>
        <p:txBody>
          <a:bodyPr anchor="t">
            <a:normAutofit/>
          </a:bodyPr>
          <a:lstStyle/>
          <a:p>
            <a:pPr marL="0" marR="0" lvl="0" indent="0" algn="ctr" defTabSz="180975" rtl="0" eaLnBrk="1" fontAlgn="auto" latinLnBrk="0" hangingPunct="1">
              <a:lnSpc>
                <a:spcPct val="100000"/>
              </a:lnSpc>
              <a:spcBef>
                <a:spcPts val="600"/>
              </a:spcBef>
              <a:spcAft>
                <a:spcPts val="0"/>
              </a:spcAft>
              <a:buClr>
                <a:schemeClr val="accent1"/>
              </a:buClr>
              <a:buSzPct val="80000"/>
              <a:buFont typeface="Wingdings 2"/>
              <a:buNone/>
              <a:tabLst/>
              <a:defRPr/>
            </a:pPr>
            <a:r>
              <a:rPr kumimoji="0" lang="ru-RU" sz="11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Оценка оборота розничной торговли и общественного питания</a:t>
            </a:r>
          </a:p>
          <a:p>
            <a:pPr marL="0" marR="0" lvl="0" indent="0" algn="ctr" defTabSz="180975"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ru-RU" sz="3200" b="0" i="0" u="none" strike="noStrike" kern="1200" cap="none" spc="0" normalizeH="0" baseline="0" noProof="0" dirty="0">
              <a:ln>
                <a:noFill/>
              </a:ln>
              <a:solidFill>
                <a:schemeClr val="tx1"/>
              </a:solidFill>
              <a:effectLst/>
              <a:uLnTx/>
              <a:uFillTx/>
              <a:latin typeface="Liberation Serif" pitchFamily="18" charset="0"/>
              <a:ea typeface="Liberation Serif" pitchFamily="18" charset="0"/>
              <a:cs typeface="Liberation Serif" pitchFamily="18" charset="0"/>
            </a:endParaRPr>
          </a:p>
        </p:txBody>
      </p:sp>
      <p:graphicFrame>
        <p:nvGraphicFramePr>
          <p:cNvPr id="12" name="Таблица 11"/>
          <p:cNvGraphicFramePr>
            <a:graphicFrameLocks noGrp="1"/>
          </p:cNvGraphicFramePr>
          <p:nvPr/>
        </p:nvGraphicFramePr>
        <p:xfrm>
          <a:off x="1043610" y="3651870"/>
          <a:ext cx="7776863" cy="1165712"/>
        </p:xfrm>
        <a:graphic>
          <a:graphicData uri="http://schemas.openxmlformats.org/drawingml/2006/table">
            <a:tbl>
              <a:tblPr firstRow="1" bandRow="1">
                <a:tableStyleId>{5C22544A-7EE6-4342-B048-85BDC9FD1C3A}</a:tableStyleId>
              </a:tblPr>
              <a:tblGrid>
                <a:gridCol w="3526383"/>
                <a:gridCol w="985620"/>
                <a:gridCol w="800816"/>
                <a:gridCol w="616011"/>
                <a:gridCol w="616011"/>
                <a:gridCol w="616011"/>
                <a:gridCol w="616011"/>
              </a:tblGrid>
              <a:tr h="396043">
                <a:tc>
                  <a:txBody>
                    <a:bodyPr/>
                    <a:lstStyle/>
                    <a:p>
                      <a:pPr algn="ctr"/>
                      <a:r>
                        <a:rPr lang="ru-RU" sz="900" dirty="0" smtClean="0">
                          <a:latin typeface="Liberation Serif" pitchFamily="18" charset="0"/>
                          <a:ea typeface="Liberation Serif" pitchFamily="18" charset="0"/>
                          <a:cs typeface="Liberation Serif" pitchFamily="18" charset="0"/>
                        </a:rPr>
                        <a:t>Наименование показателя</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Ед. </a:t>
                      </a:r>
                      <a:r>
                        <a:rPr lang="ru-RU" sz="900" dirty="0" err="1" smtClean="0">
                          <a:latin typeface="Liberation Serif" pitchFamily="18" charset="0"/>
                          <a:ea typeface="Liberation Serif" pitchFamily="18" charset="0"/>
                          <a:cs typeface="Liberation Serif" pitchFamily="18" charset="0"/>
                        </a:rPr>
                        <a:t>изм</a:t>
                      </a:r>
                      <a:r>
                        <a:rPr lang="ru-RU" sz="900" dirty="0" smtClean="0">
                          <a:latin typeface="Liberation Serif" pitchFamily="18" charset="0"/>
                          <a:ea typeface="Liberation Serif" pitchFamily="18" charset="0"/>
                          <a:cs typeface="Liberation Serif" pitchFamily="18" charset="0"/>
                        </a:rPr>
                        <a:t>.</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800" dirty="0" smtClean="0">
                          <a:latin typeface="Liberation Serif" pitchFamily="18" charset="0"/>
                          <a:ea typeface="Liberation Serif" pitchFamily="18" charset="0"/>
                          <a:cs typeface="Liberation Serif" pitchFamily="18" charset="0"/>
                        </a:rPr>
                        <a:t>Отчет 2018 г.</a:t>
                      </a:r>
                    </a:p>
                  </a:txBody>
                  <a:tcPr marT="34290" marB="34290"/>
                </a:tc>
                <a:tc>
                  <a:txBody>
                    <a:bodyPr/>
                    <a:lstStyle/>
                    <a:p>
                      <a:pPr algn="ctr"/>
                      <a:r>
                        <a:rPr lang="ru-RU" sz="800" dirty="0" smtClean="0">
                          <a:latin typeface="Liberation Serif" pitchFamily="18" charset="0"/>
                          <a:ea typeface="Liberation Serif" pitchFamily="18" charset="0"/>
                          <a:cs typeface="Liberation Serif" pitchFamily="18" charset="0"/>
                        </a:rPr>
                        <a:t>Оценка</a:t>
                      </a:r>
                    </a:p>
                    <a:p>
                      <a:pPr algn="ctr"/>
                      <a:r>
                        <a:rPr lang="ru-RU" sz="800" dirty="0" smtClean="0">
                          <a:latin typeface="Liberation Serif" pitchFamily="18" charset="0"/>
                          <a:ea typeface="Liberation Serif" pitchFamily="18" charset="0"/>
                          <a:cs typeface="Liberation Serif" pitchFamily="18" charset="0"/>
                        </a:rPr>
                        <a:t>2019 г.</a:t>
                      </a:r>
                      <a:endParaRPr lang="ru-RU" sz="800" dirty="0">
                        <a:latin typeface="Liberation Serif" pitchFamily="18" charset="0"/>
                        <a:ea typeface="Liberation Serif" pitchFamily="18" charset="0"/>
                        <a:cs typeface="Liberation Serif" pitchFamily="18" charset="0"/>
                      </a:endParaRPr>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800" dirty="0" smtClean="0">
                          <a:latin typeface="Liberation Serif" pitchFamily="18" charset="0"/>
                          <a:ea typeface="Liberation Serif" pitchFamily="18" charset="0"/>
                          <a:cs typeface="Liberation Serif" pitchFamily="18" charset="0"/>
                        </a:rPr>
                        <a:t>Прогноз </a:t>
                      </a:r>
                    </a:p>
                    <a:p>
                      <a:pPr marL="0" marR="0" indent="0" algn="ctr" defTabSz="914400" rtl="0" eaLnBrk="1" fontAlgn="auto" latinLnBrk="0" hangingPunct="1">
                        <a:lnSpc>
                          <a:spcPct val="100000"/>
                        </a:lnSpc>
                        <a:spcBef>
                          <a:spcPts val="0"/>
                        </a:spcBef>
                        <a:spcAft>
                          <a:spcPts val="0"/>
                        </a:spcAft>
                        <a:buClrTx/>
                        <a:buSzTx/>
                        <a:buFontTx/>
                        <a:buNone/>
                        <a:tabLst/>
                        <a:defRPr/>
                      </a:pPr>
                      <a:r>
                        <a:rPr lang="ru-RU" sz="800" dirty="0" smtClean="0">
                          <a:latin typeface="Liberation Serif" pitchFamily="18" charset="0"/>
                          <a:ea typeface="Liberation Serif" pitchFamily="18" charset="0"/>
                          <a:cs typeface="Liberation Serif" pitchFamily="18" charset="0"/>
                        </a:rPr>
                        <a:t>2020 г.</a:t>
                      </a:r>
                    </a:p>
                    <a:p>
                      <a:pPr algn="ctr"/>
                      <a:endParaRPr lang="ru-RU" sz="800" dirty="0">
                        <a:latin typeface="Liberation Serif" pitchFamily="18" charset="0"/>
                        <a:ea typeface="Liberation Serif" pitchFamily="18" charset="0"/>
                        <a:cs typeface="Liberation Serif" pitchFamily="18" charset="0"/>
                      </a:endParaRPr>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800" dirty="0" smtClean="0">
                          <a:latin typeface="Liberation Serif" pitchFamily="18" charset="0"/>
                          <a:ea typeface="Liberation Serif" pitchFamily="18" charset="0"/>
                          <a:cs typeface="Liberation Serif" pitchFamily="18" charset="0"/>
                        </a:rPr>
                        <a:t>Прогноз </a:t>
                      </a:r>
                    </a:p>
                    <a:p>
                      <a:pPr marL="0" marR="0" indent="0" algn="ctr" defTabSz="914400" rtl="0" eaLnBrk="1" fontAlgn="auto" latinLnBrk="0" hangingPunct="1">
                        <a:lnSpc>
                          <a:spcPct val="100000"/>
                        </a:lnSpc>
                        <a:spcBef>
                          <a:spcPts val="0"/>
                        </a:spcBef>
                        <a:spcAft>
                          <a:spcPts val="0"/>
                        </a:spcAft>
                        <a:buClrTx/>
                        <a:buSzTx/>
                        <a:buFontTx/>
                        <a:buNone/>
                        <a:tabLst/>
                        <a:defRPr/>
                      </a:pPr>
                      <a:r>
                        <a:rPr lang="ru-RU" sz="800" dirty="0" smtClean="0">
                          <a:latin typeface="Liberation Serif" pitchFamily="18" charset="0"/>
                          <a:ea typeface="Liberation Serif" pitchFamily="18" charset="0"/>
                          <a:cs typeface="Liberation Serif" pitchFamily="18" charset="0"/>
                        </a:rPr>
                        <a:t>2021 г.</a:t>
                      </a:r>
                    </a:p>
                    <a:p>
                      <a:pPr algn="ctr"/>
                      <a:endParaRPr lang="ru-RU" sz="800" dirty="0">
                        <a:latin typeface="Liberation Serif" pitchFamily="18" charset="0"/>
                        <a:ea typeface="Liberation Serif" pitchFamily="18" charset="0"/>
                        <a:cs typeface="Liberation Serif" pitchFamily="18" charset="0"/>
                      </a:endParaRPr>
                    </a:p>
                  </a:txBody>
                  <a:tcPr marT="34290" marB="34290"/>
                </a:tc>
                <a:tc>
                  <a:txBody>
                    <a:bodyPr/>
                    <a:lstStyle/>
                    <a:p>
                      <a:pPr algn="ctr"/>
                      <a:r>
                        <a:rPr lang="ru-RU" sz="800" dirty="0" smtClean="0">
                          <a:latin typeface="Liberation Serif" pitchFamily="18" charset="0"/>
                          <a:ea typeface="Liberation Serif" pitchFamily="18" charset="0"/>
                          <a:cs typeface="Liberation Serif" pitchFamily="18" charset="0"/>
                        </a:rPr>
                        <a:t>Прогноз 2022 г.</a:t>
                      </a:r>
                      <a:endParaRPr lang="ru-RU" sz="800" dirty="0">
                        <a:latin typeface="Liberation Serif" pitchFamily="18" charset="0"/>
                        <a:ea typeface="Liberation Serif" pitchFamily="18" charset="0"/>
                        <a:cs typeface="Liberation Serif" pitchFamily="18" charset="0"/>
                      </a:endParaRPr>
                    </a:p>
                  </a:txBody>
                  <a:tcPr marT="34290" marB="34290"/>
                </a:tc>
              </a:tr>
              <a:tr h="327512">
                <a:tc>
                  <a:txBody>
                    <a:bodyPr/>
                    <a:lstStyle/>
                    <a:p>
                      <a:pPr algn="l"/>
                      <a:r>
                        <a:rPr lang="ru-RU" sz="1100" dirty="0" smtClean="0">
                          <a:latin typeface="Liberation Serif" pitchFamily="18" charset="0"/>
                          <a:ea typeface="Liberation Serif" pitchFamily="18" charset="0"/>
                          <a:cs typeface="Liberation Serif" pitchFamily="18" charset="0"/>
                        </a:rPr>
                        <a:t>Оборот</a:t>
                      </a:r>
                      <a:r>
                        <a:rPr lang="ru-RU" sz="1100" baseline="0" dirty="0" smtClean="0">
                          <a:latin typeface="Liberation Serif" pitchFamily="18" charset="0"/>
                          <a:ea typeface="Liberation Serif" pitchFamily="18" charset="0"/>
                          <a:cs typeface="Liberation Serif" pitchFamily="18" charset="0"/>
                        </a:rPr>
                        <a:t> розничной торговли в ценах соответствующего периода</a:t>
                      </a:r>
                      <a:endParaRPr lang="ru-RU" sz="11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1100" dirty="0" smtClean="0">
                          <a:latin typeface="Liberation Serif" pitchFamily="18" charset="0"/>
                          <a:ea typeface="Liberation Serif" pitchFamily="18" charset="0"/>
                          <a:cs typeface="Liberation Serif" pitchFamily="18" charset="0"/>
                        </a:rPr>
                        <a:t>млн. рублей</a:t>
                      </a:r>
                      <a:endParaRPr lang="ru-RU" sz="11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100" dirty="0" smtClean="0">
                          <a:latin typeface="Liberation Serif" pitchFamily="18" charset="0"/>
                          <a:ea typeface="Liberation Serif" pitchFamily="18" charset="0"/>
                          <a:cs typeface="Liberation Serif" pitchFamily="18" charset="0"/>
                        </a:rPr>
                        <a:t>780,7</a:t>
                      </a:r>
                      <a:endParaRPr lang="ru-RU" sz="11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100" dirty="0" smtClean="0">
                          <a:latin typeface="Liberation Serif" pitchFamily="18" charset="0"/>
                          <a:ea typeface="Liberation Serif" pitchFamily="18" charset="0"/>
                          <a:cs typeface="Liberation Serif" pitchFamily="18" charset="0"/>
                        </a:rPr>
                        <a:t>838,6</a:t>
                      </a:r>
                      <a:endParaRPr lang="ru-RU" sz="11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100" dirty="0" smtClean="0">
                          <a:latin typeface="Liberation Serif" pitchFamily="18" charset="0"/>
                          <a:ea typeface="Liberation Serif" pitchFamily="18" charset="0"/>
                          <a:cs typeface="Liberation Serif" pitchFamily="18" charset="0"/>
                        </a:rPr>
                        <a:t>878,9</a:t>
                      </a:r>
                      <a:endParaRPr lang="ru-RU" sz="11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100" dirty="0" smtClean="0">
                          <a:latin typeface="Liberation Serif" pitchFamily="18" charset="0"/>
                          <a:ea typeface="Liberation Serif" pitchFamily="18" charset="0"/>
                          <a:cs typeface="Liberation Serif" pitchFamily="18" charset="0"/>
                        </a:rPr>
                        <a:t>921,1</a:t>
                      </a:r>
                      <a:endParaRPr lang="ru-RU" sz="11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100" dirty="0" smtClean="0">
                          <a:latin typeface="Liberation Serif" pitchFamily="18" charset="0"/>
                          <a:ea typeface="Liberation Serif" pitchFamily="18" charset="0"/>
                          <a:cs typeface="Liberation Serif" pitchFamily="18" charset="0"/>
                        </a:rPr>
                        <a:t>965,4</a:t>
                      </a:r>
                      <a:endParaRPr lang="ru-RU" sz="1100" dirty="0">
                        <a:latin typeface="Liberation Serif" pitchFamily="18" charset="0"/>
                        <a:ea typeface="Liberation Serif" pitchFamily="18" charset="0"/>
                        <a:cs typeface="Liberation Serif" pitchFamily="18" charset="0"/>
                      </a:endParaRPr>
                    </a:p>
                  </a:txBody>
                  <a:tcPr marT="34290" marB="34290" anchor="ctr"/>
                </a:tc>
              </a:tr>
              <a:tr h="327512">
                <a:tc>
                  <a:txBody>
                    <a:bodyPr/>
                    <a:lstStyle/>
                    <a:p>
                      <a:pPr algn="l"/>
                      <a:r>
                        <a:rPr lang="ru-RU" sz="1100" dirty="0" smtClean="0">
                          <a:latin typeface="Liberation Serif" pitchFamily="18" charset="0"/>
                          <a:ea typeface="Liberation Serif" pitchFamily="18" charset="0"/>
                          <a:cs typeface="Liberation Serif" pitchFamily="18" charset="0"/>
                        </a:rPr>
                        <a:t>Оборот общественного питания</a:t>
                      </a:r>
                      <a:endParaRPr lang="ru-RU" sz="11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1100" dirty="0" smtClean="0">
                          <a:latin typeface="Liberation Serif" pitchFamily="18" charset="0"/>
                          <a:ea typeface="Liberation Serif" pitchFamily="18" charset="0"/>
                          <a:cs typeface="Liberation Serif" pitchFamily="18" charset="0"/>
                        </a:rPr>
                        <a:t>млн. рублей</a:t>
                      </a:r>
                      <a:endParaRPr lang="ru-RU" sz="11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100" dirty="0" smtClean="0">
                          <a:latin typeface="Liberation Serif" pitchFamily="18" charset="0"/>
                          <a:ea typeface="Liberation Serif" pitchFamily="18" charset="0"/>
                          <a:cs typeface="Liberation Serif" pitchFamily="18" charset="0"/>
                        </a:rPr>
                        <a:t>23,6</a:t>
                      </a:r>
                      <a:endParaRPr lang="ru-RU" sz="11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100" dirty="0" smtClean="0">
                          <a:latin typeface="Liberation Serif" pitchFamily="18" charset="0"/>
                          <a:ea typeface="Liberation Serif" pitchFamily="18" charset="0"/>
                          <a:cs typeface="Liberation Serif" pitchFamily="18" charset="0"/>
                        </a:rPr>
                        <a:t>24,5</a:t>
                      </a:r>
                      <a:endParaRPr lang="ru-RU" sz="11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100" dirty="0" smtClean="0">
                          <a:latin typeface="Liberation Serif" pitchFamily="18" charset="0"/>
                          <a:ea typeface="Liberation Serif" pitchFamily="18" charset="0"/>
                          <a:cs typeface="Liberation Serif" pitchFamily="18" charset="0"/>
                        </a:rPr>
                        <a:t>25,6</a:t>
                      </a:r>
                      <a:endParaRPr lang="ru-RU" sz="11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100" dirty="0" smtClean="0">
                          <a:latin typeface="Liberation Serif" pitchFamily="18" charset="0"/>
                          <a:ea typeface="Liberation Serif" pitchFamily="18" charset="0"/>
                          <a:cs typeface="Liberation Serif" pitchFamily="18" charset="0"/>
                        </a:rPr>
                        <a:t>26,5</a:t>
                      </a:r>
                      <a:endParaRPr lang="ru-RU" sz="11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100" dirty="0" smtClean="0">
                          <a:latin typeface="Liberation Serif" pitchFamily="18" charset="0"/>
                          <a:ea typeface="Liberation Serif" pitchFamily="18" charset="0"/>
                          <a:cs typeface="Liberation Serif" pitchFamily="18" charset="0"/>
                        </a:rPr>
                        <a:t>27,6</a:t>
                      </a:r>
                      <a:endParaRPr lang="ru-RU" sz="1100" dirty="0">
                        <a:latin typeface="Liberation Serif" pitchFamily="18" charset="0"/>
                        <a:ea typeface="Liberation Serif" pitchFamily="18" charset="0"/>
                        <a:cs typeface="Liberation Serif" pitchFamily="18" charset="0"/>
                      </a:endParaRPr>
                    </a:p>
                  </a:txBody>
                  <a:tcPr marT="34290" marB="34290" anchor="ct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1043608" y="0"/>
            <a:ext cx="7643192" cy="411510"/>
          </a:xfrm>
        </p:spPr>
        <p:txBody>
          <a:bodyPr>
            <a:normAutofit/>
          </a:bodyPr>
          <a:lstStyle/>
          <a:p>
            <a:pPr algn="l"/>
            <a:r>
              <a:rPr lang="en-US" sz="1300" dirty="0" smtClean="0">
                <a:latin typeface="Liberation Serif" pitchFamily="18" charset="0"/>
                <a:ea typeface="Liberation Serif" pitchFamily="18" charset="0"/>
                <a:cs typeface="Liberation Serif" pitchFamily="18" charset="0"/>
              </a:rPr>
              <a:t>I. </a:t>
            </a:r>
            <a:r>
              <a:rPr lang="ru-RU" sz="1300" dirty="0" smtClean="0">
                <a:latin typeface="Liberation Serif" pitchFamily="18" charset="0"/>
                <a:ea typeface="Liberation Serif" pitchFamily="18" charset="0"/>
                <a:cs typeface="Liberation Serif" pitchFamily="18" charset="0"/>
              </a:rPr>
              <a:t>Вводная часть</a:t>
            </a:r>
            <a:endParaRPr lang="ru-RU" sz="1300" dirty="0">
              <a:latin typeface="Liberation Serif" pitchFamily="18" charset="0"/>
              <a:ea typeface="Liberation Serif" pitchFamily="18" charset="0"/>
              <a:cs typeface="Liberation Serif" pitchFamily="18" charset="0"/>
            </a:endParaRPr>
          </a:p>
        </p:txBody>
      </p:sp>
      <p:sp>
        <p:nvSpPr>
          <p:cNvPr id="8" name="Содержимое 7"/>
          <p:cNvSpPr>
            <a:spLocks noGrp="1"/>
          </p:cNvSpPr>
          <p:nvPr>
            <p:ph idx="1"/>
          </p:nvPr>
        </p:nvSpPr>
        <p:spPr>
          <a:xfrm>
            <a:off x="467544" y="195486"/>
            <a:ext cx="8229600" cy="720080"/>
          </a:xfrm>
        </p:spPr>
        <p:txBody>
          <a:bodyPr anchor="t">
            <a:normAutofit fontScale="85000" lnSpcReduction="20000"/>
          </a:bodyPr>
          <a:lstStyle/>
          <a:p>
            <a:pPr marL="0" indent="0" algn="ctr" defTabSz="180975">
              <a:buNone/>
            </a:pPr>
            <a:r>
              <a:rPr lang="ru-RU" dirty="0" smtClean="0">
                <a:latin typeface="Liberation Serif" pitchFamily="18" charset="0"/>
                <a:ea typeface="Liberation Serif" pitchFamily="18" charset="0"/>
                <a:cs typeface="Liberation Serif" pitchFamily="18" charset="0"/>
              </a:rPr>
              <a:t>												</a:t>
            </a:r>
            <a:r>
              <a:rPr lang="ru-RU" sz="2400" dirty="0" smtClean="0">
                <a:latin typeface="Liberation Serif" pitchFamily="18" charset="0"/>
                <a:ea typeface="Liberation Serif" pitchFamily="18" charset="0"/>
                <a:cs typeface="Liberation Serif" pitchFamily="18" charset="0"/>
              </a:rPr>
              <a:t>Основные показатели 													социально-экономического развития района</a:t>
            </a:r>
          </a:p>
        </p:txBody>
      </p:sp>
      <p:graphicFrame>
        <p:nvGraphicFramePr>
          <p:cNvPr id="10" name="Таблица 9"/>
          <p:cNvGraphicFramePr>
            <a:graphicFrameLocks noGrp="1"/>
          </p:cNvGraphicFramePr>
          <p:nvPr/>
        </p:nvGraphicFramePr>
        <p:xfrm>
          <a:off x="1043610" y="1491630"/>
          <a:ext cx="7776863" cy="3268092"/>
        </p:xfrm>
        <a:graphic>
          <a:graphicData uri="http://schemas.openxmlformats.org/drawingml/2006/table">
            <a:tbl>
              <a:tblPr firstRow="1" bandRow="1">
                <a:tableStyleId>{5C22544A-7EE6-4342-B048-85BDC9FD1C3A}</a:tableStyleId>
              </a:tblPr>
              <a:tblGrid>
                <a:gridCol w="4057494"/>
                <a:gridCol w="608624"/>
                <a:gridCol w="646701"/>
                <a:gridCol w="616011"/>
                <a:gridCol w="616011"/>
                <a:gridCol w="616011"/>
                <a:gridCol w="616011"/>
              </a:tblGrid>
              <a:tr h="396043">
                <a:tc>
                  <a:txBody>
                    <a:bodyPr/>
                    <a:lstStyle/>
                    <a:p>
                      <a:pPr algn="ctr"/>
                      <a:r>
                        <a:rPr lang="ru-RU" sz="900" dirty="0" smtClean="0">
                          <a:latin typeface="Liberation Serif" pitchFamily="18" charset="0"/>
                          <a:ea typeface="Liberation Serif" pitchFamily="18" charset="0"/>
                          <a:cs typeface="Liberation Serif" pitchFamily="18" charset="0"/>
                        </a:rPr>
                        <a:t>Наименование показателя</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Ед. </a:t>
                      </a:r>
                      <a:r>
                        <a:rPr lang="ru-RU" sz="900" dirty="0" err="1" smtClean="0">
                          <a:latin typeface="Liberation Serif" pitchFamily="18" charset="0"/>
                          <a:ea typeface="Liberation Serif" pitchFamily="18" charset="0"/>
                          <a:cs typeface="Liberation Serif" pitchFamily="18" charset="0"/>
                        </a:rPr>
                        <a:t>изм</a:t>
                      </a:r>
                      <a:r>
                        <a:rPr lang="ru-RU" sz="900" dirty="0" smtClean="0">
                          <a:latin typeface="Liberation Serif" pitchFamily="18" charset="0"/>
                          <a:ea typeface="Liberation Serif" pitchFamily="18" charset="0"/>
                          <a:cs typeface="Liberation Serif" pitchFamily="18" charset="0"/>
                        </a:rPr>
                        <a:t>.</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800" dirty="0" smtClean="0">
                          <a:latin typeface="Liberation Serif" pitchFamily="18" charset="0"/>
                          <a:ea typeface="Liberation Serif" pitchFamily="18" charset="0"/>
                          <a:cs typeface="Liberation Serif" pitchFamily="18" charset="0"/>
                        </a:rPr>
                        <a:t>Отчет 2018 г.</a:t>
                      </a:r>
                    </a:p>
                  </a:txBody>
                  <a:tcPr marT="34290" marB="34290"/>
                </a:tc>
                <a:tc>
                  <a:txBody>
                    <a:bodyPr/>
                    <a:lstStyle/>
                    <a:p>
                      <a:pPr algn="ctr"/>
                      <a:r>
                        <a:rPr lang="ru-RU" sz="800" dirty="0" smtClean="0">
                          <a:latin typeface="Liberation Serif" pitchFamily="18" charset="0"/>
                          <a:ea typeface="Liberation Serif" pitchFamily="18" charset="0"/>
                          <a:cs typeface="Liberation Serif" pitchFamily="18" charset="0"/>
                        </a:rPr>
                        <a:t>Оценка</a:t>
                      </a:r>
                    </a:p>
                    <a:p>
                      <a:pPr algn="ctr"/>
                      <a:r>
                        <a:rPr lang="ru-RU" sz="800" dirty="0" smtClean="0">
                          <a:latin typeface="Liberation Serif" pitchFamily="18" charset="0"/>
                          <a:ea typeface="Liberation Serif" pitchFamily="18" charset="0"/>
                          <a:cs typeface="Liberation Serif" pitchFamily="18" charset="0"/>
                        </a:rPr>
                        <a:t>2019 г.</a:t>
                      </a:r>
                      <a:endParaRPr lang="ru-RU" sz="800" dirty="0">
                        <a:latin typeface="Liberation Serif" pitchFamily="18" charset="0"/>
                        <a:ea typeface="Liberation Serif" pitchFamily="18" charset="0"/>
                        <a:cs typeface="Liberation Serif" pitchFamily="18" charset="0"/>
                      </a:endParaRPr>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800" dirty="0" smtClean="0">
                          <a:latin typeface="Liberation Serif" pitchFamily="18" charset="0"/>
                          <a:ea typeface="Liberation Serif" pitchFamily="18" charset="0"/>
                          <a:cs typeface="Liberation Serif" pitchFamily="18" charset="0"/>
                        </a:rPr>
                        <a:t>Прогноз </a:t>
                      </a:r>
                    </a:p>
                    <a:p>
                      <a:pPr marL="0" marR="0" indent="0" algn="ctr" defTabSz="914400" rtl="0" eaLnBrk="1" fontAlgn="auto" latinLnBrk="0" hangingPunct="1">
                        <a:lnSpc>
                          <a:spcPct val="100000"/>
                        </a:lnSpc>
                        <a:spcBef>
                          <a:spcPts val="0"/>
                        </a:spcBef>
                        <a:spcAft>
                          <a:spcPts val="0"/>
                        </a:spcAft>
                        <a:buClrTx/>
                        <a:buSzTx/>
                        <a:buFontTx/>
                        <a:buNone/>
                        <a:tabLst/>
                        <a:defRPr/>
                      </a:pPr>
                      <a:r>
                        <a:rPr lang="ru-RU" sz="800" dirty="0" smtClean="0">
                          <a:latin typeface="Liberation Serif" pitchFamily="18" charset="0"/>
                          <a:ea typeface="Liberation Serif" pitchFamily="18" charset="0"/>
                          <a:cs typeface="Liberation Serif" pitchFamily="18" charset="0"/>
                        </a:rPr>
                        <a:t>2020 г.</a:t>
                      </a:r>
                    </a:p>
                    <a:p>
                      <a:pPr algn="ctr"/>
                      <a:endParaRPr lang="ru-RU" sz="800" dirty="0">
                        <a:latin typeface="Liberation Serif" pitchFamily="18" charset="0"/>
                        <a:ea typeface="Liberation Serif" pitchFamily="18" charset="0"/>
                        <a:cs typeface="Liberation Serif" pitchFamily="18" charset="0"/>
                      </a:endParaRPr>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800" dirty="0" smtClean="0">
                          <a:latin typeface="Liberation Serif" pitchFamily="18" charset="0"/>
                          <a:ea typeface="Liberation Serif" pitchFamily="18" charset="0"/>
                          <a:cs typeface="Liberation Serif" pitchFamily="18" charset="0"/>
                        </a:rPr>
                        <a:t>Прогноз </a:t>
                      </a:r>
                    </a:p>
                    <a:p>
                      <a:pPr marL="0" marR="0" indent="0" algn="ctr" defTabSz="914400" rtl="0" eaLnBrk="1" fontAlgn="auto" latinLnBrk="0" hangingPunct="1">
                        <a:lnSpc>
                          <a:spcPct val="100000"/>
                        </a:lnSpc>
                        <a:spcBef>
                          <a:spcPts val="0"/>
                        </a:spcBef>
                        <a:spcAft>
                          <a:spcPts val="0"/>
                        </a:spcAft>
                        <a:buClrTx/>
                        <a:buSzTx/>
                        <a:buFontTx/>
                        <a:buNone/>
                        <a:tabLst/>
                        <a:defRPr/>
                      </a:pPr>
                      <a:r>
                        <a:rPr lang="ru-RU" sz="800" dirty="0" smtClean="0">
                          <a:latin typeface="Liberation Serif" pitchFamily="18" charset="0"/>
                          <a:ea typeface="Liberation Serif" pitchFamily="18" charset="0"/>
                          <a:cs typeface="Liberation Serif" pitchFamily="18" charset="0"/>
                        </a:rPr>
                        <a:t>2021 г.</a:t>
                      </a:r>
                    </a:p>
                    <a:p>
                      <a:pPr algn="ctr"/>
                      <a:endParaRPr lang="ru-RU" sz="800" dirty="0">
                        <a:latin typeface="Liberation Serif" pitchFamily="18" charset="0"/>
                        <a:ea typeface="Liberation Serif" pitchFamily="18" charset="0"/>
                        <a:cs typeface="Liberation Serif" pitchFamily="18" charset="0"/>
                      </a:endParaRPr>
                    </a:p>
                  </a:txBody>
                  <a:tcPr marT="34290" marB="34290"/>
                </a:tc>
                <a:tc>
                  <a:txBody>
                    <a:bodyPr/>
                    <a:lstStyle/>
                    <a:p>
                      <a:pPr algn="ctr"/>
                      <a:r>
                        <a:rPr lang="ru-RU" sz="800" dirty="0" smtClean="0">
                          <a:latin typeface="Liberation Serif" pitchFamily="18" charset="0"/>
                          <a:ea typeface="Liberation Serif" pitchFamily="18" charset="0"/>
                          <a:cs typeface="Liberation Serif" pitchFamily="18" charset="0"/>
                        </a:rPr>
                        <a:t>Прогноз 2022 г.</a:t>
                      </a:r>
                      <a:endParaRPr lang="ru-RU" sz="800" dirty="0">
                        <a:latin typeface="Liberation Serif" pitchFamily="18" charset="0"/>
                        <a:ea typeface="Liberation Serif" pitchFamily="18" charset="0"/>
                        <a:cs typeface="Liberation Serif" pitchFamily="18" charset="0"/>
                      </a:endParaRPr>
                    </a:p>
                  </a:txBody>
                  <a:tcPr marT="34290" marB="34290"/>
                </a:tc>
              </a:tr>
              <a:tr h="327512">
                <a:tc>
                  <a:txBody>
                    <a:bodyPr/>
                    <a:lstStyle/>
                    <a:p>
                      <a:pPr algn="l"/>
                      <a:r>
                        <a:rPr lang="ru-RU" sz="1200" dirty="0" smtClean="0">
                          <a:latin typeface="Liberation Serif" pitchFamily="18" charset="0"/>
                          <a:ea typeface="Liberation Serif" pitchFamily="18" charset="0"/>
                          <a:cs typeface="Liberation Serif" pitchFamily="18" charset="0"/>
                        </a:rPr>
                        <a:t>Численность постоянного населения муниципального образования</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1200" dirty="0" smtClean="0">
                          <a:latin typeface="Liberation Serif" pitchFamily="18" charset="0"/>
                          <a:ea typeface="Liberation Serif" pitchFamily="18" charset="0"/>
                          <a:cs typeface="Liberation Serif" pitchFamily="18" charset="0"/>
                        </a:rPr>
                        <a:t>чел.</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200" dirty="0" smtClean="0">
                          <a:latin typeface="Liberation Serif" pitchFamily="18" charset="0"/>
                          <a:ea typeface="Liberation Serif" pitchFamily="18" charset="0"/>
                          <a:cs typeface="Liberation Serif" pitchFamily="18" charset="0"/>
                        </a:rPr>
                        <a:t>12 974</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200" dirty="0" smtClean="0">
                          <a:latin typeface="Liberation Serif" pitchFamily="18" charset="0"/>
                          <a:ea typeface="Liberation Serif" pitchFamily="18" charset="0"/>
                          <a:cs typeface="Liberation Serif" pitchFamily="18" charset="0"/>
                        </a:rPr>
                        <a:t>12 763</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200" dirty="0" smtClean="0">
                          <a:latin typeface="Liberation Serif" pitchFamily="18" charset="0"/>
                          <a:ea typeface="Liberation Serif" pitchFamily="18" charset="0"/>
                          <a:cs typeface="Liberation Serif" pitchFamily="18" charset="0"/>
                        </a:rPr>
                        <a:t>12 582</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200" dirty="0" smtClean="0">
                          <a:latin typeface="Liberation Serif" pitchFamily="18" charset="0"/>
                          <a:ea typeface="Liberation Serif" pitchFamily="18" charset="0"/>
                          <a:cs typeface="Liberation Serif" pitchFamily="18" charset="0"/>
                        </a:rPr>
                        <a:t>12 419</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200" dirty="0" smtClean="0">
                          <a:latin typeface="Liberation Serif" pitchFamily="18" charset="0"/>
                          <a:ea typeface="Liberation Serif" pitchFamily="18" charset="0"/>
                          <a:cs typeface="Liberation Serif" pitchFamily="18" charset="0"/>
                        </a:rPr>
                        <a:t>12 256</a:t>
                      </a:r>
                      <a:endParaRPr lang="ru-RU" sz="1200" dirty="0">
                        <a:latin typeface="Liberation Serif" pitchFamily="18" charset="0"/>
                        <a:ea typeface="Liberation Serif" pitchFamily="18" charset="0"/>
                        <a:cs typeface="Liberation Serif" pitchFamily="18" charset="0"/>
                      </a:endParaRPr>
                    </a:p>
                  </a:txBody>
                  <a:tcPr marT="34290" marB="34290" anchor="ctr"/>
                </a:tc>
              </a:tr>
              <a:tr h="327512">
                <a:tc>
                  <a:txBody>
                    <a:bodyPr/>
                    <a:lstStyle/>
                    <a:p>
                      <a:pPr algn="l"/>
                      <a:r>
                        <a:rPr lang="ru-RU" sz="1200" dirty="0" smtClean="0">
                          <a:latin typeface="Liberation Serif" pitchFamily="18" charset="0"/>
                          <a:ea typeface="Liberation Serif" pitchFamily="18" charset="0"/>
                          <a:cs typeface="Liberation Serif" pitchFamily="18" charset="0"/>
                        </a:rPr>
                        <a:t>Среднегодовая численность населения муниципального образования</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1200" dirty="0" smtClean="0">
                          <a:latin typeface="Liberation Serif" pitchFamily="18" charset="0"/>
                          <a:ea typeface="Liberation Serif" pitchFamily="18" charset="0"/>
                          <a:cs typeface="Liberation Serif" pitchFamily="18" charset="0"/>
                        </a:rPr>
                        <a:t>чел.</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200" dirty="0" smtClean="0">
                          <a:latin typeface="Liberation Serif" pitchFamily="18" charset="0"/>
                          <a:ea typeface="Liberation Serif" pitchFamily="18" charset="0"/>
                          <a:cs typeface="Liberation Serif" pitchFamily="18" charset="0"/>
                        </a:rPr>
                        <a:t>12 869</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200" dirty="0" smtClean="0">
                          <a:latin typeface="Liberation Serif" pitchFamily="18" charset="0"/>
                          <a:ea typeface="Liberation Serif" pitchFamily="18" charset="0"/>
                          <a:cs typeface="Liberation Serif" pitchFamily="18" charset="0"/>
                        </a:rPr>
                        <a:t>12 672</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200" dirty="0" smtClean="0">
                          <a:latin typeface="Liberation Serif" pitchFamily="18" charset="0"/>
                          <a:ea typeface="Liberation Serif" pitchFamily="18" charset="0"/>
                          <a:cs typeface="Liberation Serif" pitchFamily="18" charset="0"/>
                        </a:rPr>
                        <a:t>12 500</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200" dirty="0" smtClean="0">
                          <a:latin typeface="Liberation Serif" pitchFamily="18" charset="0"/>
                          <a:ea typeface="Liberation Serif" pitchFamily="18" charset="0"/>
                          <a:cs typeface="Liberation Serif" pitchFamily="18" charset="0"/>
                        </a:rPr>
                        <a:t>12 337</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200" dirty="0" smtClean="0">
                          <a:latin typeface="Liberation Serif" pitchFamily="18" charset="0"/>
                          <a:ea typeface="Liberation Serif" pitchFamily="18" charset="0"/>
                          <a:cs typeface="Liberation Serif" pitchFamily="18" charset="0"/>
                        </a:rPr>
                        <a:t>12 216</a:t>
                      </a:r>
                      <a:endParaRPr lang="ru-RU" sz="1200" dirty="0">
                        <a:latin typeface="Liberation Serif" pitchFamily="18" charset="0"/>
                        <a:ea typeface="Liberation Serif" pitchFamily="18" charset="0"/>
                        <a:cs typeface="Liberation Serif" pitchFamily="18" charset="0"/>
                      </a:endParaRPr>
                    </a:p>
                  </a:txBody>
                  <a:tcPr marT="34290" marB="34290" anchor="ctr"/>
                </a:tc>
              </a:tr>
              <a:tr h="327512">
                <a:tc>
                  <a:txBody>
                    <a:bodyPr/>
                    <a:lstStyle/>
                    <a:p>
                      <a:pPr algn="l"/>
                      <a:r>
                        <a:rPr lang="ru-RU" sz="1200" dirty="0" smtClean="0">
                          <a:latin typeface="Liberation Serif" pitchFamily="18" charset="0"/>
                          <a:ea typeface="Liberation Serif" pitchFamily="18" charset="0"/>
                          <a:cs typeface="Liberation Serif" pitchFamily="18" charset="0"/>
                        </a:rPr>
                        <a:t>Численность детей в возрасте 3-7 лет</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1200" dirty="0" smtClean="0">
                          <a:latin typeface="Liberation Serif" pitchFamily="18" charset="0"/>
                          <a:ea typeface="Liberation Serif" pitchFamily="18" charset="0"/>
                          <a:cs typeface="Liberation Serif" pitchFamily="18" charset="0"/>
                        </a:rPr>
                        <a:t>чел.</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200" dirty="0" smtClean="0">
                          <a:latin typeface="Liberation Serif" pitchFamily="18" charset="0"/>
                          <a:ea typeface="Liberation Serif" pitchFamily="18" charset="0"/>
                          <a:cs typeface="Liberation Serif" pitchFamily="18" charset="0"/>
                        </a:rPr>
                        <a:t>1 027</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200" dirty="0" smtClean="0">
                          <a:latin typeface="Liberation Serif" pitchFamily="18" charset="0"/>
                          <a:ea typeface="Liberation Serif" pitchFamily="18" charset="0"/>
                          <a:cs typeface="Liberation Serif" pitchFamily="18" charset="0"/>
                        </a:rPr>
                        <a:t>1 030</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200" dirty="0" smtClean="0">
                          <a:latin typeface="Liberation Serif" pitchFamily="18" charset="0"/>
                          <a:ea typeface="Liberation Serif" pitchFamily="18" charset="0"/>
                          <a:cs typeface="Liberation Serif" pitchFamily="18" charset="0"/>
                        </a:rPr>
                        <a:t>1 040</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200" dirty="0" smtClean="0">
                          <a:latin typeface="Liberation Serif" pitchFamily="18" charset="0"/>
                          <a:ea typeface="Liberation Serif" pitchFamily="18" charset="0"/>
                          <a:cs typeface="Liberation Serif" pitchFamily="18" charset="0"/>
                        </a:rPr>
                        <a:t>1 050</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200" dirty="0" smtClean="0">
                          <a:latin typeface="Liberation Serif" pitchFamily="18" charset="0"/>
                          <a:ea typeface="Liberation Serif" pitchFamily="18" charset="0"/>
                          <a:cs typeface="Liberation Serif" pitchFamily="18" charset="0"/>
                        </a:rPr>
                        <a:t>1 060</a:t>
                      </a:r>
                      <a:endParaRPr lang="ru-RU" sz="1200" dirty="0">
                        <a:latin typeface="Liberation Serif" pitchFamily="18" charset="0"/>
                        <a:ea typeface="Liberation Serif" pitchFamily="18" charset="0"/>
                        <a:cs typeface="Liberation Serif" pitchFamily="18" charset="0"/>
                      </a:endParaRPr>
                    </a:p>
                  </a:txBody>
                  <a:tcPr marT="34290" marB="34290" anchor="ctr"/>
                </a:tc>
              </a:tr>
              <a:tr h="327512">
                <a:tc>
                  <a:txBody>
                    <a:bodyPr/>
                    <a:lstStyle/>
                    <a:p>
                      <a:pPr algn="l"/>
                      <a:r>
                        <a:rPr lang="ru-RU" sz="1200" dirty="0" smtClean="0">
                          <a:latin typeface="Liberation Serif" pitchFamily="18" charset="0"/>
                          <a:ea typeface="Liberation Serif" pitchFamily="18" charset="0"/>
                          <a:cs typeface="Liberation Serif" pitchFamily="18" charset="0"/>
                        </a:rPr>
                        <a:t>Численность детей и подростков в возрасте 8-17 лет</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1200" dirty="0" smtClean="0">
                          <a:latin typeface="Liberation Serif" pitchFamily="18" charset="0"/>
                          <a:ea typeface="Liberation Serif" pitchFamily="18" charset="0"/>
                          <a:cs typeface="Liberation Serif" pitchFamily="18" charset="0"/>
                        </a:rPr>
                        <a:t>чел.</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200" dirty="0" smtClean="0">
                          <a:latin typeface="Liberation Serif" pitchFamily="18" charset="0"/>
                          <a:ea typeface="Liberation Serif" pitchFamily="18" charset="0"/>
                          <a:cs typeface="Liberation Serif" pitchFamily="18" charset="0"/>
                        </a:rPr>
                        <a:t>1 658</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200" dirty="0" smtClean="0">
                          <a:latin typeface="Liberation Serif" pitchFamily="18" charset="0"/>
                          <a:ea typeface="Liberation Serif" pitchFamily="18" charset="0"/>
                          <a:cs typeface="Liberation Serif" pitchFamily="18" charset="0"/>
                        </a:rPr>
                        <a:t>1 650</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200" dirty="0" smtClean="0">
                          <a:latin typeface="Liberation Serif" pitchFamily="18" charset="0"/>
                          <a:ea typeface="Liberation Serif" pitchFamily="18" charset="0"/>
                          <a:cs typeface="Liberation Serif" pitchFamily="18" charset="0"/>
                        </a:rPr>
                        <a:t>1 660</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200" dirty="0" smtClean="0">
                          <a:latin typeface="Liberation Serif" pitchFamily="18" charset="0"/>
                          <a:ea typeface="Liberation Serif" pitchFamily="18" charset="0"/>
                          <a:cs typeface="Liberation Serif" pitchFamily="18" charset="0"/>
                        </a:rPr>
                        <a:t>1 670</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200" dirty="0" smtClean="0">
                          <a:latin typeface="Liberation Serif" pitchFamily="18" charset="0"/>
                          <a:ea typeface="Liberation Serif" pitchFamily="18" charset="0"/>
                          <a:cs typeface="Liberation Serif" pitchFamily="18" charset="0"/>
                        </a:rPr>
                        <a:t>1 680</a:t>
                      </a:r>
                      <a:endParaRPr lang="ru-RU" sz="1200" dirty="0">
                        <a:latin typeface="Liberation Serif" pitchFamily="18" charset="0"/>
                        <a:ea typeface="Liberation Serif" pitchFamily="18" charset="0"/>
                        <a:cs typeface="Liberation Serif" pitchFamily="18" charset="0"/>
                      </a:endParaRPr>
                    </a:p>
                  </a:txBody>
                  <a:tcPr marT="34290" marB="34290" anchor="ctr"/>
                </a:tc>
              </a:tr>
              <a:tr h="327512">
                <a:tc>
                  <a:txBody>
                    <a:bodyPr/>
                    <a:lstStyle/>
                    <a:p>
                      <a:pPr algn="l"/>
                      <a:r>
                        <a:rPr lang="ru-RU" sz="1200" dirty="0" smtClean="0">
                          <a:latin typeface="Liberation Serif" pitchFamily="18" charset="0"/>
                          <a:ea typeface="Liberation Serif" pitchFamily="18" charset="0"/>
                          <a:cs typeface="Liberation Serif" pitchFamily="18" charset="0"/>
                        </a:rPr>
                        <a:t>Численность населения в трудоспособном возрасте</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1200" dirty="0" smtClean="0">
                          <a:latin typeface="Liberation Serif" pitchFamily="18" charset="0"/>
                          <a:ea typeface="Liberation Serif" pitchFamily="18" charset="0"/>
                          <a:cs typeface="Liberation Serif" pitchFamily="18" charset="0"/>
                        </a:rPr>
                        <a:t>чел.</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200" dirty="0" smtClean="0">
                          <a:latin typeface="Liberation Serif" pitchFamily="18" charset="0"/>
                          <a:ea typeface="Liberation Serif" pitchFamily="18" charset="0"/>
                          <a:cs typeface="Liberation Serif" pitchFamily="18" charset="0"/>
                        </a:rPr>
                        <a:t>6 370</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200" dirty="0" smtClean="0">
                          <a:latin typeface="Liberation Serif" pitchFamily="18" charset="0"/>
                          <a:ea typeface="Liberation Serif" pitchFamily="18" charset="0"/>
                          <a:cs typeface="Liberation Serif" pitchFamily="18" charset="0"/>
                        </a:rPr>
                        <a:t>6 350</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200" dirty="0" smtClean="0">
                          <a:latin typeface="Liberation Serif" pitchFamily="18" charset="0"/>
                          <a:ea typeface="Liberation Serif" pitchFamily="18" charset="0"/>
                          <a:cs typeface="Liberation Serif" pitchFamily="18" charset="0"/>
                        </a:rPr>
                        <a:t>6 340</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200" dirty="0" smtClean="0">
                          <a:latin typeface="Liberation Serif" pitchFamily="18" charset="0"/>
                          <a:ea typeface="Liberation Serif" pitchFamily="18" charset="0"/>
                          <a:cs typeface="Liberation Serif" pitchFamily="18" charset="0"/>
                        </a:rPr>
                        <a:t>6 330</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200" dirty="0" smtClean="0">
                          <a:latin typeface="Liberation Serif" pitchFamily="18" charset="0"/>
                          <a:ea typeface="Liberation Serif" pitchFamily="18" charset="0"/>
                          <a:cs typeface="Liberation Serif" pitchFamily="18" charset="0"/>
                        </a:rPr>
                        <a:t>6 320</a:t>
                      </a:r>
                      <a:endParaRPr lang="ru-RU" sz="1200" dirty="0">
                        <a:latin typeface="Liberation Serif" pitchFamily="18" charset="0"/>
                        <a:ea typeface="Liberation Serif" pitchFamily="18" charset="0"/>
                        <a:cs typeface="Liberation Serif" pitchFamily="18" charset="0"/>
                      </a:endParaRPr>
                    </a:p>
                  </a:txBody>
                  <a:tcPr marT="34290" marB="34290" anchor="ctr"/>
                </a:tc>
              </a:tr>
              <a:tr h="327512">
                <a:tc>
                  <a:txBody>
                    <a:bodyPr/>
                    <a:lstStyle/>
                    <a:p>
                      <a:pPr algn="l"/>
                      <a:r>
                        <a:rPr lang="ru-RU" sz="1200" dirty="0" smtClean="0">
                          <a:latin typeface="Liberation Serif" pitchFamily="18" charset="0"/>
                          <a:ea typeface="Liberation Serif" pitchFamily="18" charset="0"/>
                          <a:cs typeface="Liberation Serif" pitchFamily="18" charset="0"/>
                        </a:rPr>
                        <a:t>Численность населения старше трудоспособного возраста</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1200" dirty="0" smtClean="0">
                          <a:latin typeface="Liberation Serif" pitchFamily="18" charset="0"/>
                          <a:ea typeface="Liberation Serif" pitchFamily="18" charset="0"/>
                          <a:cs typeface="Liberation Serif" pitchFamily="18" charset="0"/>
                        </a:rPr>
                        <a:t>чел.</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200" dirty="0" smtClean="0">
                          <a:latin typeface="Liberation Serif" pitchFamily="18" charset="0"/>
                          <a:ea typeface="Liberation Serif" pitchFamily="18" charset="0"/>
                          <a:cs typeface="Liberation Serif" pitchFamily="18" charset="0"/>
                        </a:rPr>
                        <a:t>3 543</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200" dirty="0" smtClean="0">
                          <a:latin typeface="Liberation Serif" pitchFamily="18" charset="0"/>
                          <a:ea typeface="Liberation Serif" pitchFamily="18" charset="0"/>
                          <a:cs typeface="Liberation Serif" pitchFamily="18" charset="0"/>
                        </a:rPr>
                        <a:t>3 550</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200" dirty="0" smtClean="0">
                          <a:latin typeface="Liberation Serif" pitchFamily="18" charset="0"/>
                          <a:ea typeface="Liberation Serif" pitchFamily="18" charset="0"/>
                          <a:cs typeface="Liberation Serif" pitchFamily="18" charset="0"/>
                        </a:rPr>
                        <a:t>3 560</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200" dirty="0" smtClean="0">
                          <a:latin typeface="Liberation Serif" pitchFamily="18" charset="0"/>
                          <a:ea typeface="Liberation Serif" pitchFamily="18" charset="0"/>
                          <a:cs typeface="Liberation Serif" pitchFamily="18" charset="0"/>
                        </a:rPr>
                        <a:t>3 570</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200" dirty="0" smtClean="0">
                          <a:latin typeface="Liberation Serif" pitchFamily="18" charset="0"/>
                          <a:ea typeface="Liberation Serif" pitchFamily="18" charset="0"/>
                          <a:cs typeface="Liberation Serif" pitchFamily="18" charset="0"/>
                        </a:rPr>
                        <a:t>3 570</a:t>
                      </a:r>
                      <a:endParaRPr lang="ru-RU" sz="1200" dirty="0">
                        <a:latin typeface="Liberation Serif" pitchFamily="18" charset="0"/>
                        <a:ea typeface="Liberation Serif" pitchFamily="18" charset="0"/>
                        <a:cs typeface="Liberation Serif" pitchFamily="18" charset="0"/>
                      </a:endParaRPr>
                    </a:p>
                  </a:txBody>
                  <a:tcPr marT="34290" marB="34290" anchor="ctr"/>
                </a:tc>
              </a:tr>
              <a:tr h="327512">
                <a:tc>
                  <a:txBody>
                    <a:bodyPr/>
                    <a:lstStyle/>
                    <a:p>
                      <a:pPr algn="l"/>
                      <a:r>
                        <a:rPr lang="ru-RU" sz="1200" dirty="0" smtClean="0">
                          <a:latin typeface="Liberation Serif" pitchFamily="18" charset="0"/>
                          <a:ea typeface="Liberation Serif" pitchFamily="18" charset="0"/>
                          <a:cs typeface="Liberation Serif" pitchFamily="18" charset="0"/>
                        </a:rPr>
                        <a:t>Число родившихся</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1200" dirty="0" smtClean="0">
                          <a:latin typeface="Liberation Serif" pitchFamily="18" charset="0"/>
                          <a:ea typeface="Liberation Serif" pitchFamily="18" charset="0"/>
                          <a:cs typeface="Liberation Serif" pitchFamily="18" charset="0"/>
                        </a:rPr>
                        <a:t>чел.</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200" dirty="0" smtClean="0">
                          <a:latin typeface="Liberation Serif" pitchFamily="18" charset="0"/>
                          <a:ea typeface="Liberation Serif" pitchFamily="18" charset="0"/>
                          <a:cs typeface="Liberation Serif" pitchFamily="18" charset="0"/>
                        </a:rPr>
                        <a:t>189</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200" dirty="0" smtClean="0">
                          <a:latin typeface="Liberation Serif" pitchFamily="18" charset="0"/>
                          <a:ea typeface="Liberation Serif" pitchFamily="18" charset="0"/>
                          <a:cs typeface="Liberation Serif" pitchFamily="18" charset="0"/>
                        </a:rPr>
                        <a:t>190</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200" dirty="0" smtClean="0">
                          <a:latin typeface="Liberation Serif" pitchFamily="18" charset="0"/>
                          <a:ea typeface="Liberation Serif" pitchFamily="18" charset="0"/>
                          <a:cs typeface="Liberation Serif" pitchFamily="18" charset="0"/>
                        </a:rPr>
                        <a:t>193</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200" dirty="0" smtClean="0">
                          <a:latin typeface="Liberation Serif" pitchFamily="18" charset="0"/>
                          <a:ea typeface="Liberation Serif" pitchFamily="18" charset="0"/>
                          <a:cs typeface="Liberation Serif" pitchFamily="18" charset="0"/>
                        </a:rPr>
                        <a:t>200</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200" dirty="0" smtClean="0">
                          <a:latin typeface="Liberation Serif" pitchFamily="18" charset="0"/>
                          <a:ea typeface="Liberation Serif" pitchFamily="18" charset="0"/>
                          <a:cs typeface="Liberation Serif" pitchFamily="18" charset="0"/>
                        </a:rPr>
                        <a:t>202</a:t>
                      </a:r>
                      <a:endParaRPr lang="ru-RU" sz="1200" dirty="0">
                        <a:latin typeface="Liberation Serif" pitchFamily="18" charset="0"/>
                        <a:ea typeface="Liberation Serif" pitchFamily="18" charset="0"/>
                        <a:cs typeface="Liberation Serif" pitchFamily="18" charset="0"/>
                      </a:endParaRPr>
                    </a:p>
                  </a:txBody>
                  <a:tcPr marT="34290" marB="34290" anchor="ctr"/>
                </a:tc>
              </a:tr>
              <a:tr h="327512">
                <a:tc>
                  <a:txBody>
                    <a:bodyPr/>
                    <a:lstStyle/>
                    <a:p>
                      <a:pPr algn="l"/>
                      <a:r>
                        <a:rPr lang="ru-RU" sz="1200" dirty="0" smtClean="0">
                          <a:latin typeface="Liberation Serif" pitchFamily="18" charset="0"/>
                          <a:ea typeface="Liberation Serif" pitchFamily="18" charset="0"/>
                          <a:cs typeface="Liberation Serif" pitchFamily="18" charset="0"/>
                        </a:rPr>
                        <a:t>Число умерших</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1200" dirty="0" smtClean="0">
                          <a:latin typeface="Liberation Serif" pitchFamily="18" charset="0"/>
                          <a:ea typeface="Liberation Serif" pitchFamily="18" charset="0"/>
                          <a:cs typeface="Liberation Serif" pitchFamily="18" charset="0"/>
                        </a:rPr>
                        <a:t>чел.</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200" dirty="0" smtClean="0">
                          <a:latin typeface="Liberation Serif" pitchFamily="18" charset="0"/>
                          <a:ea typeface="Liberation Serif" pitchFamily="18" charset="0"/>
                          <a:cs typeface="Liberation Serif" pitchFamily="18" charset="0"/>
                        </a:rPr>
                        <a:t>238</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200" dirty="0" smtClean="0">
                          <a:latin typeface="Liberation Serif" pitchFamily="18" charset="0"/>
                          <a:ea typeface="Liberation Serif" pitchFamily="18" charset="0"/>
                          <a:cs typeface="Liberation Serif" pitchFamily="18" charset="0"/>
                        </a:rPr>
                        <a:t>240</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200" dirty="0" smtClean="0">
                          <a:latin typeface="Liberation Serif" pitchFamily="18" charset="0"/>
                          <a:ea typeface="Liberation Serif" pitchFamily="18" charset="0"/>
                          <a:cs typeface="Liberation Serif" pitchFamily="18" charset="0"/>
                        </a:rPr>
                        <a:t>235</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200" dirty="0" smtClean="0">
                          <a:latin typeface="Liberation Serif" pitchFamily="18" charset="0"/>
                          <a:ea typeface="Liberation Serif" pitchFamily="18" charset="0"/>
                          <a:cs typeface="Liberation Serif" pitchFamily="18" charset="0"/>
                        </a:rPr>
                        <a:t>230</a:t>
                      </a:r>
                      <a:endParaRPr lang="ru-RU" sz="1200" dirty="0">
                        <a:latin typeface="Liberation Serif" pitchFamily="18" charset="0"/>
                        <a:ea typeface="Liberation Serif" pitchFamily="18" charset="0"/>
                        <a:cs typeface="Liberation Serif" pitchFamily="18" charset="0"/>
                      </a:endParaRPr>
                    </a:p>
                  </a:txBody>
                  <a:tcPr marT="34290" marB="34290" anchor="ctr"/>
                </a:tc>
                <a:tc>
                  <a:txBody>
                    <a:bodyPr/>
                    <a:lstStyle/>
                    <a:p>
                      <a:pPr algn="r"/>
                      <a:r>
                        <a:rPr lang="ru-RU" sz="1200" dirty="0" smtClean="0">
                          <a:latin typeface="Liberation Serif" pitchFamily="18" charset="0"/>
                          <a:ea typeface="Liberation Serif" pitchFamily="18" charset="0"/>
                          <a:cs typeface="Liberation Serif" pitchFamily="18" charset="0"/>
                        </a:rPr>
                        <a:t>220</a:t>
                      </a:r>
                      <a:endParaRPr lang="ru-RU" sz="1200" dirty="0">
                        <a:latin typeface="Liberation Serif" pitchFamily="18" charset="0"/>
                        <a:ea typeface="Liberation Serif" pitchFamily="18" charset="0"/>
                        <a:cs typeface="Liberation Serif" pitchFamily="18" charset="0"/>
                      </a:endParaRPr>
                    </a:p>
                  </a:txBody>
                  <a:tcPr marT="34290" marB="34290" anchor="ctr"/>
                </a:tc>
              </a:tr>
            </a:tbl>
          </a:graphicData>
        </a:graphic>
      </p:graphicFrame>
      <p:sp>
        <p:nvSpPr>
          <p:cNvPr id="5" name="Содержимое 7"/>
          <p:cNvSpPr txBox="1">
            <a:spLocks/>
          </p:cNvSpPr>
          <p:nvPr/>
        </p:nvSpPr>
        <p:spPr>
          <a:xfrm>
            <a:off x="539552" y="987574"/>
            <a:ext cx="8229600" cy="296416"/>
          </a:xfrm>
          <a:prstGeom prst="rect">
            <a:avLst/>
          </a:prstGeom>
        </p:spPr>
        <p:txBody>
          <a:bodyPr anchor="t">
            <a:normAutofit lnSpcReduction="10000"/>
          </a:bodyPr>
          <a:lstStyle/>
          <a:p>
            <a:pPr marL="0" marR="0" lvl="0" indent="0" algn="ctr" defTabSz="180975" rtl="0" eaLnBrk="1" fontAlgn="auto" latinLnBrk="0" hangingPunct="1">
              <a:lnSpc>
                <a:spcPct val="100000"/>
              </a:lnSpc>
              <a:spcBef>
                <a:spcPts val="600"/>
              </a:spcBef>
              <a:spcAft>
                <a:spcPts val="0"/>
              </a:spcAft>
              <a:buClr>
                <a:schemeClr val="accent1"/>
              </a:buClr>
              <a:buSzPct val="80000"/>
              <a:buFont typeface="Wingdings 2"/>
              <a:buNone/>
              <a:tabLst/>
              <a:defRPr/>
            </a:pPr>
            <a:r>
              <a:rPr kumimoji="0" lang="ru-RU" sz="14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Прогноз численности и состава населения</a:t>
            </a:r>
          </a:p>
          <a:p>
            <a:pPr marL="0" marR="0" lvl="0" indent="0" algn="ctr" defTabSz="180975"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ru-RU" sz="3200" b="0" i="0" u="none" strike="noStrike" kern="1200" cap="none" spc="0" normalizeH="0" baseline="0" noProof="0" dirty="0">
              <a:ln>
                <a:noFill/>
              </a:ln>
              <a:solidFill>
                <a:schemeClr val="tx1"/>
              </a:solidFill>
              <a:effectLst/>
              <a:uLnTx/>
              <a:uFillTx/>
              <a:latin typeface="Liberation Serif" pitchFamily="18" charset="0"/>
              <a:ea typeface="Liberation Serif" pitchFamily="18" charset="0"/>
              <a:cs typeface="Liberation Serif"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141481"/>
            <a:ext cx="7715200" cy="921749"/>
          </a:xfrm>
        </p:spPr>
        <p:txBody>
          <a:bodyPr anchor="t">
            <a:normAutofit fontScale="90000"/>
          </a:bodyPr>
          <a:lstStyle/>
          <a:p>
            <a:r>
              <a:rPr lang="en-US" sz="1300" dirty="0" smtClean="0">
                <a:latin typeface="Liberation Serif" pitchFamily="18" charset="0"/>
                <a:ea typeface="Liberation Serif" pitchFamily="18" charset="0"/>
                <a:cs typeface="Liberation Serif" pitchFamily="18" charset="0"/>
              </a:rPr>
              <a:t>II. </a:t>
            </a:r>
            <a:r>
              <a:rPr lang="ru-RU" sz="1300" dirty="0" smtClean="0">
                <a:latin typeface="Liberation Serif" pitchFamily="18" charset="0"/>
                <a:ea typeface="Liberation Serif" pitchFamily="18" charset="0"/>
                <a:cs typeface="Liberation Serif" pitchFamily="18" charset="0"/>
              </a:rPr>
              <a:t>Общие характеристики бюджета</a:t>
            </a:r>
            <a:br>
              <a:rPr lang="ru-RU" sz="1300" dirty="0" smtClean="0">
                <a:latin typeface="Liberation Serif" pitchFamily="18" charset="0"/>
                <a:ea typeface="Liberation Serif" pitchFamily="18" charset="0"/>
                <a:cs typeface="Liberation Serif" pitchFamily="18" charset="0"/>
              </a:rPr>
            </a:br>
            <a:r>
              <a:rPr lang="ru-RU" sz="1300" dirty="0">
                <a:latin typeface="Liberation Serif" pitchFamily="18" charset="0"/>
                <a:ea typeface="Liberation Serif" pitchFamily="18" charset="0"/>
                <a:cs typeface="Liberation Serif" pitchFamily="18" charset="0"/>
              </a:rPr>
              <a:t/>
            </a:r>
            <a:br>
              <a:rPr lang="ru-RU" sz="1300" dirty="0">
                <a:latin typeface="Liberation Serif" pitchFamily="18" charset="0"/>
                <a:ea typeface="Liberation Serif" pitchFamily="18" charset="0"/>
                <a:cs typeface="Liberation Serif" pitchFamily="18" charset="0"/>
              </a:rPr>
            </a:br>
            <a:r>
              <a:rPr lang="ru-RU" sz="2000" dirty="0" smtClean="0">
                <a:latin typeface="Liberation Serif" pitchFamily="18" charset="0"/>
                <a:ea typeface="Liberation Serif" pitchFamily="18" charset="0"/>
                <a:cs typeface="Liberation Serif" pitchFamily="18" charset="0"/>
              </a:rPr>
              <a:t>Проект бюджета </a:t>
            </a:r>
            <a:r>
              <a:rPr lang="ru-RU" sz="2000" dirty="0" err="1" smtClean="0">
                <a:latin typeface="Liberation Serif" pitchFamily="18" charset="0"/>
                <a:ea typeface="Liberation Serif" pitchFamily="18" charset="0"/>
                <a:cs typeface="Liberation Serif" pitchFamily="18" charset="0"/>
              </a:rPr>
              <a:t>Слободо-Туринского</a:t>
            </a:r>
            <a:r>
              <a:rPr lang="ru-RU" sz="2000" dirty="0" smtClean="0">
                <a:latin typeface="Liberation Serif" pitchFamily="18" charset="0"/>
                <a:ea typeface="Liberation Serif" pitchFamily="18" charset="0"/>
                <a:cs typeface="Liberation Serif" pitchFamily="18" charset="0"/>
              </a:rPr>
              <a:t> муниципального района на 2020 год сформирован с соблюдением программно-целевого принципа</a:t>
            </a:r>
            <a:endParaRPr lang="ru-RU" sz="2000" dirty="0">
              <a:latin typeface="Liberation Serif" pitchFamily="18" charset="0"/>
              <a:ea typeface="Liberation Serif" pitchFamily="18" charset="0"/>
              <a:cs typeface="Liberation Serif" pitchFamily="18" charset="0"/>
            </a:endParaRPr>
          </a:p>
        </p:txBody>
      </p:sp>
      <p:sp>
        <p:nvSpPr>
          <p:cNvPr id="3" name="Содержимое 2"/>
          <p:cNvSpPr>
            <a:spLocks noGrp="1"/>
          </p:cNvSpPr>
          <p:nvPr>
            <p:ph idx="1"/>
          </p:nvPr>
        </p:nvSpPr>
        <p:spPr/>
        <p:txBody>
          <a:bodyPr>
            <a:normAutofit/>
          </a:bodyPr>
          <a:lstStyle/>
          <a:p>
            <a:pPr algn="ctr">
              <a:buNone/>
            </a:pPr>
            <a:r>
              <a:rPr lang="ru-RU" sz="2000" b="1" dirty="0" smtClean="0">
                <a:latin typeface="Liberation Serif" pitchFamily="18" charset="0"/>
                <a:ea typeface="Liberation Serif" pitchFamily="18" charset="0"/>
                <a:cs typeface="Liberation Serif" pitchFamily="18" charset="0"/>
              </a:rPr>
              <a:t>Составление проекта бюджета основывалось на</a:t>
            </a:r>
          </a:p>
          <a:p>
            <a:pPr algn="ctr">
              <a:buNone/>
            </a:pPr>
            <a:endParaRPr lang="ru-RU" sz="2000" b="1" dirty="0">
              <a:latin typeface="Liberation Serif" pitchFamily="18" charset="0"/>
              <a:ea typeface="Liberation Serif" pitchFamily="18" charset="0"/>
              <a:cs typeface="Liberation Serif" pitchFamily="18" charset="0"/>
            </a:endParaRPr>
          </a:p>
        </p:txBody>
      </p:sp>
      <p:graphicFrame>
        <p:nvGraphicFramePr>
          <p:cNvPr id="7" name="Схема 6"/>
          <p:cNvGraphicFramePr/>
          <p:nvPr>
            <p:extLst>
              <p:ext uri="{D42A27DB-BD31-4B8C-83A1-F6EECF244321}">
                <p14:modId xmlns:p14="http://schemas.microsoft.com/office/powerpoint/2010/main" val="645735180"/>
              </p:ext>
            </p:extLst>
          </p:nvPr>
        </p:nvGraphicFramePr>
        <p:xfrm>
          <a:off x="1043608" y="1599642"/>
          <a:ext cx="792088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41480"/>
            <a:ext cx="7643192" cy="378042"/>
          </a:xfrm>
        </p:spPr>
        <p:txBody>
          <a:bodyPr anchor="t">
            <a:normAutofit/>
          </a:bodyPr>
          <a:lstStyle/>
          <a:p>
            <a:pPr algn="l"/>
            <a:r>
              <a:rPr lang="en-US" sz="1300" dirty="0" smtClean="0">
                <a:latin typeface="Liberation Serif" pitchFamily="18" charset="0"/>
                <a:ea typeface="Liberation Serif" pitchFamily="18" charset="0"/>
                <a:cs typeface="Liberation Serif" pitchFamily="18" charset="0"/>
              </a:rPr>
              <a:t>II. </a:t>
            </a:r>
            <a:r>
              <a:rPr lang="ru-RU" sz="1300" dirty="0" smtClean="0">
                <a:latin typeface="Liberation Serif" pitchFamily="18" charset="0"/>
                <a:ea typeface="Liberation Serif" pitchFamily="18" charset="0"/>
                <a:cs typeface="Liberation Serif" pitchFamily="18" charset="0"/>
              </a:rPr>
              <a:t>Общие характеристики бюджета</a:t>
            </a:r>
            <a:endParaRPr lang="ru-RU" sz="1300" dirty="0">
              <a:latin typeface="Liberation Serif" pitchFamily="18" charset="0"/>
              <a:ea typeface="Liberation Serif" pitchFamily="18" charset="0"/>
              <a:cs typeface="Liberation Serif" pitchFamily="18" charset="0"/>
            </a:endParaRPr>
          </a:p>
        </p:txBody>
      </p:sp>
      <p:sp>
        <p:nvSpPr>
          <p:cNvPr id="3" name="Содержимое 2"/>
          <p:cNvSpPr>
            <a:spLocks noGrp="1"/>
          </p:cNvSpPr>
          <p:nvPr>
            <p:ph idx="1"/>
          </p:nvPr>
        </p:nvSpPr>
        <p:spPr>
          <a:xfrm>
            <a:off x="611560" y="411510"/>
            <a:ext cx="8075240" cy="4482498"/>
          </a:xfrm>
        </p:spPr>
        <p:txBody>
          <a:bodyPr>
            <a:normAutofit fontScale="47500" lnSpcReduction="20000"/>
          </a:bodyPr>
          <a:lstStyle/>
          <a:p>
            <a:pPr algn="ctr">
              <a:buNone/>
            </a:pPr>
            <a:r>
              <a:rPr lang="ru-RU" sz="2000" b="1" dirty="0" smtClean="0">
                <a:latin typeface="Liberation Serif" pitchFamily="18" charset="0"/>
                <a:ea typeface="Liberation Serif" pitchFamily="18" charset="0"/>
                <a:cs typeface="Liberation Serif" pitchFamily="18" charset="0"/>
              </a:rPr>
              <a:t>ОСНОВНЫЕ ХАРАКТЕРИСТИКИ БЮДЖЕТА СЛОБОДО-ТУРИНСКОГО МУНИЦИПАЛЬНОГО РАЙОНА НА 2020 ГОД И ПЛАНОВЫЙ ПЕРИОД 2021 И 2022 ГОДОВ</a:t>
            </a:r>
          </a:p>
          <a:p>
            <a:pPr algn="r">
              <a:buNone/>
            </a:pPr>
            <a:r>
              <a:rPr lang="ru-RU" sz="1400" dirty="0" smtClean="0">
                <a:latin typeface="Liberation Serif" pitchFamily="18" charset="0"/>
                <a:ea typeface="Liberation Serif" pitchFamily="18" charset="0"/>
                <a:cs typeface="Liberation Serif" pitchFamily="18" charset="0"/>
              </a:rPr>
              <a:t>Тыс. руб.</a:t>
            </a:r>
          </a:p>
          <a:p>
            <a:pPr algn="r">
              <a:buNone/>
            </a:pPr>
            <a:r>
              <a:rPr lang="ru-RU" sz="1400" dirty="0" smtClean="0">
                <a:latin typeface="Liberation Serif" pitchFamily="18" charset="0"/>
                <a:ea typeface="Liberation Serif" pitchFamily="18" charset="0"/>
                <a:cs typeface="Liberation Serif" pitchFamily="18" charset="0"/>
              </a:rPr>
              <a:t>	</a:t>
            </a:r>
          </a:p>
          <a:p>
            <a:pPr algn="ctr">
              <a:buNone/>
            </a:pPr>
            <a:endParaRPr lang="ru-RU" sz="2000" b="1" dirty="0" smtClean="0">
              <a:latin typeface="Liberation Serif" pitchFamily="18" charset="0"/>
              <a:ea typeface="Liberation Serif" pitchFamily="18" charset="0"/>
              <a:cs typeface="Liberation Serif" pitchFamily="18" charset="0"/>
            </a:endParaRPr>
          </a:p>
          <a:p>
            <a:pPr algn="ctr">
              <a:buNone/>
            </a:pPr>
            <a:endParaRPr lang="ru-RU" sz="2000" b="1" dirty="0">
              <a:latin typeface="Liberation Serif" pitchFamily="18" charset="0"/>
              <a:ea typeface="Liberation Serif" pitchFamily="18" charset="0"/>
              <a:cs typeface="Liberation Serif" pitchFamily="18" charset="0"/>
            </a:endParaRPr>
          </a:p>
          <a:p>
            <a:pPr algn="ctr">
              <a:buNone/>
            </a:pPr>
            <a:endParaRPr lang="ru-RU" sz="2000" b="1" dirty="0" smtClean="0">
              <a:latin typeface="Liberation Serif" pitchFamily="18" charset="0"/>
              <a:ea typeface="Liberation Serif" pitchFamily="18" charset="0"/>
              <a:cs typeface="Liberation Serif" pitchFamily="18" charset="0"/>
            </a:endParaRPr>
          </a:p>
          <a:p>
            <a:pPr algn="ctr">
              <a:buNone/>
            </a:pPr>
            <a:endParaRPr lang="ru-RU" sz="2000" b="1" dirty="0">
              <a:latin typeface="Liberation Serif" pitchFamily="18" charset="0"/>
              <a:ea typeface="Liberation Serif" pitchFamily="18" charset="0"/>
              <a:cs typeface="Liberation Serif" pitchFamily="18" charset="0"/>
            </a:endParaRPr>
          </a:p>
          <a:p>
            <a:pPr algn="ctr">
              <a:buNone/>
            </a:pPr>
            <a:endParaRPr lang="ru-RU" sz="2000" b="1" dirty="0" smtClean="0">
              <a:latin typeface="Liberation Serif" pitchFamily="18" charset="0"/>
              <a:ea typeface="Liberation Serif" pitchFamily="18" charset="0"/>
              <a:cs typeface="Liberation Serif" pitchFamily="18" charset="0"/>
            </a:endParaRPr>
          </a:p>
          <a:p>
            <a:pPr algn="ctr">
              <a:buNone/>
            </a:pPr>
            <a:endParaRPr lang="ru-RU" sz="2000" b="1" dirty="0">
              <a:latin typeface="Liberation Serif" pitchFamily="18" charset="0"/>
              <a:ea typeface="Liberation Serif" pitchFamily="18" charset="0"/>
              <a:cs typeface="Liberation Serif" pitchFamily="18" charset="0"/>
            </a:endParaRPr>
          </a:p>
          <a:p>
            <a:pPr algn="ctr">
              <a:buNone/>
            </a:pPr>
            <a:endParaRPr lang="ru-RU" sz="2000" b="1" dirty="0" smtClean="0">
              <a:latin typeface="Liberation Serif" pitchFamily="18" charset="0"/>
              <a:ea typeface="Liberation Serif" pitchFamily="18" charset="0"/>
              <a:cs typeface="Liberation Serif" pitchFamily="18" charset="0"/>
            </a:endParaRPr>
          </a:p>
          <a:p>
            <a:pPr algn="ctr">
              <a:buNone/>
            </a:pPr>
            <a:endParaRPr lang="ru-RU" sz="2000" b="1" dirty="0">
              <a:latin typeface="Liberation Serif" pitchFamily="18" charset="0"/>
              <a:ea typeface="Liberation Serif" pitchFamily="18" charset="0"/>
              <a:cs typeface="Liberation Serif" pitchFamily="18" charset="0"/>
            </a:endParaRPr>
          </a:p>
          <a:p>
            <a:pPr algn="ctr">
              <a:buNone/>
            </a:pPr>
            <a:endParaRPr lang="ru-RU" sz="2000" b="1" dirty="0" smtClean="0">
              <a:latin typeface="Liberation Serif" pitchFamily="18" charset="0"/>
              <a:ea typeface="Liberation Serif" pitchFamily="18" charset="0"/>
              <a:cs typeface="Liberation Serif" pitchFamily="18" charset="0"/>
            </a:endParaRPr>
          </a:p>
          <a:p>
            <a:pPr algn="ctr">
              <a:buNone/>
            </a:pPr>
            <a:endParaRPr lang="ru-RU" sz="2000" b="1" dirty="0">
              <a:latin typeface="Liberation Serif" pitchFamily="18" charset="0"/>
              <a:ea typeface="Liberation Serif" pitchFamily="18" charset="0"/>
              <a:cs typeface="Liberation Serif" pitchFamily="18" charset="0"/>
            </a:endParaRPr>
          </a:p>
          <a:p>
            <a:pPr algn="ctr">
              <a:buNone/>
            </a:pPr>
            <a:endParaRPr lang="ru-RU" sz="2000" b="1" dirty="0" smtClean="0">
              <a:latin typeface="Liberation Serif" pitchFamily="18" charset="0"/>
              <a:ea typeface="Liberation Serif" pitchFamily="18" charset="0"/>
              <a:cs typeface="Liberation Serif" pitchFamily="18" charset="0"/>
            </a:endParaRPr>
          </a:p>
          <a:p>
            <a:pPr>
              <a:buNone/>
            </a:pPr>
            <a:r>
              <a:rPr lang="ru-RU" sz="2000" b="1" dirty="0" smtClean="0">
                <a:latin typeface="Liberation Serif" pitchFamily="18" charset="0"/>
                <a:ea typeface="Liberation Serif" pitchFamily="18" charset="0"/>
                <a:cs typeface="Liberation Serif" pitchFamily="18" charset="0"/>
              </a:rPr>
              <a:t>	</a:t>
            </a:r>
          </a:p>
          <a:p>
            <a:pPr>
              <a:buNone/>
            </a:pPr>
            <a:endParaRPr lang="ru-RU" sz="2000" dirty="0" smtClean="0">
              <a:latin typeface="Liberation Serif" pitchFamily="18" charset="0"/>
              <a:ea typeface="Liberation Serif" pitchFamily="18" charset="0"/>
              <a:cs typeface="Liberation Serif" pitchFamily="18" charset="0"/>
            </a:endParaRPr>
          </a:p>
          <a:p>
            <a:pPr>
              <a:buNone/>
            </a:pPr>
            <a:r>
              <a:rPr lang="ru-RU" sz="2000" dirty="0" smtClean="0">
                <a:latin typeface="Liberation Serif" pitchFamily="18" charset="0"/>
                <a:ea typeface="Liberation Serif" pitchFamily="18" charset="0"/>
                <a:cs typeface="Liberation Serif" pitchFamily="18" charset="0"/>
              </a:rPr>
              <a:t>	</a:t>
            </a:r>
          </a:p>
          <a:p>
            <a:pPr>
              <a:buNone/>
            </a:pPr>
            <a:endParaRPr lang="ru-RU" sz="2000" dirty="0" smtClean="0">
              <a:latin typeface="Liberation Serif" pitchFamily="18" charset="0"/>
              <a:ea typeface="Liberation Serif" pitchFamily="18" charset="0"/>
              <a:cs typeface="Liberation Serif" pitchFamily="18" charset="0"/>
            </a:endParaRPr>
          </a:p>
          <a:p>
            <a:pPr>
              <a:buNone/>
            </a:pPr>
            <a:endParaRPr lang="ru-RU" sz="2000" dirty="0" smtClean="0">
              <a:latin typeface="Liberation Serif" pitchFamily="18" charset="0"/>
              <a:ea typeface="Liberation Serif" pitchFamily="18" charset="0"/>
              <a:cs typeface="Liberation Serif" pitchFamily="18" charset="0"/>
            </a:endParaRPr>
          </a:p>
          <a:p>
            <a:pPr>
              <a:buNone/>
            </a:pPr>
            <a:endParaRPr lang="ru-RU" sz="2000" dirty="0" smtClean="0">
              <a:latin typeface="Liberation Serif" pitchFamily="18" charset="0"/>
              <a:ea typeface="Liberation Serif" pitchFamily="18" charset="0"/>
              <a:cs typeface="Liberation Serif" pitchFamily="18" charset="0"/>
            </a:endParaRPr>
          </a:p>
          <a:p>
            <a:pPr>
              <a:buNone/>
            </a:pPr>
            <a:r>
              <a:rPr lang="ru-RU" sz="2000" dirty="0" smtClean="0">
                <a:latin typeface="Liberation Serif" pitchFamily="18" charset="0"/>
                <a:ea typeface="Liberation Serif" pitchFamily="18" charset="0"/>
                <a:cs typeface="Liberation Serif" pitchFamily="18" charset="0"/>
              </a:rPr>
              <a:t>	Источником покрытия дефицита бюджета являются остатки средств бюджета района предыдущего периода.</a:t>
            </a:r>
            <a:endParaRPr lang="ru-RU" sz="2000" b="1" dirty="0">
              <a:latin typeface="Liberation Serif" pitchFamily="18" charset="0"/>
              <a:ea typeface="Liberation Serif" pitchFamily="18" charset="0"/>
              <a:cs typeface="Liberation Serif"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4248719283"/>
              </p:ext>
            </p:extLst>
          </p:nvPr>
        </p:nvGraphicFramePr>
        <p:xfrm>
          <a:off x="1331638" y="1131590"/>
          <a:ext cx="7416826" cy="2661156"/>
        </p:xfrm>
        <a:graphic>
          <a:graphicData uri="http://schemas.openxmlformats.org/drawingml/2006/table">
            <a:tbl>
              <a:tblPr firstRow="1" bandRow="1">
                <a:tableStyleId>{5C22544A-7EE6-4342-B048-85BDC9FD1C3A}</a:tableStyleId>
              </a:tblPr>
              <a:tblGrid>
                <a:gridCol w="482752"/>
                <a:gridCol w="2018781"/>
                <a:gridCol w="1053277"/>
                <a:gridCol w="965504"/>
                <a:gridCol w="965504"/>
                <a:gridCol w="965504"/>
                <a:gridCol w="965504"/>
              </a:tblGrid>
              <a:tr h="628650">
                <a:tc>
                  <a:txBody>
                    <a:bodyPr/>
                    <a:lstStyle/>
                    <a:p>
                      <a:pPr algn="ctr"/>
                      <a:r>
                        <a:rPr lang="ru-RU" sz="1400" dirty="0" smtClean="0">
                          <a:latin typeface="Liberation Serif" pitchFamily="18" charset="0"/>
                          <a:ea typeface="Liberation Serif" pitchFamily="18" charset="0"/>
                          <a:cs typeface="Liberation Serif" pitchFamily="18" charset="0"/>
                        </a:rPr>
                        <a:t>№ </a:t>
                      </a:r>
                      <a:r>
                        <a:rPr lang="ru-RU" sz="1400" dirty="0" err="1" smtClean="0">
                          <a:latin typeface="Liberation Serif" pitchFamily="18" charset="0"/>
                          <a:ea typeface="Liberation Serif" pitchFamily="18" charset="0"/>
                          <a:cs typeface="Liberation Serif" pitchFamily="18" charset="0"/>
                        </a:rPr>
                        <a:t>п</a:t>
                      </a:r>
                      <a:r>
                        <a:rPr lang="ru-RU" sz="1400" dirty="0" smtClean="0">
                          <a:latin typeface="Liberation Serif" pitchFamily="18" charset="0"/>
                          <a:ea typeface="Liberation Serif" pitchFamily="18" charset="0"/>
                          <a:cs typeface="Liberation Serif" pitchFamily="18" charset="0"/>
                        </a:rPr>
                        <a:t>/</a:t>
                      </a:r>
                      <a:r>
                        <a:rPr lang="ru-RU" sz="1400" dirty="0" err="1" smtClean="0">
                          <a:latin typeface="Liberation Serif" pitchFamily="18" charset="0"/>
                          <a:ea typeface="Liberation Serif" pitchFamily="18" charset="0"/>
                          <a:cs typeface="Liberation Serif" pitchFamily="18" charset="0"/>
                        </a:rPr>
                        <a:t>п</a:t>
                      </a:r>
                      <a:endParaRPr lang="ru-RU" sz="1400" dirty="0">
                        <a:latin typeface="Liberation Serif" pitchFamily="18" charset="0"/>
                        <a:ea typeface="Liberation Serif" pitchFamily="18" charset="0"/>
                        <a:cs typeface="Liberation Serif" pitchFamily="18" charset="0"/>
                      </a:endParaRPr>
                    </a:p>
                  </a:txBody>
                  <a:tcPr marT="34290" marB="34290"/>
                </a:tc>
                <a:tc>
                  <a:txBody>
                    <a:bodyPr/>
                    <a:lstStyle/>
                    <a:p>
                      <a:pPr algn="ctr"/>
                      <a:r>
                        <a:rPr lang="ru-RU" sz="1400" dirty="0" smtClean="0">
                          <a:latin typeface="Liberation Serif" pitchFamily="18" charset="0"/>
                          <a:ea typeface="Liberation Serif" pitchFamily="18" charset="0"/>
                          <a:cs typeface="Liberation Serif" pitchFamily="18" charset="0"/>
                        </a:rPr>
                        <a:t>Показатель</a:t>
                      </a:r>
                      <a:endParaRPr lang="ru-RU" sz="1400" dirty="0">
                        <a:latin typeface="Liberation Serif" pitchFamily="18" charset="0"/>
                        <a:ea typeface="Liberation Serif" pitchFamily="18" charset="0"/>
                        <a:cs typeface="Liberation Serif" pitchFamily="18" charset="0"/>
                      </a:endParaRPr>
                    </a:p>
                  </a:txBody>
                  <a:tcPr marT="34290" marB="34290"/>
                </a:tc>
                <a:tc>
                  <a:txBody>
                    <a:bodyPr/>
                    <a:lstStyle/>
                    <a:p>
                      <a:pPr algn="ctr"/>
                      <a:r>
                        <a:rPr lang="ru-RU" sz="1400" dirty="0" smtClean="0">
                          <a:latin typeface="Liberation Serif" pitchFamily="18" charset="0"/>
                          <a:ea typeface="Liberation Serif" pitchFamily="18" charset="0"/>
                          <a:cs typeface="Liberation Serif" pitchFamily="18" charset="0"/>
                        </a:rPr>
                        <a:t>2018 год</a:t>
                      </a:r>
                    </a:p>
                  </a:txBody>
                  <a:tcPr marT="34290" marB="34290"/>
                </a:tc>
                <a:tc>
                  <a:txBody>
                    <a:bodyPr/>
                    <a:lstStyle/>
                    <a:p>
                      <a:pPr algn="ctr"/>
                      <a:r>
                        <a:rPr lang="ru-RU" sz="1400" dirty="0" smtClean="0">
                          <a:latin typeface="Liberation Serif" pitchFamily="18" charset="0"/>
                          <a:ea typeface="Liberation Serif" pitchFamily="18" charset="0"/>
                          <a:cs typeface="Liberation Serif" pitchFamily="18" charset="0"/>
                        </a:rPr>
                        <a:t>2019 год</a:t>
                      </a:r>
                      <a:endParaRPr lang="ru-RU" sz="1400" dirty="0">
                        <a:latin typeface="Liberation Serif" pitchFamily="18" charset="0"/>
                        <a:ea typeface="Liberation Serif" pitchFamily="18" charset="0"/>
                        <a:cs typeface="Liberation Serif" pitchFamily="18" charset="0"/>
                      </a:endParaRPr>
                    </a:p>
                  </a:txBody>
                  <a:tcPr marT="34290" marB="34290"/>
                </a:tc>
                <a:tc>
                  <a:txBody>
                    <a:bodyPr/>
                    <a:lstStyle/>
                    <a:p>
                      <a:pPr algn="ctr"/>
                      <a:r>
                        <a:rPr lang="ru-RU" sz="1400" dirty="0" smtClean="0">
                          <a:latin typeface="Liberation Serif" pitchFamily="18" charset="0"/>
                          <a:ea typeface="Liberation Serif" pitchFamily="18" charset="0"/>
                          <a:cs typeface="Liberation Serif" pitchFamily="18" charset="0"/>
                        </a:rPr>
                        <a:t>2020 год</a:t>
                      </a:r>
                      <a:endParaRPr lang="ru-RU" sz="1400" dirty="0">
                        <a:latin typeface="Liberation Serif" pitchFamily="18" charset="0"/>
                        <a:ea typeface="Liberation Serif" pitchFamily="18" charset="0"/>
                        <a:cs typeface="Liberation Serif" pitchFamily="18" charset="0"/>
                      </a:endParaRPr>
                    </a:p>
                  </a:txBody>
                  <a:tcPr marT="34290" marB="34290"/>
                </a:tc>
                <a:tc>
                  <a:txBody>
                    <a:bodyPr/>
                    <a:lstStyle/>
                    <a:p>
                      <a:pPr algn="ctr"/>
                      <a:r>
                        <a:rPr lang="en-US" sz="1400" dirty="0" smtClean="0">
                          <a:latin typeface="Liberation Serif" pitchFamily="18" charset="0"/>
                          <a:ea typeface="Liberation Serif" pitchFamily="18" charset="0"/>
                          <a:cs typeface="Liberation Serif" pitchFamily="18" charset="0"/>
                        </a:rPr>
                        <a:t>20</a:t>
                      </a:r>
                      <a:r>
                        <a:rPr lang="ru-RU" sz="1400" dirty="0" smtClean="0">
                          <a:latin typeface="Liberation Serif" pitchFamily="18" charset="0"/>
                          <a:ea typeface="Liberation Serif" pitchFamily="18" charset="0"/>
                          <a:cs typeface="Liberation Serif" pitchFamily="18" charset="0"/>
                        </a:rPr>
                        <a:t>21</a:t>
                      </a:r>
                      <a:r>
                        <a:rPr lang="en-US" sz="1400" dirty="0" smtClean="0">
                          <a:latin typeface="Liberation Serif" pitchFamily="18" charset="0"/>
                          <a:ea typeface="Liberation Serif" pitchFamily="18" charset="0"/>
                          <a:cs typeface="Liberation Serif" pitchFamily="18" charset="0"/>
                        </a:rPr>
                        <a:t> </a:t>
                      </a:r>
                      <a:r>
                        <a:rPr lang="ru-RU" sz="1400" dirty="0" smtClean="0">
                          <a:latin typeface="Liberation Serif" pitchFamily="18" charset="0"/>
                          <a:ea typeface="Liberation Serif" pitchFamily="18" charset="0"/>
                          <a:cs typeface="Liberation Serif" pitchFamily="18" charset="0"/>
                        </a:rPr>
                        <a:t>год</a:t>
                      </a:r>
                      <a:endParaRPr lang="ru-RU" sz="1400" dirty="0">
                        <a:latin typeface="Liberation Serif" pitchFamily="18" charset="0"/>
                        <a:ea typeface="Liberation Serif" pitchFamily="18" charset="0"/>
                        <a:cs typeface="Liberation Serif" pitchFamily="18" charset="0"/>
                      </a:endParaRPr>
                    </a:p>
                  </a:txBody>
                  <a:tcPr marT="34290" marB="34290"/>
                </a:tc>
                <a:tc>
                  <a:txBody>
                    <a:bodyPr/>
                    <a:lstStyle/>
                    <a:p>
                      <a:pPr algn="ctr"/>
                      <a:r>
                        <a:rPr lang="ru-RU" sz="1400" dirty="0" smtClean="0">
                          <a:latin typeface="Liberation Serif" pitchFamily="18" charset="0"/>
                          <a:ea typeface="Liberation Serif" pitchFamily="18" charset="0"/>
                          <a:cs typeface="Liberation Serif" pitchFamily="18" charset="0"/>
                        </a:rPr>
                        <a:t>2022 год</a:t>
                      </a:r>
                      <a:endParaRPr lang="ru-RU" sz="1400" dirty="0">
                        <a:latin typeface="Liberation Serif" pitchFamily="18" charset="0"/>
                        <a:ea typeface="Liberation Serif" pitchFamily="18" charset="0"/>
                        <a:cs typeface="Liberation Serif" pitchFamily="18" charset="0"/>
                      </a:endParaRPr>
                    </a:p>
                  </a:txBody>
                  <a:tcPr marT="34290" marB="34290"/>
                </a:tc>
              </a:tr>
              <a:tr h="547623">
                <a:tc>
                  <a:txBody>
                    <a:bodyPr/>
                    <a:lstStyle/>
                    <a:p>
                      <a:r>
                        <a:rPr lang="ru-RU" sz="1400" dirty="0" smtClean="0">
                          <a:latin typeface="Liberation Serif" pitchFamily="18" charset="0"/>
                          <a:ea typeface="Liberation Serif" pitchFamily="18" charset="0"/>
                          <a:cs typeface="Liberation Serif" pitchFamily="18" charset="0"/>
                        </a:rPr>
                        <a:t>1.</a:t>
                      </a:r>
                      <a:endParaRPr lang="ru-RU" sz="1400" dirty="0">
                        <a:latin typeface="Liberation Serif" pitchFamily="18" charset="0"/>
                        <a:ea typeface="Liberation Serif" pitchFamily="18" charset="0"/>
                        <a:cs typeface="Liberation Serif" pitchFamily="18" charset="0"/>
                      </a:endParaRPr>
                    </a:p>
                  </a:txBody>
                  <a:tcPr marT="34290" marB="34290" anchor="ctr"/>
                </a:tc>
                <a:tc>
                  <a:txBody>
                    <a:bodyPr/>
                    <a:lstStyle/>
                    <a:p>
                      <a:r>
                        <a:rPr lang="ru-RU" sz="1400" b="1" dirty="0" smtClean="0">
                          <a:latin typeface="Liberation Serif" pitchFamily="18" charset="0"/>
                          <a:ea typeface="Liberation Serif" pitchFamily="18" charset="0"/>
                          <a:cs typeface="Liberation Serif" pitchFamily="18" charset="0"/>
                        </a:rPr>
                        <a:t>РАСХОДЫ</a:t>
                      </a:r>
                      <a:endParaRPr lang="ru-RU" sz="1400" b="1"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1400" dirty="0" smtClean="0">
                          <a:latin typeface="Liberation Serif" pitchFamily="18" charset="0"/>
                          <a:ea typeface="Liberation Serif" pitchFamily="18" charset="0"/>
                          <a:cs typeface="Liberation Serif" pitchFamily="18" charset="0"/>
                        </a:rPr>
                        <a:t>736 990,1</a:t>
                      </a:r>
                      <a:endParaRPr lang="ru-RU" sz="14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1400" dirty="0" smtClean="0">
                          <a:latin typeface="Liberation Serif" pitchFamily="18" charset="0"/>
                          <a:ea typeface="Liberation Serif" pitchFamily="18" charset="0"/>
                          <a:cs typeface="Liberation Serif" pitchFamily="18" charset="0"/>
                        </a:rPr>
                        <a:t>780 154,1</a:t>
                      </a:r>
                      <a:endParaRPr lang="ru-RU" sz="14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1400" dirty="0" smtClean="0">
                          <a:latin typeface="Liberation Serif" pitchFamily="18" charset="0"/>
                          <a:ea typeface="Liberation Serif" pitchFamily="18" charset="0"/>
                          <a:cs typeface="Liberation Serif" pitchFamily="18" charset="0"/>
                        </a:rPr>
                        <a:t>872 947,3</a:t>
                      </a:r>
                      <a:endParaRPr lang="ru-RU" sz="14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1400" dirty="0" smtClean="0">
                          <a:latin typeface="Liberation Serif" pitchFamily="18" charset="0"/>
                          <a:ea typeface="Liberation Serif" pitchFamily="18" charset="0"/>
                          <a:cs typeface="Liberation Serif" pitchFamily="18" charset="0"/>
                        </a:rPr>
                        <a:t>764 046,2</a:t>
                      </a:r>
                      <a:endParaRPr lang="ru-RU" sz="14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1400" dirty="0" smtClean="0">
                          <a:latin typeface="Liberation Serif" pitchFamily="18" charset="0"/>
                          <a:ea typeface="Liberation Serif" pitchFamily="18" charset="0"/>
                          <a:cs typeface="Liberation Serif" pitchFamily="18" charset="0"/>
                        </a:rPr>
                        <a:t>780 601,4</a:t>
                      </a:r>
                      <a:endParaRPr lang="ru-RU" sz="1400" dirty="0">
                        <a:latin typeface="Liberation Serif" pitchFamily="18" charset="0"/>
                        <a:ea typeface="Liberation Serif" pitchFamily="18" charset="0"/>
                        <a:cs typeface="Liberation Serif" pitchFamily="18" charset="0"/>
                      </a:endParaRPr>
                    </a:p>
                  </a:txBody>
                  <a:tcPr marT="34290" marB="34290" anchor="ctr"/>
                </a:tc>
              </a:tr>
              <a:tr h="547623">
                <a:tc>
                  <a:txBody>
                    <a:bodyPr/>
                    <a:lstStyle/>
                    <a:p>
                      <a:r>
                        <a:rPr lang="ru-RU" sz="1400" dirty="0" smtClean="0">
                          <a:latin typeface="Liberation Serif" pitchFamily="18" charset="0"/>
                          <a:ea typeface="Liberation Serif" pitchFamily="18" charset="0"/>
                          <a:cs typeface="Liberation Serif" pitchFamily="18" charset="0"/>
                        </a:rPr>
                        <a:t>2.</a:t>
                      </a:r>
                      <a:endParaRPr lang="ru-RU" sz="1400" dirty="0">
                        <a:latin typeface="Liberation Serif" pitchFamily="18" charset="0"/>
                        <a:ea typeface="Liberation Serif" pitchFamily="18" charset="0"/>
                        <a:cs typeface="Liberation Serif" pitchFamily="18" charset="0"/>
                      </a:endParaRPr>
                    </a:p>
                  </a:txBody>
                  <a:tcPr marT="34290" marB="34290" anchor="ctr"/>
                </a:tc>
                <a:tc>
                  <a:txBody>
                    <a:bodyPr/>
                    <a:lstStyle/>
                    <a:p>
                      <a:r>
                        <a:rPr lang="ru-RU" sz="1400" b="1" dirty="0" smtClean="0">
                          <a:latin typeface="Liberation Serif" pitchFamily="18" charset="0"/>
                          <a:ea typeface="Liberation Serif" pitchFamily="18" charset="0"/>
                          <a:cs typeface="Liberation Serif" pitchFamily="18" charset="0"/>
                        </a:rPr>
                        <a:t>ДОХОДЫ</a:t>
                      </a:r>
                      <a:endParaRPr lang="ru-RU" sz="1400" b="1"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1400" dirty="0" smtClean="0">
                          <a:latin typeface="Liberation Serif" pitchFamily="18" charset="0"/>
                          <a:ea typeface="Liberation Serif" pitchFamily="18" charset="0"/>
                          <a:cs typeface="Liberation Serif" pitchFamily="18" charset="0"/>
                        </a:rPr>
                        <a:t>736 990,1</a:t>
                      </a:r>
                      <a:endParaRPr lang="ru-RU" sz="14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1400" dirty="0" smtClean="0">
                          <a:latin typeface="Liberation Serif" pitchFamily="18" charset="0"/>
                          <a:ea typeface="Liberation Serif" pitchFamily="18" charset="0"/>
                          <a:cs typeface="Liberation Serif" pitchFamily="18" charset="0"/>
                        </a:rPr>
                        <a:t>777 860,1</a:t>
                      </a:r>
                      <a:endParaRPr lang="ru-RU" sz="14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1400" dirty="0" smtClean="0">
                          <a:latin typeface="Liberation Serif" pitchFamily="18" charset="0"/>
                          <a:ea typeface="Liberation Serif" pitchFamily="18" charset="0"/>
                          <a:cs typeface="Liberation Serif" pitchFamily="18" charset="0"/>
                        </a:rPr>
                        <a:t>871 217,3</a:t>
                      </a:r>
                      <a:endParaRPr lang="ru-RU" sz="14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1400" dirty="0" smtClean="0">
                          <a:latin typeface="Liberation Serif" pitchFamily="18" charset="0"/>
                          <a:ea typeface="Liberation Serif" pitchFamily="18" charset="0"/>
                          <a:cs typeface="Liberation Serif" pitchFamily="18" charset="0"/>
                        </a:rPr>
                        <a:t>764 046,2</a:t>
                      </a:r>
                      <a:endParaRPr lang="ru-RU" sz="14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1400" dirty="0" smtClean="0">
                          <a:latin typeface="Liberation Serif" pitchFamily="18" charset="0"/>
                          <a:ea typeface="Liberation Serif" pitchFamily="18" charset="0"/>
                          <a:cs typeface="Liberation Serif" pitchFamily="18" charset="0"/>
                        </a:rPr>
                        <a:t>780 601,4</a:t>
                      </a:r>
                      <a:endParaRPr lang="ru-RU" sz="1400" dirty="0">
                        <a:latin typeface="Liberation Serif" pitchFamily="18" charset="0"/>
                        <a:ea typeface="Liberation Serif" pitchFamily="18" charset="0"/>
                        <a:cs typeface="Liberation Serif" pitchFamily="18" charset="0"/>
                      </a:endParaRPr>
                    </a:p>
                  </a:txBody>
                  <a:tcPr marT="34290" marB="34290" anchor="ctr"/>
                </a:tc>
              </a:tr>
              <a:tr h="937260">
                <a:tc>
                  <a:txBody>
                    <a:bodyPr/>
                    <a:lstStyle/>
                    <a:p>
                      <a:r>
                        <a:rPr lang="ru-RU" sz="1400" dirty="0" smtClean="0">
                          <a:latin typeface="Liberation Serif" pitchFamily="18" charset="0"/>
                          <a:ea typeface="Liberation Serif" pitchFamily="18" charset="0"/>
                          <a:cs typeface="Liberation Serif" pitchFamily="18" charset="0"/>
                        </a:rPr>
                        <a:t>3.</a:t>
                      </a:r>
                      <a:endParaRPr lang="ru-RU" sz="1400" dirty="0">
                        <a:latin typeface="Liberation Serif" pitchFamily="18" charset="0"/>
                        <a:ea typeface="Liberation Serif" pitchFamily="18" charset="0"/>
                        <a:cs typeface="Liberation Serif" pitchFamily="18" charset="0"/>
                      </a:endParaRPr>
                    </a:p>
                  </a:txBody>
                  <a:tcPr marT="34290" marB="34290" anchor="ctr"/>
                </a:tc>
                <a:tc>
                  <a:txBody>
                    <a:bodyPr/>
                    <a:lstStyle/>
                    <a:p>
                      <a:pPr algn="l"/>
                      <a:r>
                        <a:rPr lang="ru-RU" sz="1400" b="1" dirty="0" smtClean="0">
                          <a:latin typeface="Liberation Serif" pitchFamily="18" charset="0"/>
                          <a:ea typeface="Liberation Serif" pitchFamily="18" charset="0"/>
                          <a:cs typeface="Liberation Serif" pitchFamily="18" charset="0"/>
                        </a:rPr>
                        <a:t>МУНИЦИПАЛЬНЫЙ ДОЛГ</a:t>
                      </a:r>
                      <a:endParaRPr lang="ru-RU" sz="1400" b="1"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1400" dirty="0" smtClean="0">
                          <a:latin typeface="Liberation Serif" pitchFamily="18" charset="0"/>
                          <a:ea typeface="Liberation Serif" pitchFamily="18" charset="0"/>
                          <a:cs typeface="Liberation Serif" pitchFamily="18" charset="0"/>
                        </a:rPr>
                        <a:t>8 027,4</a:t>
                      </a:r>
                      <a:endParaRPr lang="ru-RU" sz="14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1400" dirty="0" smtClean="0">
                          <a:latin typeface="Liberation Serif" pitchFamily="18" charset="0"/>
                          <a:ea typeface="Liberation Serif" pitchFamily="18" charset="0"/>
                          <a:cs typeface="Liberation Serif" pitchFamily="18" charset="0"/>
                        </a:rPr>
                        <a:t>6 621,6</a:t>
                      </a:r>
                      <a:endParaRPr lang="ru-RU" sz="14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1400" dirty="0" smtClean="0">
                          <a:latin typeface="Liberation Serif" pitchFamily="18" charset="0"/>
                          <a:ea typeface="Liberation Serif" pitchFamily="18" charset="0"/>
                          <a:cs typeface="Liberation Serif" pitchFamily="18" charset="0"/>
                        </a:rPr>
                        <a:t>13 525,0</a:t>
                      </a:r>
                      <a:endParaRPr lang="ru-RU" sz="14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1400" dirty="0" smtClean="0">
                          <a:latin typeface="Liberation Serif" pitchFamily="18" charset="0"/>
                          <a:ea typeface="Liberation Serif" pitchFamily="18" charset="0"/>
                          <a:cs typeface="Liberation Serif" pitchFamily="18" charset="0"/>
                        </a:rPr>
                        <a:t>14 673,8</a:t>
                      </a:r>
                      <a:endParaRPr lang="ru-RU" sz="14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1400" dirty="0" smtClean="0">
                          <a:latin typeface="Liberation Serif" pitchFamily="18" charset="0"/>
                          <a:ea typeface="Liberation Serif" pitchFamily="18" charset="0"/>
                          <a:cs typeface="Liberation Serif" pitchFamily="18" charset="0"/>
                        </a:rPr>
                        <a:t>15 022,6</a:t>
                      </a:r>
                      <a:endParaRPr lang="ru-RU" sz="1400" dirty="0">
                        <a:latin typeface="Liberation Serif" pitchFamily="18" charset="0"/>
                        <a:ea typeface="Liberation Serif" pitchFamily="18" charset="0"/>
                        <a:cs typeface="Liberation Serif" pitchFamily="18" charset="0"/>
                      </a:endParaRPr>
                    </a:p>
                  </a:txBody>
                  <a:tcPr marT="34290" marB="34290" anchor="ct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41480"/>
            <a:ext cx="7643192" cy="270030"/>
          </a:xfrm>
        </p:spPr>
        <p:txBody>
          <a:bodyPr anchor="t">
            <a:normAutofit fontScale="90000"/>
          </a:bodyPr>
          <a:lstStyle/>
          <a:p>
            <a:pPr algn="l"/>
            <a:r>
              <a:rPr lang="en-US" sz="1300" dirty="0" smtClean="0">
                <a:latin typeface="Liberation Serif" pitchFamily="18" charset="0"/>
                <a:ea typeface="Liberation Serif" pitchFamily="18" charset="0"/>
                <a:cs typeface="Liberation Serif" pitchFamily="18" charset="0"/>
              </a:rPr>
              <a:t>II. </a:t>
            </a:r>
            <a:r>
              <a:rPr lang="ru-RU" sz="1300" dirty="0" smtClean="0">
                <a:latin typeface="Liberation Serif" pitchFamily="18" charset="0"/>
                <a:ea typeface="Liberation Serif" pitchFamily="18" charset="0"/>
                <a:cs typeface="Liberation Serif" pitchFamily="18" charset="0"/>
              </a:rPr>
              <a:t>Общие характеристики бюджета</a:t>
            </a:r>
            <a:endParaRPr lang="ru-RU" sz="1300" dirty="0">
              <a:latin typeface="Liberation Serif" pitchFamily="18" charset="0"/>
              <a:ea typeface="Liberation Serif" pitchFamily="18" charset="0"/>
              <a:cs typeface="Liberation Serif" pitchFamily="18" charset="0"/>
            </a:endParaRPr>
          </a:p>
        </p:txBody>
      </p:sp>
      <p:sp>
        <p:nvSpPr>
          <p:cNvPr id="3" name="Содержимое 2"/>
          <p:cNvSpPr>
            <a:spLocks noGrp="1"/>
          </p:cNvSpPr>
          <p:nvPr>
            <p:ph idx="1"/>
          </p:nvPr>
        </p:nvSpPr>
        <p:spPr>
          <a:xfrm>
            <a:off x="971600" y="411510"/>
            <a:ext cx="7715200" cy="4374486"/>
          </a:xfrm>
        </p:spPr>
        <p:txBody>
          <a:bodyPr>
            <a:normAutofit fontScale="77500" lnSpcReduction="20000"/>
          </a:bodyPr>
          <a:lstStyle/>
          <a:p>
            <a:pPr algn="ctr">
              <a:buNone/>
            </a:pPr>
            <a:r>
              <a:rPr lang="ru-RU" sz="2800" dirty="0" smtClean="0">
                <a:latin typeface="Liberation Serif" pitchFamily="18" charset="0"/>
                <a:ea typeface="Liberation Serif" pitchFamily="18" charset="0"/>
                <a:cs typeface="Liberation Serif" pitchFamily="18" charset="0"/>
              </a:rPr>
              <a:t>Бюджетная политика в области расходов на 2020 год и плановый период 2021 и 2022 годов</a:t>
            </a:r>
          </a:p>
          <a:p>
            <a:pPr algn="just">
              <a:buNone/>
            </a:pPr>
            <a:r>
              <a:rPr lang="ru-RU" dirty="0" smtClean="0">
                <a:latin typeface="Liberation Serif" pitchFamily="18" charset="0"/>
                <a:ea typeface="Liberation Serif" pitchFamily="18" charset="0"/>
                <a:cs typeface="Liberation Serif" pitchFamily="18" charset="0"/>
              </a:rPr>
              <a:t>		</a:t>
            </a:r>
            <a:r>
              <a:rPr lang="ru-RU" sz="1600" dirty="0" smtClean="0">
                <a:latin typeface="Liberation Serif" pitchFamily="18" charset="0"/>
                <a:ea typeface="Liberation Serif" pitchFamily="18" charset="0"/>
                <a:cs typeface="Liberation Serif" pitchFamily="18" charset="0"/>
              </a:rPr>
              <a:t>Главная задача – формирование такого объема расходов, который бы соответствовал реальному прогнозу налоговых доходов и объему поступлений от других уровней бюджетов.</a:t>
            </a:r>
          </a:p>
          <a:p>
            <a:pPr algn="ctr">
              <a:buNone/>
            </a:pPr>
            <a:r>
              <a:rPr lang="ru-RU" sz="2000" b="1" dirty="0" smtClean="0">
                <a:latin typeface="Liberation Serif" pitchFamily="18" charset="0"/>
                <a:ea typeface="Liberation Serif" pitchFamily="18" charset="0"/>
                <a:cs typeface="Liberation Serif" pitchFamily="18" charset="0"/>
              </a:rPr>
              <a:t>Основные направления работы:</a:t>
            </a:r>
          </a:p>
          <a:p>
            <a:pPr algn="just">
              <a:buFont typeface="Wingdings" pitchFamily="2" charset="2"/>
              <a:buChar char="q"/>
            </a:pPr>
            <a:r>
              <a:rPr lang="ru-RU" sz="1300" dirty="0" smtClean="0">
                <a:latin typeface="Liberation Serif" pitchFamily="18" charset="0"/>
                <a:ea typeface="Liberation Serif" pitchFamily="18" charset="0"/>
                <a:cs typeface="Liberation Serif" pitchFamily="18" charset="0"/>
              </a:rPr>
              <a:t>Создание условий для оказания качественных муниципальных услуг;</a:t>
            </a:r>
          </a:p>
          <a:p>
            <a:pPr algn="just">
              <a:buFont typeface="Wingdings" pitchFamily="2" charset="2"/>
              <a:buChar char="q"/>
            </a:pPr>
            <a:r>
              <a:rPr lang="ru-RU" sz="1300" dirty="0" smtClean="0">
                <a:latin typeface="Liberation Serif" pitchFamily="18" charset="0"/>
                <a:ea typeface="Liberation Serif" pitchFamily="18" charset="0"/>
                <a:cs typeface="Liberation Serif" pitchFamily="18" charset="0"/>
              </a:rPr>
              <a:t>Обеспечение прозрачности и открытости бюджетного процесса;</a:t>
            </a:r>
          </a:p>
          <a:p>
            <a:pPr algn="just">
              <a:buFont typeface="Wingdings" pitchFamily="2" charset="2"/>
              <a:buChar char="q"/>
            </a:pPr>
            <a:r>
              <a:rPr lang="ru-RU" sz="1300" dirty="0" smtClean="0">
                <a:latin typeface="Liberation Serif" pitchFamily="18" charset="0"/>
                <a:ea typeface="Liberation Serif" pitchFamily="18" charset="0"/>
                <a:cs typeface="Liberation Serif" pitchFamily="18" charset="0"/>
              </a:rPr>
              <a:t>Не допускать образования кредиторской задолженности по принятым обязательствам, не принимать бюджетные обязательства при отсутствии доведенных лимитов бюджетных обязательств и объемов финансирования;</a:t>
            </a:r>
          </a:p>
          <a:p>
            <a:pPr algn="just">
              <a:buFont typeface="Wingdings" pitchFamily="2" charset="2"/>
              <a:buChar char="q"/>
            </a:pPr>
            <a:r>
              <a:rPr lang="ru-RU" sz="1300" dirty="0" smtClean="0">
                <a:latin typeface="Liberation Serif" pitchFamily="18" charset="0"/>
                <a:ea typeface="Liberation Serif" pitchFamily="18" charset="0"/>
                <a:cs typeface="Liberation Serif" pitchFamily="18" charset="0"/>
              </a:rPr>
              <a:t>Не допускать образования задолженности по заработной плате и социальным выплатам;</a:t>
            </a:r>
          </a:p>
          <a:p>
            <a:pPr algn="just">
              <a:buFont typeface="Wingdings" pitchFamily="2" charset="2"/>
              <a:buChar char="q"/>
            </a:pPr>
            <a:r>
              <a:rPr lang="ru-RU" sz="1300" dirty="0" smtClean="0">
                <a:latin typeface="Liberation Serif" pitchFamily="18" charset="0"/>
                <a:ea typeface="Liberation Serif" pitchFamily="18" charset="0"/>
                <a:cs typeface="Liberation Serif" pitchFamily="18" charset="0"/>
              </a:rPr>
              <a:t>Принятие решений о сокращении расходов, носящих необязательный характер;</a:t>
            </a:r>
          </a:p>
          <a:p>
            <a:pPr algn="just">
              <a:buFont typeface="Wingdings" pitchFamily="2" charset="2"/>
              <a:buChar char="q"/>
            </a:pPr>
            <a:r>
              <a:rPr lang="ru-RU" sz="1300" dirty="0" smtClean="0">
                <a:latin typeface="Liberation Serif" pitchFamily="18" charset="0"/>
                <a:ea typeface="Liberation Serif" pitchFamily="18" charset="0"/>
                <a:cs typeface="Liberation Serif" pitchFamily="18" charset="0"/>
              </a:rPr>
              <a:t>Обеспечение максимально эффективного и прозрачного использования бюджетных средств для достижения конечных, измеримых, общественно значимых результатов;</a:t>
            </a:r>
          </a:p>
          <a:p>
            <a:pPr algn="just">
              <a:buFont typeface="Wingdings" pitchFamily="2" charset="2"/>
              <a:buChar char="q"/>
            </a:pPr>
            <a:r>
              <a:rPr lang="ru-RU" sz="1300" dirty="0" smtClean="0">
                <a:latin typeface="Liberation Serif" pitchFamily="18" charset="0"/>
                <a:ea typeface="Liberation Serif" pitchFamily="18" charset="0"/>
                <a:cs typeface="Liberation Serif" pitchFamily="18" charset="0"/>
              </a:rPr>
              <a:t>Принятие новых расходных обязательств в зависимости от оценки финансовых возможностей бюджета района и оценки ожидаемой эффективности;</a:t>
            </a:r>
          </a:p>
          <a:p>
            <a:pPr algn="just">
              <a:buFont typeface="Wingdings" pitchFamily="2" charset="2"/>
              <a:buChar char="q"/>
            </a:pPr>
            <a:r>
              <a:rPr lang="ru-RU" sz="1300" dirty="0" smtClean="0">
                <a:latin typeface="Liberation Serif" pitchFamily="18" charset="0"/>
                <a:ea typeface="Liberation Serif" pitchFamily="18" charset="0"/>
                <a:cs typeface="Liberation Serif" pitchFamily="18" charset="0"/>
              </a:rPr>
              <a:t>Ведение реестра расходных обязательств с целью учета действующих расходных обязательств и оценки объема средств районного бюджета, необходимых для их использования на трехлетнюю перспективу;</a:t>
            </a:r>
          </a:p>
          <a:p>
            <a:pPr algn="just">
              <a:buFont typeface="Wingdings" pitchFamily="2" charset="2"/>
              <a:buChar char="q"/>
            </a:pPr>
            <a:r>
              <a:rPr lang="ru-RU" sz="1300" dirty="0" smtClean="0">
                <a:latin typeface="Liberation Serif" pitchFamily="18" charset="0"/>
                <a:ea typeface="Liberation Serif" pitchFamily="18" charset="0"/>
                <a:cs typeface="Liberation Serif" pitchFamily="18" charset="0"/>
              </a:rPr>
              <a:t>Установление взаимосвязи между затраченными бюджетными ресурсами и полученными результатами, оценка экономической и социальной эффективности тех или иных видов деятельности финансируемых из районного бюджета;</a:t>
            </a:r>
          </a:p>
          <a:p>
            <a:pPr algn="just">
              <a:buFont typeface="Wingdings" pitchFamily="2" charset="2"/>
              <a:buChar char="q"/>
            </a:pPr>
            <a:r>
              <a:rPr lang="ru-RU" sz="1300" dirty="0" smtClean="0">
                <a:latin typeface="Liberation Serif" pitchFamily="18" charset="0"/>
                <a:ea typeface="Liberation Serif" pitchFamily="18" charset="0"/>
                <a:cs typeface="Liberation Serif" pitchFamily="18" charset="0"/>
              </a:rPr>
              <a:t>Обеспечение жесткого контроля со стороны главных распорядителей бюджетных средств за обязательствами, принимаемыми подведомственными бюджетными учреждениями. Расходные обязательства должны основываться на принципах эффективности и экономии</a:t>
            </a:r>
            <a:r>
              <a:rPr lang="ru-RU" sz="1300" dirty="0">
                <a:latin typeface="Liberation Serif" pitchFamily="18" charset="0"/>
                <a:ea typeface="Liberation Serif" pitchFamily="18" charset="0"/>
                <a:cs typeface="Liberation Serif" pitchFamily="18" charset="0"/>
              </a:rPr>
              <a:t>.</a:t>
            </a:r>
            <a:endParaRPr lang="ru-RU" sz="1200" dirty="0">
              <a:latin typeface="Liberation Serif" pitchFamily="18" charset="0"/>
              <a:ea typeface="Liberation Serif" pitchFamily="18" charset="0"/>
              <a:cs typeface="Liberation Serif"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0"/>
            <a:ext cx="7643192" cy="465516"/>
          </a:xfrm>
        </p:spPr>
        <p:txBody>
          <a:bodyPr>
            <a:normAutofit/>
          </a:bodyPr>
          <a:lstStyle/>
          <a:p>
            <a:pPr algn="l"/>
            <a:r>
              <a:rPr lang="en-US" sz="1300" dirty="0" smtClean="0">
                <a:latin typeface="Liberation Serif" pitchFamily="18" charset="0"/>
                <a:ea typeface="Liberation Serif" pitchFamily="18" charset="0"/>
                <a:cs typeface="Liberation Serif" pitchFamily="18" charset="0"/>
              </a:rPr>
              <a:t>III. </a:t>
            </a:r>
            <a:r>
              <a:rPr lang="ru-RU" sz="1300" dirty="0" smtClean="0">
                <a:latin typeface="Liberation Serif" pitchFamily="18" charset="0"/>
                <a:ea typeface="Liberation Serif" pitchFamily="18" charset="0"/>
                <a:cs typeface="Liberation Serif" pitchFamily="18" charset="0"/>
              </a:rPr>
              <a:t>Доходы бюджета</a:t>
            </a:r>
            <a:endParaRPr lang="ru-RU" sz="1300" dirty="0">
              <a:latin typeface="Liberation Serif" pitchFamily="18" charset="0"/>
              <a:ea typeface="Liberation Serif" pitchFamily="18" charset="0"/>
              <a:cs typeface="Liberation Serif" pitchFamily="18" charset="0"/>
            </a:endParaRPr>
          </a:p>
        </p:txBody>
      </p:sp>
      <p:sp>
        <p:nvSpPr>
          <p:cNvPr id="3" name="Содержимое 2"/>
          <p:cNvSpPr>
            <a:spLocks noGrp="1"/>
          </p:cNvSpPr>
          <p:nvPr>
            <p:ph idx="1"/>
          </p:nvPr>
        </p:nvSpPr>
        <p:spPr>
          <a:xfrm>
            <a:off x="457200" y="411510"/>
            <a:ext cx="8229600" cy="4183112"/>
          </a:xfrm>
        </p:spPr>
        <p:txBody>
          <a:bodyPr/>
          <a:lstStyle/>
          <a:p>
            <a:pPr algn="ctr">
              <a:buNone/>
            </a:pPr>
            <a:r>
              <a:rPr lang="ru-RU" sz="1800" dirty="0" smtClean="0">
                <a:latin typeface="Liberation Serif" pitchFamily="18" charset="0"/>
                <a:ea typeface="Liberation Serif" pitchFamily="18" charset="0"/>
                <a:cs typeface="Liberation Serif" pitchFamily="18" charset="0"/>
              </a:rPr>
              <a:t>Доходы местного бюджета</a:t>
            </a:r>
          </a:p>
        </p:txBody>
      </p:sp>
      <p:graphicFrame>
        <p:nvGraphicFramePr>
          <p:cNvPr id="5" name="Схема 4"/>
          <p:cNvGraphicFramePr/>
          <p:nvPr/>
        </p:nvGraphicFramePr>
        <p:xfrm>
          <a:off x="1115616" y="843558"/>
          <a:ext cx="7920880" cy="4050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0"/>
            <a:ext cx="7643192" cy="465516"/>
          </a:xfrm>
        </p:spPr>
        <p:txBody>
          <a:bodyPr>
            <a:normAutofit/>
          </a:bodyPr>
          <a:lstStyle/>
          <a:p>
            <a:pPr algn="l"/>
            <a:r>
              <a:rPr lang="en-US" sz="1300" dirty="0" smtClean="0">
                <a:latin typeface="Liberation Serif" pitchFamily="18" charset="0"/>
                <a:ea typeface="Liberation Serif" pitchFamily="18" charset="0"/>
                <a:cs typeface="Liberation Serif" pitchFamily="18" charset="0"/>
              </a:rPr>
              <a:t>III. </a:t>
            </a:r>
            <a:r>
              <a:rPr lang="ru-RU" sz="1300" dirty="0" smtClean="0">
                <a:latin typeface="Liberation Serif" pitchFamily="18" charset="0"/>
                <a:ea typeface="Liberation Serif" pitchFamily="18" charset="0"/>
                <a:cs typeface="Liberation Serif" pitchFamily="18" charset="0"/>
              </a:rPr>
              <a:t>Доходы бюджета</a:t>
            </a:r>
            <a:endParaRPr lang="ru-RU" sz="1300" dirty="0">
              <a:latin typeface="Liberation Serif" pitchFamily="18" charset="0"/>
              <a:ea typeface="Liberation Serif" pitchFamily="18" charset="0"/>
              <a:cs typeface="Liberation Serif" pitchFamily="18" charset="0"/>
            </a:endParaRPr>
          </a:p>
        </p:txBody>
      </p:sp>
      <p:sp>
        <p:nvSpPr>
          <p:cNvPr id="3" name="Содержимое 2"/>
          <p:cNvSpPr>
            <a:spLocks noGrp="1"/>
          </p:cNvSpPr>
          <p:nvPr>
            <p:ph idx="1"/>
          </p:nvPr>
        </p:nvSpPr>
        <p:spPr>
          <a:xfrm>
            <a:off x="457200" y="303498"/>
            <a:ext cx="8229600" cy="4698522"/>
          </a:xfrm>
        </p:spPr>
        <p:txBody>
          <a:bodyPr/>
          <a:lstStyle/>
          <a:p>
            <a:pPr algn="ctr">
              <a:buNone/>
            </a:pPr>
            <a:r>
              <a:rPr lang="ru-RU" sz="1800" dirty="0" smtClean="0">
                <a:latin typeface="Liberation Serif" pitchFamily="18" charset="0"/>
                <a:ea typeface="Liberation Serif" pitchFamily="18" charset="0"/>
                <a:cs typeface="Liberation Serif" pitchFamily="18" charset="0"/>
              </a:rPr>
              <a:t>Основные налоговые доходы местного бюджета на 2020-2022 годы</a:t>
            </a:r>
          </a:p>
          <a:p>
            <a:pPr>
              <a:buNone/>
            </a:pPr>
            <a:endParaRPr lang="ru-RU" dirty="0" smtClean="0">
              <a:latin typeface="Liberation Serif" pitchFamily="18" charset="0"/>
              <a:ea typeface="Liberation Serif" pitchFamily="18" charset="0"/>
              <a:cs typeface="Liberation Serif" pitchFamily="18" charset="0"/>
            </a:endParaRPr>
          </a:p>
          <a:p>
            <a:pPr>
              <a:buNone/>
            </a:pPr>
            <a:r>
              <a:rPr lang="ru-RU" sz="1400" dirty="0" smtClean="0">
                <a:latin typeface="Liberation Serif" pitchFamily="18" charset="0"/>
                <a:ea typeface="Liberation Serif" pitchFamily="18" charset="0"/>
                <a:cs typeface="Liberation Serif" pitchFamily="18" charset="0"/>
              </a:rPr>
              <a:t>	</a:t>
            </a:r>
            <a:r>
              <a:rPr lang="ru-RU" sz="1500" b="1" dirty="0" smtClean="0">
                <a:latin typeface="Liberation Serif" pitchFamily="18" charset="0"/>
                <a:ea typeface="Liberation Serif" pitchFamily="18" charset="0"/>
                <a:cs typeface="Liberation Serif" pitchFamily="18" charset="0"/>
              </a:rPr>
              <a:t>		</a:t>
            </a:r>
            <a:endParaRPr lang="ru-RU" sz="1500" b="1" dirty="0">
              <a:latin typeface="Liberation Serif" pitchFamily="18" charset="0"/>
              <a:ea typeface="Liberation Serif" pitchFamily="18" charset="0"/>
              <a:cs typeface="Liberation Serif" pitchFamily="18" charset="0"/>
            </a:endParaRPr>
          </a:p>
          <a:p>
            <a:pPr>
              <a:buNone/>
            </a:pPr>
            <a:endParaRPr lang="ru-RU" dirty="0">
              <a:latin typeface="Liberation Serif" pitchFamily="18" charset="0"/>
              <a:ea typeface="Liberation Serif" pitchFamily="18" charset="0"/>
              <a:cs typeface="Liberation Serif" pitchFamily="18" charset="0"/>
            </a:endParaRPr>
          </a:p>
        </p:txBody>
      </p:sp>
      <p:sp>
        <p:nvSpPr>
          <p:cNvPr id="4" name="Стрелка вниз 3"/>
          <p:cNvSpPr/>
          <p:nvPr/>
        </p:nvSpPr>
        <p:spPr>
          <a:xfrm>
            <a:off x="2123728" y="843558"/>
            <a:ext cx="1728192" cy="2700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itchFamily="18" charset="0"/>
              <a:cs typeface="Times New Roman" pitchFamily="18" charset="0"/>
            </a:endParaRPr>
          </a:p>
        </p:txBody>
      </p:sp>
      <p:sp>
        <p:nvSpPr>
          <p:cNvPr id="5" name="Прямоугольник 4"/>
          <p:cNvSpPr/>
          <p:nvPr/>
        </p:nvSpPr>
        <p:spPr>
          <a:xfrm>
            <a:off x="1331640" y="1275606"/>
            <a:ext cx="3600400" cy="37264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b="1" dirty="0" smtClean="0">
                <a:solidFill>
                  <a:schemeClr val="tx1"/>
                </a:solidFill>
                <a:latin typeface="Liberation Serif" pitchFamily="18" charset="0"/>
                <a:ea typeface="Liberation Serif" pitchFamily="18" charset="0"/>
                <a:cs typeface="Liberation Serif" pitchFamily="18" charset="0"/>
              </a:rPr>
              <a:t>Налоговая ставка по налогу на доходы физических лиц </a:t>
            </a:r>
            <a:r>
              <a:rPr lang="ru-RU" sz="1050" dirty="0" smtClean="0">
                <a:solidFill>
                  <a:schemeClr val="tx1"/>
                </a:solidFill>
                <a:latin typeface="Liberation Serif" pitchFamily="18" charset="0"/>
                <a:ea typeface="Liberation Serif" pitchFamily="18" charset="0"/>
                <a:cs typeface="Liberation Serif" pitchFamily="18" charset="0"/>
              </a:rPr>
              <a:t>установлена 13%</a:t>
            </a:r>
          </a:p>
          <a:p>
            <a:pPr algn="ctr"/>
            <a:endParaRPr lang="ru-RU" sz="1050" dirty="0">
              <a:solidFill>
                <a:schemeClr val="tx1"/>
              </a:solidFill>
              <a:latin typeface="Liberation Serif" pitchFamily="18" charset="0"/>
              <a:ea typeface="Liberation Serif" pitchFamily="18" charset="0"/>
              <a:cs typeface="Liberation Serif" pitchFamily="18" charset="0"/>
            </a:endParaRPr>
          </a:p>
          <a:p>
            <a:pPr algn="ctr"/>
            <a:r>
              <a:rPr lang="ru-RU" sz="1050" dirty="0" smtClean="0">
                <a:solidFill>
                  <a:schemeClr val="tx1"/>
                </a:solidFill>
                <a:latin typeface="Liberation Serif" pitchFamily="18" charset="0"/>
                <a:ea typeface="Liberation Serif" pitchFamily="18" charset="0"/>
                <a:cs typeface="Liberation Serif" pitchFamily="18" charset="0"/>
              </a:rPr>
              <a:t>35% - в отношении стоимости выигрышей и призов, процентных доходов по вкладам в банках, суммы экономии на процентах, платы за использование денежных средств членов кредитного потреб. кооператива</a:t>
            </a:r>
          </a:p>
          <a:p>
            <a:pPr algn="ctr"/>
            <a:r>
              <a:rPr lang="ru-RU" sz="1050" dirty="0" smtClean="0">
                <a:solidFill>
                  <a:schemeClr val="tx1"/>
                </a:solidFill>
                <a:latin typeface="Liberation Serif" pitchFamily="18" charset="0"/>
                <a:ea typeface="Liberation Serif" pitchFamily="18" charset="0"/>
                <a:cs typeface="Liberation Serif" pitchFamily="18" charset="0"/>
              </a:rPr>
              <a:t>30% - в отношении доходов, получаемых физическими лицами, не являющимися налоговыми резидентами РФ</a:t>
            </a:r>
          </a:p>
          <a:p>
            <a:pPr algn="ctr"/>
            <a:r>
              <a:rPr lang="ru-RU" sz="1050" dirty="0" smtClean="0">
                <a:solidFill>
                  <a:schemeClr val="tx1"/>
                </a:solidFill>
                <a:latin typeface="Liberation Serif" pitchFamily="18" charset="0"/>
                <a:ea typeface="Liberation Serif" pitchFamily="18" charset="0"/>
                <a:cs typeface="Liberation Serif" pitchFamily="18" charset="0"/>
              </a:rPr>
              <a:t>15% - в отношении дивидендов, получаемых физическими лицами, не являющимися налоговыми резидентами РФ,</a:t>
            </a:r>
          </a:p>
          <a:p>
            <a:pPr algn="ctr"/>
            <a:endParaRPr lang="ru-RU" sz="1050" dirty="0" smtClean="0">
              <a:solidFill>
                <a:schemeClr val="tx1"/>
              </a:solidFill>
              <a:latin typeface="Liberation Serif" pitchFamily="18" charset="0"/>
              <a:ea typeface="Liberation Serif" pitchFamily="18" charset="0"/>
              <a:cs typeface="Liberation Serif" pitchFamily="18" charset="0"/>
            </a:endParaRPr>
          </a:p>
          <a:p>
            <a:pPr algn="ctr"/>
            <a:r>
              <a:rPr lang="ru-RU" sz="1050" dirty="0" smtClean="0">
                <a:solidFill>
                  <a:schemeClr val="tx1"/>
                </a:solidFill>
                <a:latin typeface="Liberation Serif" pitchFamily="18" charset="0"/>
                <a:ea typeface="Liberation Serif" pitchFamily="18" charset="0"/>
                <a:cs typeface="Liberation Serif" pitchFamily="18" charset="0"/>
              </a:rPr>
              <a:t>Зачисляются в размере 14 процентов в бюджет МР (согласно Бюджетного кодекса-13%;</a:t>
            </a:r>
          </a:p>
          <a:p>
            <a:pPr algn="ctr"/>
            <a:r>
              <a:rPr lang="ru-RU" sz="1050" dirty="0" smtClean="0">
                <a:solidFill>
                  <a:schemeClr val="tx1"/>
                </a:solidFill>
                <a:latin typeface="Liberation Serif" pitchFamily="18" charset="0"/>
                <a:ea typeface="Liberation Serif" pitchFamily="18" charset="0"/>
                <a:cs typeface="Liberation Serif" pitchFamily="18" charset="0"/>
              </a:rPr>
              <a:t>Единый норматив, установленный Областным законом СО -1%;</a:t>
            </a:r>
          </a:p>
          <a:p>
            <a:pPr algn="ctr"/>
            <a:r>
              <a:rPr lang="ru-RU" sz="1050" dirty="0">
                <a:solidFill>
                  <a:schemeClr val="tx1"/>
                </a:solidFill>
                <a:latin typeface="Liberation Serif" pitchFamily="18" charset="0"/>
                <a:ea typeface="Liberation Serif" pitchFamily="18" charset="0"/>
                <a:cs typeface="Liberation Serif" pitchFamily="18" charset="0"/>
              </a:rPr>
              <a:t>д</a:t>
            </a:r>
            <a:r>
              <a:rPr lang="ru-RU" sz="1050" dirty="0" smtClean="0">
                <a:solidFill>
                  <a:schemeClr val="tx1"/>
                </a:solidFill>
                <a:latin typeface="Liberation Serif" pitchFamily="18" charset="0"/>
                <a:ea typeface="Liberation Serif" pitchFamily="18" charset="0"/>
                <a:cs typeface="Liberation Serif" pitchFamily="18" charset="0"/>
              </a:rPr>
              <a:t>ополнительный норматив в 2020 г. -62,5804%, </a:t>
            </a:r>
          </a:p>
          <a:p>
            <a:pPr algn="ctr"/>
            <a:r>
              <a:rPr lang="ru-RU" sz="1050" dirty="0" smtClean="0">
                <a:solidFill>
                  <a:schemeClr val="tx1"/>
                </a:solidFill>
                <a:latin typeface="Liberation Serif" pitchFamily="18" charset="0"/>
                <a:ea typeface="Liberation Serif" pitchFamily="18" charset="0"/>
                <a:cs typeface="Liberation Serif" pitchFamily="18" charset="0"/>
              </a:rPr>
              <a:t>в 2021-2022 гг. -83%)</a:t>
            </a:r>
            <a:endParaRPr lang="ru-RU" sz="1050" dirty="0">
              <a:solidFill>
                <a:schemeClr val="tx1"/>
              </a:solidFill>
              <a:latin typeface="Liberation Serif" pitchFamily="18" charset="0"/>
              <a:ea typeface="Liberation Serif" pitchFamily="18" charset="0"/>
              <a:cs typeface="Liberation Serif" pitchFamily="18" charset="0"/>
            </a:endParaRPr>
          </a:p>
        </p:txBody>
      </p:sp>
      <p:sp>
        <p:nvSpPr>
          <p:cNvPr id="6" name="Стрелка вниз 5"/>
          <p:cNvSpPr/>
          <p:nvPr/>
        </p:nvSpPr>
        <p:spPr>
          <a:xfrm>
            <a:off x="6372200" y="843558"/>
            <a:ext cx="1728192" cy="2700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itchFamily="18" charset="0"/>
              <a:cs typeface="Times New Roman" pitchFamily="18" charset="0"/>
            </a:endParaRPr>
          </a:p>
        </p:txBody>
      </p:sp>
      <p:sp>
        <p:nvSpPr>
          <p:cNvPr id="7" name="Прямоугольник 6"/>
          <p:cNvSpPr/>
          <p:nvPr/>
        </p:nvSpPr>
        <p:spPr>
          <a:xfrm>
            <a:off x="5292080" y="1275606"/>
            <a:ext cx="3672408" cy="36992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latin typeface="Liberation Serif" pitchFamily="18" charset="0"/>
                <a:ea typeface="Liberation Serif" pitchFamily="18" charset="0"/>
                <a:cs typeface="Liberation Serif" pitchFamily="18" charset="0"/>
              </a:rPr>
              <a:t>Единый налог на вмененный доход- </a:t>
            </a:r>
          </a:p>
          <a:p>
            <a:pPr algn="ctr"/>
            <a:r>
              <a:rPr lang="ru-RU" sz="1200" dirty="0" smtClean="0">
                <a:solidFill>
                  <a:schemeClr val="tx1"/>
                </a:solidFill>
                <a:latin typeface="Liberation Serif" pitchFamily="18" charset="0"/>
                <a:ea typeface="Liberation Serif" pitchFamily="18" charset="0"/>
                <a:cs typeface="Liberation Serif" pitchFamily="18" charset="0"/>
              </a:rPr>
              <a:t>ставка налога 15% величины вмененного дохода. Налогоплательщики – организации и индивидуальные предприниматели, осуществляющие на территории МР, в которых введен единый налог,  предпринимательскую деятельность, облагаемую единым налогом.</a:t>
            </a:r>
          </a:p>
          <a:p>
            <a:pPr algn="ctr"/>
            <a:r>
              <a:rPr lang="ru-RU" sz="1200" dirty="0" smtClean="0">
                <a:solidFill>
                  <a:schemeClr val="tx1"/>
                </a:solidFill>
                <a:latin typeface="Liberation Serif" pitchFamily="18" charset="0"/>
                <a:ea typeface="Liberation Serif" pitchFamily="18" charset="0"/>
                <a:cs typeface="Liberation Serif" pitchFamily="18" charset="0"/>
              </a:rPr>
              <a:t>В районный бюджет 100%.</a:t>
            </a:r>
          </a:p>
          <a:p>
            <a:pPr algn="ctr"/>
            <a:r>
              <a:rPr lang="ru-RU" sz="1200" b="1" dirty="0" smtClean="0">
                <a:solidFill>
                  <a:schemeClr val="tx1"/>
                </a:solidFill>
                <a:latin typeface="Liberation Serif" pitchFamily="18" charset="0"/>
                <a:ea typeface="Liberation Serif" pitchFamily="18" charset="0"/>
                <a:cs typeface="Liberation Serif" pitchFamily="18" charset="0"/>
              </a:rPr>
              <a:t>Упрощенная система налогообложения-</a:t>
            </a:r>
          </a:p>
          <a:p>
            <a:pPr algn="ctr"/>
            <a:r>
              <a:rPr lang="ru-RU" sz="1200" dirty="0" smtClean="0">
                <a:solidFill>
                  <a:schemeClr val="tx1"/>
                </a:solidFill>
                <a:latin typeface="Liberation Serif" pitchFamily="18" charset="0"/>
                <a:ea typeface="Liberation Serif" pitchFamily="18" charset="0"/>
                <a:cs typeface="Liberation Serif" pitchFamily="18" charset="0"/>
              </a:rPr>
              <a:t>ставка 6% - объект налогообложения  «доходы»,</a:t>
            </a:r>
          </a:p>
          <a:p>
            <a:pPr algn="ctr"/>
            <a:r>
              <a:rPr lang="ru-RU" sz="1200" dirty="0" smtClean="0">
                <a:solidFill>
                  <a:schemeClr val="tx1"/>
                </a:solidFill>
                <a:latin typeface="Liberation Serif" pitchFamily="18" charset="0"/>
                <a:ea typeface="Liberation Serif" pitchFamily="18" charset="0"/>
                <a:cs typeface="Liberation Serif" pitchFamily="18" charset="0"/>
              </a:rPr>
              <a:t>ставка 15% - объект налогообложения </a:t>
            </a:r>
          </a:p>
          <a:p>
            <a:pPr algn="ctr"/>
            <a:r>
              <a:rPr lang="ru-RU" sz="1200" dirty="0" smtClean="0">
                <a:solidFill>
                  <a:schemeClr val="tx1"/>
                </a:solidFill>
                <a:latin typeface="Liberation Serif" pitchFamily="18" charset="0"/>
                <a:ea typeface="Liberation Serif" pitchFamily="18" charset="0"/>
                <a:cs typeface="Liberation Serif" pitchFamily="18" charset="0"/>
              </a:rPr>
              <a:t>«доходы-расходы». </a:t>
            </a:r>
          </a:p>
          <a:p>
            <a:pPr algn="ctr"/>
            <a:r>
              <a:rPr lang="ru-RU" sz="1200" dirty="0" smtClean="0">
                <a:solidFill>
                  <a:schemeClr val="tx1"/>
                </a:solidFill>
                <a:latin typeface="Liberation Serif" pitchFamily="18" charset="0"/>
                <a:ea typeface="Liberation Serif" pitchFamily="18" charset="0"/>
                <a:cs typeface="Liberation Serif" pitchFamily="18" charset="0"/>
              </a:rPr>
              <a:t>В районный бюджет 30%.</a:t>
            </a:r>
            <a:endParaRPr lang="ru-RU" sz="1200" dirty="0">
              <a:solidFill>
                <a:schemeClr val="tx1"/>
              </a:solidFill>
              <a:latin typeface="Liberation Serif" pitchFamily="18" charset="0"/>
              <a:ea typeface="Liberation Serif" pitchFamily="18" charset="0"/>
              <a:cs typeface="Liberation Serif"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41480"/>
            <a:ext cx="7643192" cy="270030"/>
          </a:xfrm>
        </p:spPr>
        <p:txBody>
          <a:bodyPr anchor="t">
            <a:normAutofit fontScale="90000"/>
          </a:bodyPr>
          <a:lstStyle/>
          <a:p>
            <a:pPr algn="l"/>
            <a:r>
              <a:rPr lang="en-US" sz="1300" dirty="0" smtClean="0">
                <a:latin typeface="Liberation Serif" pitchFamily="18" charset="0"/>
                <a:ea typeface="Liberation Serif" pitchFamily="18" charset="0"/>
                <a:cs typeface="Liberation Serif" pitchFamily="18" charset="0"/>
              </a:rPr>
              <a:t>III. </a:t>
            </a:r>
            <a:r>
              <a:rPr lang="ru-RU" sz="1300" dirty="0" smtClean="0">
                <a:latin typeface="Liberation Serif" pitchFamily="18" charset="0"/>
                <a:ea typeface="Liberation Serif" pitchFamily="18" charset="0"/>
                <a:cs typeface="Liberation Serif" pitchFamily="18" charset="0"/>
              </a:rPr>
              <a:t>Доходы бюджета</a:t>
            </a:r>
            <a:endParaRPr lang="ru-RU" sz="1300" dirty="0">
              <a:latin typeface="Liberation Serif" pitchFamily="18" charset="0"/>
              <a:ea typeface="Liberation Serif" pitchFamily="18" charset="0"/>
              <a:cs typeface="Liberation Serif" pitchFamily="18" charset="0"/>
            </a:endParaRPr>
          </a:p>
        </p:txBody>
      </p:sp>
      <p:sp>
        <p:nvSpPr>
          <p:cNvPr id="3" name="Содержимое 2"/>
          <p:cNvSpPr>
            <a:spLocks noGrp="1"/>
          </p:cNvSpPr>
          <p:nvPr>
            <p:ph idx="1"/>
          </p:nvPr>
        </p:nvSpPr>
        <p:spPr>
          <a:xfrm>
            <a:off x="457200" y="411510"/>
            <a:ext cx="8229600" cy="4374486"/>
          </a:xfrm>
        </p:spPr>
        <p:txBody>
          <a:bodyPr>
            <a:normAutofit/>
          </a:bodyPr>
          <a:lstStyle/>
          <a:p>
            <a:pPr algn="ctr">
              <a:buNone/>
            </a:pPr>
            <a:r>
              <a:rPr lang="ru-RU" sz="1600" b="1" dirty="0" smtClean="0">
                <a:latin typeface="Liberation Serif" pitchFamily="18" charset="0"/>
                <a:ea typeface="Liberation Serif" pitchFamily="18" charset="0"/>
                <a:cs typeface="Liberation Serif" pitchFamily="18" charset="0"/>
              </a:rPr>
              <a:t>Основные доходные источники бюджета </a:t>
            </a:r>
            <a:r>
              <a:rPr lang="ru-RU" sz="1600" b="1" dirty="0" err="1" smtClean="0">
                <a:latin typeface="Liberation Serif" pitchFamily="18" charset="0"/>
                <a:ea typeface="Liberation Serif" pitchFamily="18" charset="0"/>
                <a:cs typeface="Liberation Serif" pitchFamily="18" charset="0"/>
              </a:rPr>
              <a:t>Слободо</a:t>
            </a:r>
            <a:r>
              <a:rPr lang="ru-RU" sz="1600" b="1" dirty="0" smtClean="0">
                <a:latin typeface="Liberation Serif" pitchFamily="18" charset="0"/>
                <a:ea typeface="Liberation Serif" pitchFamily="18" charset="0"/>
                <a:cs typeface="Liberation Serif" pitchFamily="18" charset="0"/>
              </a:rPr>
              <a:t>-Туринского муниципального района на 2020-2022 годы</a:t>
            </a:r>
            <a:endParaRPr lang="ru-RU" sz="1600" dirty="0">
              <a:latin typeface="Liberation Serif" pitchFamily="18" charset="0"/>
              <a:ea typeface="Liberation Serif" pitchFamily="18" charset="0"/>
              <a:cs typeface="Liberation Serif" pitchFamily="18" charset="0"/>
            </a:endParaRPr>
          </a:p>
        </p:txBody>
      </p:sp>
      <p:graphicFrame>
        <p:nvGraphicFramePr>
          <p:cNvPr id="4" name="Содержимое 3"/>
          <p:cNvGraphicFramePr>
            <a:graphicFrameLocks/>
          </p:cNvGraphicFramePr>
          <p:nvPr>
            <p:extLst>
              <p:ext uri="{D42A27DB-BD31-4B8C-83A1-F6EECF244321}">
                <p14:modId xmlns:p14="http://schemas.microsoft.com/office/powerpoint/2010/main" val="3408621719"/>
              </p:ext>
            </p:extLst>
          </p:nvPr>
        </p:nvGraphicFramePr>
        <p:xfrm>
          <a:off x="1043607" y="1059582"/>
          <a:ext cx="7992886" cy="3744416"/>
        </p:xfrm>
        <a:graphic>
          <a:graphicData uri="http://schemas.openxmlformats.org/drawingml/2006/table">
            <a:tbl>
              <a:tblPr firstRow="1" bandRow="1">
                <a:tableStyleId>{5C22544A-7EE6-4342-B048-85BDC9FD1C3A}</a:tableStyleId>
              </a:tblPr>
              <a:tblGrid>
                <a:gridCol w="393092"/>
                <a:gridCol w="939054"/>
                <a:gridCol w="666074"/>
                <a:gridCol w="666074"/>
                <a:gridCol w="666074"/>
                <a:gridCol w="666074"/>
                <a:gridCol w="666074"/>
                <a:gridCol w="666074"/>
                <a:gridCol w="666074"/>
                <a:gridCol w="666074"/>
                <a:gridCol w="666074"/>
                <a:gridCol w="666074"/>
              </a:tblGrid>
              <a:tr h="280831">
                <a:tc rowSpan="2">
                  <a:txBody>
                    <a:bodyPr/>
                    <a:lstStyle/>
                    <a:p>
                      <a:pPr marL="101600">
                        <a:lnSpc>
                          <a:spcPts val="850"/>
                        </a:lnSpc>
                        <a:spcAft>
                          <a:spcPts val="0"/>
                        </a:spcAft>
                      </a:pPr>
                      <a:r>
                        <a:rPr lang="ru-RU" sz="1000" spc="20" dirty="0">
                          <a:solidFill>
                            <a:srgbClr val="000000"/>
                          </a:solidFill>
                          <a:latin typeface="Liberation Serif" pitchFamily="18" charset="0"/>
                          <a:ea typeface="Liberation Serif" pitchFamily="18" charset="0"/>
                          <a:cs typeface="Liberation Serif" pitchFamily="18" charset="0"/>
                        </a:rPr>
                        <a:t>№</a:t>
                      </a:r>
                      <a:r>
                        <a:rPr lang="ru-RU" sz="1000" spc="20" dirty="0" err="1">
                          <a:solidFill>
                            <a:srgbClr val="000000"/>
                          </a:solidFill>
                          <a:latin typeface="Liberation Serif" pitchFamily="18" charset="0"/>
                          <a:ea typeface="Liberation Serif" pitchFamily="18" charset="0"/>
                          <a:cs typeface="Liberation Serif" pitchFamily="18" charset="0"/>
                        </a:rPr>
                        <a:t>п</a:t>
                      </a:r>
                      <a:r>
                        <a:rPr lang="ru-RU" sz="1000" spc="20" dirty="0">
                          <a:solidFill>
                            <a:srgbClr val="000000"/>
                          </a:solidFill>
                          <a:latin typeface="Liberation Serif" pitchFamily="18" charset="0"/>
                          <a:ea typeface="Liberation Serif" pitchFamily="18" charset="0"/>
                          <a:cs typeface="Liberation Serif" pitchFamily="18" charset="0"/>
                        </a:rPr>
                        <a:t>/</a:t>
                      </a:r>
                      <a:r>
                        <a:rPr lang="ru-RU" sz="1000" spc="20" dirty="0" err="1">
                          <a:solidFill>
                            <a:srgbClr val="000000"/>
                          </a:solidFill>
                          <a:latin typeface="Liberation Serif" pitchFamily="18" charset="0"/>
                          <a:ea typeface="Liberation Serif" pitchFamily="18" charset="0"/>
                          <a:cs typeface="Liberation Serif" pitchFamily="18" charset="0"/>
                        </a:rPr>
                        <a:t>п</a:t>
                      </a:r>
                      <a:endParaRPr lang="ru-RU" sz="1000" dirty="0">
                        <a:latin typeface="Liberation Serif" pitchFamily="18" charset="0"/>
                        <a:ea typeface="Liberation Serif" pitchFamily="18" charset="0"/>
                        <a:cs typeface="Liberation Serif" pitchFamily="18" charset="0"/>
                      </a:endParaRPr>
                    </a:p>
                  </a:txBody>
                  <a:tcPr marL="6350" marR="6350" marT="0" marB="0" anchor="ctr"/>
                </a:tc>
                <a:tc rowSpan="2">
                  <a:txBody>
                    <a:bodyPr/>
                    <a:lstStyle/>
                    <a:p>
                      <a:pPr algn="ctr">
                        <a:lnSpc>
                          <a:spcPts val="850"/>
                        </a:lnSpc>
                        <a:spcAft>
                          <a:spcPts val="0"/>
                        </a:spcAft>
                      </a:pPr>
                      <a:r>
                        <a:rPr lang="ru-RU" sz="1000" spc="20" dirty="0">
                          <a:solidFill>
                            <a:srgbClr val="000000"/>
                          </a:solidFill>
                          <a:latin typeface="Liberation Serif" pitchFamily="18" charset="0"/>
                          <a:ea typeface="Liberation Serif" pitchFamily="18" charset="0"/>
                          <a:cs typeface="Liberation Serif" pitchFamily="18" charset="0"/>
                        </a:rPr>
                        <a:t>Наименование</a:t>
                      </a:r>
                      <a:endParaRPr lang="ru-RU" sz="1000" dirty="0">
                        <a:latin typeface="Liberation Serif" pitchFamily="18" charset="0"/>
                        <a:ea typeface="Liberation Serif" pitchFamily="18" charset="0"/>
                        <a:cs typeface="Liberation Serif" pitchFamily="18" charset="0"/>
                      </a:endParaRPr>
                    </a:p>
                  </a:txBody>
                  <a:tcPr marL="6350" marR="6350" marT="0" marB="0" anchor="ctr"/>
                </a:tc>
                <a:tc rowSpan="2">
                  <a:txBody>
                    <a:bodyPr/>
                    <a:lstStyle/>
                    <a:p>
                      <a:pPr algn="ctr">
                        <a:lnSpc>
                          <a:spcPts val="1130"/>
                        </a:lnSpc>
                        <a:spcAft>
                          <a:spcPts val="0"/>
                        </a:spcAft>
                      </a:pPr>
                      <a:r>
                        <a:rPr lang="ru-RU" sz="1000" spc="20" dirty="0" smtClean="0">
                          <a:solidFill>
                            <a:srgbClr val="000000"/>
                          </a:solidFill>
                          <a:latin typeface="Liberation Serif" pitchFamily="18" charset="0"/>
                          <a:ea typeface="Liberation Serif" pitchFamily="18" charset="0"/>
                          <a:cs typeface="Liberation Serif" pitchFamily="18" charset="0"/>
                        </a:rPr>
                        <a:t>2019 </a:t>
                      </a:r>
                      <a:r>
                        <a:rPr lang="ru-RU" sz="1000" spc="20" dirty="0">
                          <a:solidFill>
                            <a:srgbClr val="000000"/>
                          </a:solidFill>
                          <a:latin typeface="Liberation Serif" pitchFamily="18" charset="0"/>
                          <a:ea typeface="Liberation Serif" pitchFamily="18" charset="0"/>
                          <a:cs typeface="Liberation Serif" pitchFamily="18" charset="0"/>
                        </a:rPr>
                        <a:t>год (</a:t>
                      </a:r>
                      <a:r>
                        <a:rPr lang="ru-RU" sz="1000" spc="20" dirty="0" smtClean="0">
                          <a:solidFill>
                            <a:srgbClr val="000000"/>
                          </a:solidFill>
                          <a:latin typeface="Liberation Serif" pitchFamily="18" charset="0"/>
                          <a:ea typeface="Liberation Serif" pitchFamily="18" charset="0"/>
                          <a:cs typeface="Liberation Serif" pitchFamily="18" charset="0"/>
                        </a:rPr>
                        <a:t>первоначальное </a:t>
                      </a:r>
                      <a:r>
                        <a:rPr lang="ru-RU" sz="1000" spc="20" dirty="0">
                          <a:solidFill>
                            <a:srgbClr val="000000"/>
                          </a:solidFill>
                          <a:latin typeface="Liberation Serif" pitchFamily="18" charset="0"/>
                          <a:ea typeface="Liberation Serif" pitchFamily="18" charset="0"/>
                          <a:cs typeface="Liberation Serif" pitchFamily="18" charset="0"/>
                        </a:rPr>
                        <a:t>Решение Думы), сумма, тыс. руб.</a:t>
                      </a:r>
                      <a:endParaRPr lang="ru-RU" sz="1000" dirty="0">
                        <a:latin typeface="Liberation Serif" pitchFamily="18" charset="0"/>
                        <a:ea typeface="Liberation Serif" pitchFamily="18" charset="0"/>
                        <a:cs typeface="Liberation Serif" pitchFamily="18" charset="0"/>
                      </a:endParaRPr>
                    </a:p>
                  </a:txBody>
                  <a:tcPr marL="6350" marR="6350" marT="0" marB="0" anchor="ctr"/>
                </a:tc>
                <a:tc rowSpan="2">
                  <a:txBody>
                    <a:bodyPr/>
                    <a:lstStyle/>
                    <a:p>
                      <a:pPr algn="ctr">
                        <a:lnSpc>
                          <a:spcPts val="1130"/>
                        </a:lnSpc>
                        <a:spcAft>
                          <a:spcPts val="0"/>
                        </a:spcAft>
                      </a:pPr>
                      <a:r>
                        <a:rPr lang="ru-RU" sz="1000" spc="20" dirty="0" smtClean="0">
                          <a:solidFill>
                            <a:srgbClr val="000000"/>
                          </a:solidFill>
                          <a:latin typeface="Liberation Serif" pitchFamily="18" charset="0"/>
                          <a:ea typeface="Liberation Serif" pitchFamily="18" charset="0"/>
                          <a:cs typeface="Liberation Serif" pitchFamily="18" charset="0"/>
                        </a:rPr>
                        <a:t>2020 </a:t>
                      </a:r>
                      <a:r>
                        <a:rPr lang="ru-RU" sz="1000" spc="20" dirty="0">
                          <a:solidFill>
                            <a:srgbClr val="000000"/>
                          </a:solidFill>
                          <a:latin typeface="Liberation Serif" pitchFamily="18" charset="0"/>
                          <a:ea typeface="Liberation Serif" pitchFamily="18" charset="0"/>
                          <a:cs typeface="Liberation Serif" pitchFamily="18" charset="0"/>
                        </a:rPr>
                        <a:t>год (</a:t>
                      </a:r>
                      <a:r>
                        <a:rPr lang="ru-RU" sz="1000" spc="20" dirty="0" smtClean="0">
                          <a:solidFill>
                            <a:srgbClr val="000000"/>
                          </a:solidFill>
                          <a:latin typeface="Liberation Serif" pitchFamily="18" charset="0"/>
                          <a:ea typeface="Liberation Serif" pitchFamily="18" charset="0"/>
                          <a:cs typeface="Liberation Serif" pitchFamily="18" charset="0"/>
                        </a:rPr>
                        <a:t>первоначальное </a:t>
                      </a:r>
                      <a:r>
                        <a:rPr lang="ru-RU" sz="1000" spc="20" dirty="0">
                          <a:solidFill>
                            <a:srgbClr val="000000"/>
                          </a:solidFill>
                          <a:latin typeface="Liberation Serif" pitchFamily="18" charset="0"/>
                          <a:ea typeface="Liberation Serif" pitchFamily="18" charset="0"/>
                          <a:cs typeface="Liberation Serif" pitchFamily="18" charset="0"/>
                        </a:rPr>
                        <a:t>Решение Думы), сумма, тыс. руб.</a:t>
                      </a:r>
                      <a:endParaRPr lang="ru-RU" sz="1000" dirty="0">
                        <a:latin typeface="Liberation Serif" pitchFamily="18" charset="0"/>
                        <a:ea typeface="Liberation Serif" pitchFamily="18" charset="0"/>
                        <a:cs typeface="Liberation Serif" pitchFamily="18" charset="0"/>
                      </a:endParaRPr>
                    </a:p>
                  </a:txBody>
                  <a:tcPr marL="6350" marR="6350" marT="0" marB="0" anchor="ctr"/>
                </a:tc>
                <a:tc rowSpan="2">
                  <a:txBody>
                    <a:bodyPr/>
                    <a:lstStyle/>
                    <a:p>
                      <a:pPr algn="ctr">
                        <a:lnSpc>
                          <a:spcPts val="1130"/>
                        </a:lnSpc>
                        <a:spcAft>
                          <a:spcPts val="0"/>
                        </a:spcAft>
                      </a:pPr>
                      <a:r>
                        <a:rPr lang="ru-RU" sz="1000" dirty="0" smtClean="0">
                          <a:solidFill>
                            <a:schemeClr val="tx1"/>
                          </a:solidFill>
                          <a:latin typeface="Liberation Serif" pitchFamily="18" charset="0"/>
                          <a:ea typeface="Liberation Serif" pitchFamily="18" charset="0"/>
                          <a:cs typeface="Liberation Serif" pitchFamily="18" charset="0"/>
                        </a:rPr>
                        <a:t>Структура</a:t>
                      </a:r>
                      <a:r>
                        <a:rPr lang="ru-RU" sz="1000" baseline="0" dirty="0" smtClean="0">
                          <a:solidFill>
                            <a:schemeClr val="tx1"/>
                          </a:solidFill>
                          <a:latin typeface="Liberation Serif" pitchFamily="18" charset="0"/>
                          <a:ea typeface="Liberation Serif" pitchFamily="18" charset="0"/>
                          <a:cs typeface="Liberation Serif" pitchFamily="18" charset="0"/>
                        </a:rPr>
                        <a:t> бюджета, %</a:t>
                      </a:r>
                      <a:endParaRPr lang="ru-RU" sz="1000" dirty="0">
                        <a:solidFill>
                          <a:schemeClr val="tx1"/>
                        </a:solidFill>
                        <a:latin typeface="Liberation Serif" pitchFamily="18" charset="0"/>
                        <a:ea typeface="Liberation Serif" pitchFamily="18" charset="0"/>
                        <a:cs typeface="Liberation Serif" pitchFamily="18" charset="0"/>
                      </a:endParaRPr>
                    </a:p>
                  </a:txBody>
                  <a:tcPr marL="6350" marR="6350" marT="0" marB="0" anchor="ctr"/>
                </a:tc>
                <a:tc rowSpan="2">
                  <a:txBody>
                    <a:bodyPr/>
                    <a:lstStyle/>
                    <a:p>
                      <a:pPr algn="ctr">
                        <a:lnSpc>
                          <a:spcPts val="1130"/>
                        </a:lnSpc>
                        <a:spcAft>
                          <a:spcPts val="0"/>
                        </a:spcAft>
                      </a:pPr>
                      <a:r>
                        <a:rPr lang="ru-RU" sz="1000" spc="20" dirty="0">
                          <a:solidFill>
                            <a:srgbClr val="000000"/>
                          </a:solidFill>
                          <a:latin typeface="Liberation Serif" pitchFamily="18" charset="0"/>
                          <a:ea typeface="Liberation Serif" pitchFamily="18" charset="0"/>
                          <a:cs typeface="Liberation Serif" pitchFamily="18" charset="0"/>
                        </a:rPr>
                        <a:t>Рост +; Сниже­ние - </a:t>
                      </a:r>
                      <a:r>
                        <a:rPr lang="ru-RU" sz="1000" spc="20" dirty="0" smtClean="0">
                          <a:solidFill>
                            <a:srgbClr val="000000"/>
                          </a:solidFill>
                          <a:latin typeface="Liberation Serif" pitchFamily="18" charset="0"/>
                          <a:ea typeface="Liberation Serif" pitchFamily="18" charset="0"/>
                          <a:cs typeface="Liberation Serif" pitchFamily="18" charset="0"/>
                        </a:rPr>
                        <a:t>2020 </a:t>
                      </a:r>
                      <a:r>
                        <a:rPr lang="ru-RU" sz="1000" spc="20" dirty="0">
                          <a:solidFill>
                            <a:srgbClr val="000000"/>
                          </a:solidFill>
                          <a:latin typeface="Liberation Serif" pitchFamily="18" charset="0"/>
                          <a:ea typeface="Liberation Serif" pitchFamily="18" charset="0"/>
                          <a:cs typeface="Liberation Serif" pitchFamily="18" charset="0"/>
                        </a:rPr>
                        <a:t>года к </a:t>
                      </a:r>
                      <a:r>
                        <a:rPr lang="ru-RU" sz="1000" spc="20" dirty="0" smtClean="0">
                          <a:solidFill>
                            <a:srgbClr val="000000"/>
                          </a:solidFill>
                          <a:latin typeface="Liberation Serif" pitchFamily="18" charset="0"/>
                          <a:ea typeface="Liberation Serif" pitchFamily="18" charset="0"/>
                          <a:cs typeface="Liberation Serif" pitchFamily="18" charset="0"/>
                        </a:rPr>
                        <a:t>2019 </a:t>
                      </a:r>
                      <a:r>
                        <a:rPr lang="ru-RU" sz="1000" spc="20" dirty="0">
                          <a:solidFill>
                            <a:srgbClr val="000000"/>
                          </a:solidFill>
                          <a:latin typeface="Liberation Serif" pitchFamily="18" charset="0"/>
                          <a:ea typeface="Liberation Serif" pitchFamily="18" charset="0"/>
                          <a:cs typeface="Liberation Serif" pitchFamily="18" charset="0"/>
                        </a:rPr>
                        <a:t>году</a:t>
                      </a:r>
                      <a:endParaRPr lang="ru-RU" sz="1000" dirty="0">
                        <a:latin typeface="Liberation Serif" pitchFamily="18" charset="0"/>
                        <a:ea typeface="Liberation Serif" pitchFamily="18" charset="0"/>
                        <a:cs typeface="Liberation Serif" pitchFamily="18" charset="0"/>
                      </a:endParaRPr>
                    </a:p>
                  </a:txBody>
                  <a:tcPr marL="6350" marR="6350" marT="0" marB="0" anchor="ctr"/>
                </a:tc>
                <a:tc gridSpan="6">
                  <a:txBody>
                    <a:bodyPr/>
                    <a:lstStyle/>
                    <a:p>
                      <a:pPr algn="ctr">
                        <a:lnSpc>
                          <a:spcPts val="850"/>
                        </a:lnSpc>
                        <a:spcAft>
                          <a:spcPts val="0"/>
                        </a:spcAft>
                      </a:pPr>
                      <a:r>
                        <a:rPr lang="ru-RU" sz="1100" spc="20" dirty="0">
                          <a:solidFill>
                            <a:srgbClr val="000000"/>
                          </a:solidFill>
                          <a:latin typeface="Liberation Serif" pitchFamily="18" charset="0"/>
                          <a:ea typeface="Liberation Serif" pitchFamily="18" charset="0"/>
                          <a:cs typeface="Liberation Serif" pitchFamily="18" charset="0"/>
                        </a:rPr>
                        <a:t>Плановый период</a:t>
                      </a:r>
                      <a:endParaRPr lang="ru-RU" sz="1100" dirty="0">
                        <a:latin typeface="Liberation Serif" pitchFamily="18" charset="0"/>
                        <a:ea typeface="Liberation Serif" pitchFamily="18" charset="0"/>
                        <a:cs typeface="Liberation Serif" pitchFamily="18" charset="0"/>
                      </a:endParaRPr>
                    </a:p>
                  </a:txBody>
                  <a:tcPr marL="6350" marR="635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123325">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indent="63500" algn="ctr">
                        <a:lnSpc>
                          <a:spcPts val="1130"/>
                        </a:lnSpc>
                        <a:spcAft>
                          <a:spcPts val="0"/>
                        </a:spcAft>
                      </a:pPr>
                      <a:r>
                        <a:rPr lang="ru-RU" sz="850" spc="20" dirty="0" smtClean="0">
                          <a:solidFill>
                            <a:srgbClr val="000000"/>
                          </a:solidFill>
                          <a:latin typeface="Liberation Serif" pitchFamily="18" charset="0"/>
                          <a:ea typeface="Liberation Serif" pitchFamily="18" charset="0"/>
                          <a:cs typeface="Liberation Serif" pitchFamily="18" charset="0"/>
                        </a:rPr>
                        <a:t>2021 </a:t>
                      </a:r>
                      <a:r>
                        <a:rPr lang="ru-RU" sz="850" spc="20" dirty="0">
                          <a:solidFill>
                            <a:srgbClr val="000000"/>
                          </a:solidFill>
                          <a:latin typeface="Liberation Serif" pitchFamily="18" charset="0"/>
                          <a:ea typeface="Liberation Serif" pitchFamily="18" charset="0"/>
                          <a:cs typeface="Liberation Serif" pitchFamily="18" charset="0"/>
                        </a:rPr>
                        <a:t>год (</a:t>
                      </a:r>
                      <a:r>
                        <a:rPr lang="ru-RU" sz="850" spc="20" dirty="0" smtClean="0">
                          <a:solidFill>
                            <a:srgbClr val="000000"/>
                          </a:solidFill>
                          <a:latin typeface="Liberation Serif" pitchFamily="18" charset="0"/>
                          <a:ea typeface="Liberation Serif" pitchFamily="18" charset="0"/>
                          <a:cs typeface="Liberation Serif" pitchFamily="18" charset="0"/>
                        </a:rPr>
                        <a:t>первоначальное </a:t>
                      </a:r>
                      <a:r>
                        <a:rPr lang="ru-RU" sz="850" spc="20" dirty="0">
                          <a:solidFill>
                            <a:srgbClr val="000000"/>
                          </a:solidFill>
                          <a:latin typeface="Liberation Serif" pitchFamily="18" charset="0"/>
                          <a:ea typeface="Liberation Serif" pitchFamily="18" charset="0"/>
                          <a:cs typeface="Liberation Serif" pitchFamily="18" charset="0"/>
                        </a:rPr>
                        <a:t>Решение Думы), сумма, тыс. руб.</a:t>
                      </a:r>
                      <a:endParaRPr lang="ru-RU" sz="1000" dirty="0">
                        <a:latin typeface="Liberation Serif" pitchFamily="18" charset="0"/>
                        <a:ea typeface="Liberation Serif" pitchFamily="18" charset="0"/>
                        <a:cs typeface="Liberation Serif" pitchFamily="18" charset="0"/>
                      </a:endParaRPr>
                    </a:p>
                  </a:txBody>
                  <a:tcPr marL="6350" marR="6350" marT="0" marB="0"/>
                </a:tc>
                <a:tc>
                  <a:txBody>
                    <a:bodyPr/>
                    <a:lstStyle/>
                    <a:p>
                      <a:pPr algn="ctr">
                        <a:lnSpc>
                          <a:spcPts val="1115"/>
                        </a:lnSpc>
                        <a:spcAft>
                          <a:spcPts val="0"/>
                        </a:spcAft>
                      </a:pPr>
                      <a:r>
                        <a:rPr lang="ru-RU" sz="850" spc="20" dirty="0">
                          <a:solidFill>
                            <a:srgbClr val="000000"/>
                          </a:solidFill>
                          <a:latin typeface="Liberation Serif" pitchFamily="18" charset="0"/>
                          <a:ea typeface="Liberation Serif" pitchFamily="18" charset="0"/>
                          <a:cs typeface="Liberation Serif" pitchFamily="18" charset="0"/>
                        </a:rPr>
                        <a:t>Структура</a:t>
                      </a:r>
                      <a:endParaRPr lang="ru-RU" sz="1000" dirty="0">
                        <a:latin typeface="Liberation Serif" pitchFamily="18" charset="0"/>
                        <a:ea typeface="Liberation Serif" pitchFamily="18" charset="0"/>
                        <a:cs typeface="Liberation Serif" pitchFamily="18" charset="0"/>
                      </a:endParaRPr>
                    </a:p>
                    <a:p>
                      <a:pPr algn="ctr">
                        <a:lnSpc>
                          <a:spcPts val="1115"/>
                        </a:lnSpc>
                        <a:spcAft>
                          <a:spcPts val="0"/>
                        </a:spcAft>
                      </a:pPr>
                      <a:r>
                        <a:rPr lang="ru-RU" sz="850" spc="20" dirty="0">
                          <a:solidFill>
                            <a:srgbClr val="000000"/>
                          </a:solidFill>
                          <a:latin typeface="Liberation Serif" pitchFamily="18" charset="0"/>
                          <a:ea typeface="Liberation Serif" pitchFamily="18" charset="0"/>
                          <a:cs typeface="Liberation Serif" pitchFamily="18" charset="0"/>
                        </a:rPr>
                        <a:t>бюджета,</a:t>
                      </a:r>
                      <a:endParaRPr lang="ru-RU" sz="1000" dirty="0">
                        <a:latin typeface="Liberation Serif" pitchFamily="18" charset="0"/>
                        <a:ea typeface="Liberation Serif" pitchFamily="18" charset="0"/>
                        <a:cs typeface="Liberation Serif" pitchFamily="18" charset="0"/>
                      </a:endParaRPr>
                    </a:p>
                    <a:p>
                      <a:pPr algn="ctr">
                        <a:lnSpc>
                          <a:spcPts val="1115"/>
                        </a:lnSpc>
                        <a:spcAft>
                          <a:spcPts val="0"/>
                        </a:spcAft>
                      </a:pPr>
                      <a:r>
                        <a:rPr lang="ru-RU" sz="850" spc="20" dirty="0">
                          <a:solidFill>
                            <a:srgbClr val="000000"/>
                          </a:solidFill>
                          <a:latin typeface="Liberation Serif" pitchFamily="18" charset="0"/>
                          <a:ea typeface="Liberation Serif" pitchFamily="18" charset="0"/>
                          <a:cs typeface="Liberation Serif" pitchFamily="18" charset="0"/>
                        </a:rPr>
                        <a:t>%</a:t>
                      </a:r>
                      <a:endParaRPr lang="ru-RU" sz="1000" dirty="0">
                        <a:latin typeface="Liberation Serif" pitchFamily="18" charset="0"/>
                        <a:ea typeface="Liberation Serif" pitchFamily="18" charset="0"/>
                        <a:cs typeface="Liberation Serif" pitchFamily="18" charset="0"/>
                      </a:endParaRPr>
                    </a:p>
                  </a:txBody>
                  <a:tcPr marL="6350" marR="6350" marT="0" marB="0"/>
                </a:tc>
                <a:tc>
                  <a:txBody>
                    <a:bodyPr/>
                    <a:lstStyle/>
                    <a:p>
                      <a:pPr algn="ctr">
                        <a:lnSpc>
                          <a:spcPts val="1130"/>
                        </a:lnSpc>
                        <a:spcAft>
                          <a:spcPts val="0"/>
                        </a:spcAft>
                      </a:pPr>
                      <a:r>
                        <a:rPr lang="ru-RU" sz="850" spc="20" dirty="0">
                          <a:solidFill>
                            <a:srgbClr val="000000"/>
                          </a:solidFill>
                          <a:latin typeface="Liberation Serif" pitchFamily="18" charset="0"/>
                          <a:ea typeface="Liberation Serif" pitchFamily="18" charset="0"/>
                          <a:cs typeface="Liberation Serif" pitchFamily="18" charset="0"/>
                        </a:rPr>
                        <a:t>Рост +; Сниже­ние —</a:t>
                      </a:r>
                      <a:endParaRPr lang="ru-RU" sz="1000" dirty="0">
                        <a:latin typeface="Liberation Serif" pitchFamily="18" charset="0"/>
                        <a:ea typeface="Liberation Serif" pitchFamily="18" charset="0"/>
                        <a:cs typeface="Liberation Serif" pitchFamily="18" charset="0"/>
                      </a:endParaRPr>
                    </a:p>
                    <a:p>
                      <a:pPr algn="ctr">
                        <a:lnSpc>
                          <a:spcPts val="1130"/>
                        </a:lnSpc>
                        <a:spcAft>
                          <a:spcPts val="0"/>
                        </a:spcAft>
                      </a:pPr>
                      <a:r>
                        <a:rPr lang="ru-RU" sz="850" spc="20" dirty="0" smtClean="0">
                          <a:solidFill>
                            <a:srgbClr val="000000"/>
                          </a:solidFill>
                          <a:latin typeface="Liberation Serif" pitchFamily="18" charset="0"/>
                          <a:ea typeface="Liberation Serif" pitchFamily="18" charset="0"/>
                          <a:cs typeface="Liberation Serif" pitchFamily="18" charset="0"/>
                        </a:rPr>
                        <a:t>2021 </a:t>
                      </a:r>
                      <a:r>
                        <a:rPr lang="ru-RU" sz="850" spc="20" dirty="0">
                          <a:solidFill>
                            <a:srgbClr val="000000"/>
                          </a:solidFill>
                          <a:latin typeface="Liberation Serif" pitchFamily="18" charset="0"/>
                          <a:ea typeface="Liberation Serif" pitchFamily="18" charset="0"/>
                          <a:cs typeface="Liberation Serif" pitchFamily="18" charset="0"/>
                        </a:rPr>
                        <a:t>год к </a:t>
                      </a:r>
                      <a:r>
                        <a:rPr lang="ru-RU" sz="850" spc="20" dirty="0" smtClean="0">
                          <a:solidFill>
                            <a:srgbClr val="000000"/>
                          </a:solidFill>
                          <a:latin typeface="Liberation Serif" pitchFamily="18" charset="0"/>
                          <a:ea typeface="Liberation Serif" pitchFamily="18" charset="0"/>
                          <a:cs typeface="Liberation Serif" pitchFamily="18" charset="0"/>
                        </a:rPr>
                        <a:t>2020 </a:t>
                      </a:r>
                      <a:r>
                        <a:rPr lang="ru-RU" sz="850" spc="20" dirty="0">
                          <a:solidFill>
                            <a:srgbClr val="000000"/>
                          </a:solidFill>
                          <a:latin typeface="Liberation Serif" pitchFamily="18" charset="0"/>
                          <a:ea typeface="Liberation Serif" pitchFamily="18" charset="0"/>
                          <a:cs typeface="Liberation Serif" pitchFamily="18" charset="0"/>
                        </a:rPr>
                        <a:t>году</a:t>
                      </a:r>
                      <a:endParaRPr lang="ru-RU" sz="1000" dirty="0">
                        <a:latin typeface="Liberation Serif" pitchFamily="18" charset="0"/>
                        <a:ea typeface="Liberation Serif" pitchFamily="18" charset="0"/>
                        <a:cs typeface="Liberation Serif" pitchFamily="18" charset="0"/>
                      </a:endParaRPr>
                    </a:p>
                  </a:txBody>
                  <a:tcPr marL="6350" marR="6350" marT="0" marB="0"/>
                </a:tc>
                <a:tc>
                  <a:txBody>
                    <a:bodyPr/>
                    <a:lstStyle/>
                    <a:p>
                      <a:pPr algn="ctr">
                        <a:lnSpc>
                          <a:spcPts val="1130"/>
                        </a:lnSpc>
                        <a:spcAft>
                          <a:spcPts val="0"/>
                        </a:spcAft>
                      </a:pPr>
                      <a:r>
                        <a:rPr lang="ru-RU" sz="850" spc="20" dirty="0" smtClean="0">
                          <a:solidFill>
                            <a:srgbClr val="000000"/>
                          </a:solidFill>
                          <a:latin typeface="Liberation Serif" pitchFamily="18" charset="0"/>
                          <a:ea typeface="Liberation Serif" pitchFamily="18" charset="0"/>
                          <a:cs typeface="Liberation Serif" pitchFamily="18" charset="0"/>
                        </a:rPr>
                        <a:t>2022 </a:t>
                      </a:r>
                      <a:r>
                        <a:rPr lang="ru-RU" sz="850" spc="20" dirty="0">
                          <a:solidFill>
                            <a:srgbClr val="000000"/>
                          </a:solidFill>
                          <a:latin typeface="Liberation Serif" pitchFamily="18" charset="0"/>
                          <a:ea typeface="Liberation Serif" pitchFamily="18" charset="0"/>
                          <a:cs typeface="Liberation Serif" pitchFamily="18" charset="0"/>
                        </a:rPr>
                        <a:t>год (первона­чальное Решение Думы), сумма, тыс. руб.</a:t>
                      </a:r>
                      <a:endParaRPr lang="ru-RU" sz="1000" dirty="0">
                        <a:latin typeface="Liberation Serif" pitchFamily="18" charset="0"/>
                        <a:ea typeface="Liberation Serif" pitchFamily="18" charset="0"/>
                        <a:cs typeface="Liberation Serif" pitchFamily="18" charset="0"/>
                      </a:endParaRPr>
                    </a:p>
                  </a:txBody>
                  <a:tcPr marL="6350" marR="6350" marT="0" marB="0"/>
                </a:tc>
                <a:tc>
                  <a:txBody>
                    <a:bodyPr/>
                    <a:lstStyle/>
                    <a:p>
                      <a:pPr algn="ctr">
                        <a:lnSpc>
                          <a:spcPts val="1115"/>
                        </a:lnSpc>
                        <a:spcAft>
                          <a:spcPts val="0"/>
                        </a:spcAft>
                      </a:pPr>
                      <a:r>
                        <a:rPr lang="ru-RU" sz="850" spc="20" dirty="0">
                          <a:solidFill>
                            <a:srgbClr val="000000"/>
                          </a:solidFill>
                          <a:latin typeface="Liberation Serif" pitchFamily="18" charset="0"/>
                          <a:ea typeface="Liberation Serif" pitchFamily="18" charset="0"/>
                          <a:cs typeface="Liberation Serif" pitchFamily="18" charset="0"/>
                        </a:rPr>
                        <a:t>Структура</a:t>
                      </a:r>
                      <a:endParaRPr lang="ru-RU" sz="1000" dirty="0">
                        <a:latin typeface="Liberation Serif" pitchFamily="18" charset="0"/>
                        <a:ea typeface="Liberation Serif" pitchFamily="18" charset="0"/>
                        <a:cs typeface="Liberation Serif" pitchFamily="18" charset="0"/>
                      </a:endParaRPr>
                    </a:p>
                    <a:p>
                      <a:pPr algn="ctr">
                        <a:lnSpc>
                          <a:spcPts val="1115"/>
                        </a:lnSpc>
                        <a:spcAft>
                          <a:spcPts val="0"/>
                        </a:spcAft>
                      </a:pPr>
                      <a:r>
                        <a:rPr lang="ru-RU" sz="850" spc="20" dirty="0">
                          <a:solidFill>
                            <a:srgbClr val="000000"/>
                          </a:solidFill>
                          <a:latin typeface="Liberation Serif" pitchFamily="18" charset="0"/>
                          <a:ea typeface="Liberation Serif" pitchFamily="18" charset="0"/>
                          <a:cs typeface="Liberation Serif" pitchFamily="18" charset="0"/>
                        </a:rPr>
                        <a:t>бюджета,</a:t>
                      </a:r>
                      <a:endParaRPr lang="ru-RU" sz="1000" dirty="0">
                        <a:latin typeface="Liberation Serif" pitchFamily="18" charset="0"/>
                        <a:ea typeface="Liberation Serif" pitchFamily="18" charset="0"/>
                        <a:cs typeface="Liberation Serif" pitchFamily="18" charset="0"/>
                      </a:endParaRPr>
                    </a:p>
                    <a:p>
                      <a:pPr algn="ctr">
                        <a:lnSpc>
                          <a:spcPts val="1115"/>
                        </a:lnSpc>
                        <a:spcAft>
                          <a:spcPts val="0"/>
                        </a:spcAft>
                      </a:pPr>
                      <a:r>
                        <a:rPr lang="ru-RU" sz="850" spc="20" dirty="0">
                          <a:solidFill>
                            <a:srgbClr val="000000"/>
                          </a:solidFill>
                          <a:latin typeface="Liberation Serif" pitchFamily="18" charset="0"/>
                          <a:ea typeface="Liberation Serif" pitchFamily="18" charset="0"/>
                          <a:cs typeface="Liberation Serif" pitchFamily="18" charset="0"/>
                        </a:rPr>
                        <a:t>%</a:t>
                      </a:r>
                      <a:endParaRPr lang="ru-RU" sz="1000" dirty="0">
                        <a:latin typeface="Liberation Serif" pitchFamily="18" charset="0"/>
                        <a:ea typeface="Liberation Serif" pitchFamily="18" charset="0"/>
                        <a:cs typeface="Liberation Serif" pitchFamily="18" charset="0"/>
                      </a:endParaRPr>
                    </a:p>
                  </a:txBody>
                  <a:tcPr marL="6350" marR="6350" marT="0" marB="0"/>
                </a:tc>
                <a:tc>
                  <a:txBody>
                    <a:bodyPr/>
                    <a:lstStyle/>
                    <a:p>
                      <a:pPr marL="76200" algn="ctr">
                        <a:lnSpc>
                          <a:spcPts val="1130"/>
                        </a:lnSpc>
                        <a:spcAft>
                          <a:spcPts val="0"/>
                        </a:spcAft>
                      </a:pPr>
                      <a:r>
                        <a:rPr lang="ru-RU" sz="850" spc="20" dirty="0">
                          <a:solidFill>
                            <a:srgbClr val="000000"/>
                          </a:solidFill>
                          <a:latin typeface="Liberation Serif" pitchFamily="18" charset="0"/>
                          <a:ea typeface="Liberation Serif" pitchFamily="18" charset="0"/>
                          <a:cs typeface="Liberation Serif" pitchFamily="18" charset="0"/>
                        </a:rPr>
                        <a:t>Рост +; Сниже­ние - </a:t>
                      </a:r>
                      <a:r>
                        <a:rPr lang="ru-RU" sz="850" spc="20" dirty="0" smtClean="0">
                          <a:solidFill>
                            <a:srgbClr val="000000"/>
                          </a:solidFill>
                          <a:latin typeface="Liberation Serif" pitchFamily="18" charset="0"/>
                          <a:ea typeface="Liberation Serif" pitchFamily="18" charset="0"/>
                          <a:cs typeface="Liberation Serif" pitchFamily="18" charset="0"/>
                        </a:rPr>
                        <a:t>2022 </a:t>
                      </a:r>
                      <a:r>
                        <a:rPr lang="ru-RU" sz="850" spc="20" dirty="0">
                          <a:solidFill>
                            <a:srgbClr val="000000"/>
                          </a:solidFill>
                          <a:latin typeface="Liberation Serif" pitchFamily="18" charset="0"/>
                          <a:ea typeface="Liberation Serif" pitchFamily="18" charset="0"/>
                          <a:cs typeface="Liberation Serif" pitchFamily="18" charset="0"/>
                        </a:rPr>
                        <a:t>год к </a:t>
                      </a:r>
                      <a:r>
                        <a:rPr lang="ru-RU" sz="850" spc="20" dirty="0" smtClean="0">
                          <a:solidFill>
                            <a:srgbClr val="000000"/>
                          </a:solidFill>
                          <a:latin typeface="Liberation Serif" pitchFamily="18" charset="0"/>
                          <a:ea typeface="Liberation Serif" pitchFamily="18" charset="0"/>
                          <a:cs typeface="Liberation Serif" pitchFamily="18" charset="0"/>
                        </a:rPr>
                        <a:t>2021 </a:t>
                      </a:r>
                      <a:r>
                        <a:rPr lang="ru-RU" sz="850" spc="20" dirty="0">
                          <a:solidFill>
                            <a:srgbClr val="000000"/>
                          </a:solidFill>
                          <a:latin typeface="Liberation Serif" pitchFamily="18" charset="0"/>
                          <a:ea typeface="Liberation Serif" pitchFamily="18" charset="0"/>
                          <a:cs typeface="Liberation Serif" pitchFamily="18" charset="0"/>
                        </a:rPr>
                        <a:t>году</a:t>
                      </a:r>
                      <a:endParaRPr lang="ru-RU" sz="1000" dirty="0">
                        <a:latin typeface="Liberation Serif" pitchFamily="18" charset="0"/>
                        <a:ea typeface="Liberation Serif" pitchFamily="18" charset="0"/>
                        <a:cs typeface="Liberation Serif" pitchFamily="18" charset="0"/>
                      </a:endParaRPr>
                    </a:p>
                  </a:txBody>
                  <a:tcPr marL="6350" marR="6350" marT="0" marB="0"/>
                </a:tc>
              </a:tr>
              <a:tr h="374442">
                <a:tc>
                  <a:txBody>
                    <a:bodyPr/>
                    <a:lstStyle/>
                    <a:p>
                      <a:pPr>
                        <a:spcAft>
                          <a:spcPts val="0"/>
                        </a:spcAft>
                      </a:pPr>
                      <a:endParaRPr lang="ru-RU" sz="500" dirty="0">
                        <a:solidFill>
                          <a:srgbClr val="000000"/>
                        </a:solidFill>
                        <a:latin typeface="Liberation Serif" pitchFamily="18" charset="0"/>
                        <a:ea typeface="Liberation Serif" pitchFamily="18" charset="0"/>
                        <a:cs typeface="Liberation Serif" pitchFamily="18" charset="0"/>
                      </a:endParaRPr>
                    </a:p>
                  </a:txBody>
                  <a:tcPr marL="6350" marR="6350" marT="0" marB="0" anchor="ctr"/>
                </a:tc>
                <a:tc>
                  <a:txBody>
                    <a:bodyPr/>
                    <a:lstStyle/>
                    <a:p>
                      <a:pPr algn="l">
                        <a:lnSpc>
                          <a:spcPts val="850"/>
                        </a:lnSpc>
                        <a:spcAft>
                          <a:spcPts val="0"/>
                        </a:spcAft>
                      </a:pPr>
                      <a:r>
                        <a:rPr lang="ru-RU" sz="850" spc="20" dirty="0">
                          <a:solidFill>
                            <a:srgbClr val="000000"/>
                          </a:solidFill>
                          <a:latin typeface="Liberation Serif" pitchFamily="18" charset="0"/>
                          <a:ea typeface="Liberation Serif" pitchFamily="18" charset="0"/>
                          <a:cs typeface="Liberation Serif" pitchFamily="18" charset="0"/>
                        </a:rPr>
                        <a:t>ДОХОДЫ, всего</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752601,7</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871217,3</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100</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+118615,6</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764046,2</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900" spc="20">
                          <a:solidFill>
                            <a:srgbClr val="000000"/>
                          </a:solidFill>
                          <a:latin typeface="Liberation Serif" pitchFamily="18" charset="0"/>
                          <a:ea typeface="Liberation Serif" pitchFamily="18" charset="0"/>
                          <a:cs typeface="Liberation Serif" pitchFamily="18" charset="0"/>
                        </a:rPr>
                        <a:t>100</a:t>
                      </a:r>
                      <a:endParaRPr lang="ru-RU" sz="1000">
                        <a:latin typeface="Liberation Serif" pitchFamily="18" charset="0"/>
                        <a:ea typeface="Liberation Serif" pitchFamily="18" charset="0"/>
                        <a:cs typeface="Liberation Serif" pitchFamily="18" charset="0"/>
                      </a:endParaRPr>
                    </a:p>
                  </a:txBody>
                  <a:tcPr marL="6350" marR="6350" marT="0" marB="0" anchor="ctr"/>
                </a:tc>
                <a:tc>
                  <a:txBody>
                    <a:bodyPr/>
                    <a:lstStyle/>
                    <a:p>
                      <a:pPr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-107171,1</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780601,4</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900" spc="20" dirty="0">
                          <a:solidFill>
                            <a:srgbClr val="000000"/>
                          </a:solidFill>
                          <a:latin typeface="Liberation Serif" pitchFamily="18" charset="0"/>
                          <a:ea typeface="Liberation Serif" pitchFamily="18" charset="0"/>
                          <a:cs typeface="Liberation Serif" pitchFamily="18" charset="0"/>
                        </a:rPr>
                        <a:t>100</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+16555,2</a:t>
                      </a:r>
                      <a:endParaRPr lang="ru-RU" sz="1000" dirty="0">
                        <a:latin typeface="Liberation Serif" pitchFamily="18" charset="0"/>
                        <a:ea typeface="Liberation Serif" pitchFamily="18" charset="0"/>
                        <a:cs typeface="Liberation Serif" pitchFamily="18" charset="0"/>
                      </a:endParaRPr>
                    </a:p>
                  </a:txBody>
                  <a:tcPr marL="6350" marR="6350" marT="0" marB="0" anchor="ctr"/>
                </a:tc>
              </a:tr>
              <a:tr h="266791">
                <a:tc>
                  <a:txBody>
                    <a:bodyPr/>
                    <a:lstStyle/>
                    <a:p>
                      <a:pPr>
                        <a:spcAft>
                          <a:spcPts val="0"/>
                        </a:spcAft>
                      </a:pPr>
                      <a:endParaRPr lang="ru-RU" sz="500" dirty="0">
                        <a:solidFill>
                          <a:srgbClr val="000000"/>
                        </a:solidFill>
                        <a:latin typeface="Liberation Serif" pitchFamily="18" charset="0"/>
                        <a:ea typeface="Liberation Serif" pitchFamily="18" charset="0"/>
                        <a:cs typeface="Liberation Serif" pitchFamily="18" charset="0"/>
                      </a:endParaRPr>
                    </a:p>
                  </a:txBody>
                  <a:tcPr marL="6350" marR="6350" marT="0" marB="0" anchor="ctr"/>
                </a:tc>
                <a:tc>
                  <a:txBody>
                    <a:bodyPr/>
                    <a:lstStyle/>
                    <a:p>
                      <a:pPr algn="l">
                        <a:lnSpc>
                          <a:spcPts val="850"/>
                        </a:lnSpc>
                        <a:spcAft>
                          <a:spcPts val="0"/>
                        </a:spcAft>
                      </a:pPr>
                      <a:r>
                        <a:rPr lang="ru-RU" sz="850" i="1" spc="0">
                          <a:solidFill>
                            <a:srgbClr val="000000"/>
                          </a:solidFill>
                          <a:latin typeface="Liberation Serif" pitchFamily="18" charset="0"/>
                          <a:ea typeface="Liberation Serif" pitchFamily="18" charset="0"/>
                          <a:cs typeface="Liberation Serif" pitchFamily="18" charset="0"/>
                        </a:rPr>
                        <a:t>в том числе:</a:t>
                      </a:r>
                      <a:endParaRPr lang="ru-RU" sz="1000">
                        <a:latin typeface="Liberation Serif" pitchFamily="18" charset="0"/>
                        <a:ea typeface="Liberation Serif" pitchFamily="18" charset="0"/>
                        <a:cs typeface="Liberation Serif" pitchFamily="18" charset="0"/>
                      </a:endParaRPr>
                    </a:p>
                  </a:txBody>
                  <a:tcPr marL="6350" marR="6350" marT="0" marB="0" anchor="ctr"/>
                </a:tc>
                <a:tc>
                  <a:txBody>
                    <a:bodyPr/>
                    <a:lstStyle/>
                    <a:p>
                      <a:pPr algn="ctr">
                        <a:spcAft>
                          <a:spcPts val="0"/>
                        </a:spcAft>
                      </a:pPr>
                      <a:endParaRPr lang="ru-RU" sz="900" dirty="0">
                        <a:solidFill>
                          <a:srgbClr val="000000"/>
                        </a:solidFill>
                        <a:latin typeface="Liberation Serif" pitchFamily="18" charset="0"/>
                        <a:ea typeface="Liberation Serif" pitchFamily="18" charset="0"/>
                        <a:cs typeface="Liberation Serif" pitchFamily="18" charset="0"/>
                      </a:endParaRPr>
                    </a:p>
                  </a:txBody>
                  <a:tcPr marL="6350" marR="6350" marT="0" marB="0" anchor="ctr"/>
                </a:tc>
                <a:tc>
                  <a:txBody>
                    <a:bodyPr/>
                    <a:lstStyle/>
                    <a:p>
                      <a:pPr algn="ctr">
                        <a:spcAft>
                          <a:spcPts val="0"/>
                        </a:spcAft>
                      </a:pPr>
                      <a:endParaRPr lang="ru-RU" sz="900" dirty="0">
                        <a:solidFill>
                          <a:srgbClr val="000000"/>
                        </a:solidFill>
                        <a:latin typeface="Liberation Serif" pitchFamily="18" charset="0"/>
                        <a:ea typeface="Liberation Serif" pitchFamily="18" charset="0"/>
                        <a:cs typeface="Liberation Serif" pitchFamily="18" charset="0"/>
                      </a:endParaRPr>
                    </a:p>
                  </a:txBody>
                  <a:tcPr marL="6350" marR="6350" marT="0" marB="0" anchor="ctr"/>
                </a:tc>
                <a:tc>
                  <a:txBody>
                    <a:bodyPr/>
                    <a:lstStyle/>
                    <a:p>
                      <a:pPr algn="ctr">
                        <a:spcAft>
                          <a:spcPts val="0"/>
                        </a:spcAft>
                      </a:pPr>
                      <a:endParaRPr lang="ru-RU" sz="900">
                        <a:solidFill>
                          <a:srgbClr val="000000"/>
                        </a:solidFill>
                        <a:latin typeface="Liberation Serif" pitchFamily="18" charset="0"/>
                        <a:ea typeface="Liberation Serif" pitchFamily="18" charset="0"/>
                        <a:cs typeface="Liberation Serif" pitchFamily="18" charset="0"/>
                      </a:endParaRPr>
                    </a:p>
                  </a:txBody>
                  <a:tcPr marL="6350" marR="6350" marT="0" marB="0" anchor="ctr"/>
                </a:tc>
                <a:tc>
                  <a:txBody>
                    <a:bodyPr/>
                    <a:lstStyle/>
                    <a:p>
                      <a:pPr algn="ctr">
                        <a:spcAft>
                          <a:spcPts val="0"/>
                        </a:spcAft>
                      </a:pPr>
                      <a:endParaRPr lang="ru-RU" sz="900">
                        <a:solidFill>
                          <a:srgbClr val="000000"/>
                        </a:solidFill>
                        <a:latin typeface="Liberation Serif" pitchFamily="18" charset="0"/>
                        <a:ea typeface="Liberation Serif" pitchFamily="18" charset="0"/>
                        <a:cs typeface="Liberation Serif" pitchFamily="18" charset="0"/>
                      </a:endParaRPr>
                    </a:p>
                  </a:txBody>
                  <a:tcPr marL="6350" marR="6350" marT="0" marB="0" anchor="ctr"/>
                </a:tc>
                <a:tc>
                  <a:txBody>
                    <a:bodyPr/>
                    <a:lstStyle/>
                    <a:p>
                      <a:pPr algn="ctr">
                        <a:spcAft>
                          <a:spcPts val="0"/>
                        </a:spcAft>
                      </a:pPr>
                      <a:endParaRPr lang="ru-RU" sz="900">
                        <a:solidFill>
                          <a:srgbClr val="000000"/>
                        </a:solidFill>
                        <a:latin typeface="Liberation Serif" pitchFamily="18" charset="0"/>
                        <a:ea typeface="Liberation Serif" pitchFamily="18" charset="0"/>
                        <a:cs typeface="Liberation Serif" pitchFamily="18" charset="0"/>
                      </a:endParaRPr>
                    </a:p>
                  </a:txBody>
                  <a:tcPr marL="6350" marR="6350" marT="0" marB="0" anchor="ctr"/>
                </a:tc>
                <a:tc>
                  <a:txBody>
                    <a:bodyPr/>
                    <a:lstStyle/>
                    <a:p>
                      <a:pPr algn="ctr">
                        <a:spcAft>
                          <a:spcPts val="0"/>
                        </a:spcAft>
                      </a:pPr>
                      <a:endParaRPr lang="ru-RU" sz="900">
                        <a:solidFill>
                          <a:srgbClr val="000000"/>
                        </a:solidFill>
                        <a:latin typeface="Liberation Serif" pitchFamily="18" charset="0"/>
                        <a:ea typeface="Liberation Serif" pitchFamily="18" charset="0"/>
                        <a:cs typeface="Liberation Serif" pitchFamily="18" charset="0"/>
                      </a:endParaRPr>
                    </a:p>
                  </a:txBody>
                  <a:tcPr marL="6350" marR="6350" marT="0" marB="0" anchor="ctr"/>
                </a:tc>
                <a:tc>
                  <a:txBody>
                    <a:bodyPr/>
                    <a:lstStyle/>
                    <a:p>
                      <a:pPr algn="ctr">
                        <a:spcAft>
                          <a:spcPts val="0"/>
                        </a:spcAft>
                      </a:pPr>
                      <a:endParaRPr lang="ru-RU" sz="900" dirty="0">
                        <a:solidFill>
                          <a:srgbClr val="000000"/>
                        </a:solidFill>
                        <a:latin typeface="Liberation Serif" pitchFamily="18" charset="0"/>
                        <a:ea typeface="Liberation Serif" pitchFamily="18" charset="0"/>
                        <a:cs typeface="Liberation Serif" pitchFamily="18" charset="0"/>
                      </a:endParaRPr>
                    </a:p>
                  </a:txBody>
                  <a:tcPr marL="6350" marR="6350" marT="0" marB="0" anchor="ctr"/>
                </a:tc>
                <a:tc>
                  <a:txBody>
                    <a:bodyPr/>
                    <a:lstStyle/>
                    <a:p>
                      <a:pPr algn="ctr">
                        <a:spcAft>
                          <a:spcPts val="0"/>
                        </a:spcAft>
                      </a:pPr>
                      <a:endParaRPr lang="ru-RU" sz="900">
                        <a:solidFill>
                          <a:srgbClr val="000000"/>
                        </a:solidFill>
                        <a:latin typeface="Liberation Serif" pitchFamily="18" charset="0"/>
                        <a:ea typeface="Liberation Serif" pitchFamily="18" charset="0"/>
                        <a:cs typeface="Liberation Serif" pitchFamily="18" charset="0"/>
                      </a:endParaRPr>
                    </a:p>
                  </a:txBody>
                  <a:tcPr marL="6350" marR="6350" marT="0" marB="0" anchor="ctr"/>
                </a:tc>
                <a:tc>
                  <a:txBody>
                    <a:bodyPr/>
                    <a:lstStyle/>
                    <a:p>
                      <a:pPr algn="ctr">
                        <a:spcAft>
                          <a:spcPts val="0"/>
                        </a:spcAft>
                      </a:pPr>
                      <a:endParaRPr lang="ru-RU" sz="900">
                        <a:solidFill>
                          <a:srgbClr val="000000"/>
                        </a:solidFill>
                        <a:latin typeface="Liberation Serif" pitchFamily="18" charset="0"/>
                        <a:ea typeface="Liberation Serif" pitchFamily="18" charset="0"/>
                        <a:cs typeface="Liberation Serif" pitchFamily="18" charset="0"/>
                      </a:endParaRPr>
                    </a:p>
                  </a:txBody>
                  <a:tcPr marL="6350" marR="6350" marT="0" marB="0" anchor="ctr"/>
                </a:tc>
                <a:tc>
                  <a:txBody>
                    <a:bodyPr/>
                    <a:lstStyle/>
                    <a:p>
                      <a:pPr algn="ctr">
                        <a:spcAft>
                          <a:spcPts val="0"/>
                        </a:spcAft>
                      </a:pPr>
                      <a:endParaRPr lang="ru-RU" sz="900">
                        <a:solidFill>
                          <a:srgbClr val="000000"/>
                        </a:solidFill>
                        <a:latin typeface="Liberation Serif" pitchFamily="18" charset="0"/>
                        <a:ea typeface="Liberation Serif" pitchFamily="18" charset="0"/>
                        <a:cs typeface="Liberation Serif" pitchFamily="18" charset="0"/>
                      </a:endParaRPr>
                    </a:p>
                  </a:txBody>
                  <a:tcPr marL="6350" marR="6350" marT="0" marB="0" anchor="ctr"/>
                </a:tc>
              </a:tr>
              <a:tr h="544831">
                <a:tc>
                  <a:txBody>
                    <a:bodyPr/>
                    <a:lstStyle/>
                    <a:p>
                      <a:pPr marL="101600">
                        <a:lnSpc>
                          <a:spcPts val="850"/>
                        </a:lnSpc>
                        <a:spcAft>
                          <a:spcPts val="0"/>
                        </a:spcAft>
                      </a:pPr>
                      <a:r>
                        <a:rPr lang="ru-RU" sz="850" spc="20" dirty="0">
                          <a:solidFill>
                            <a:srgbClr val="000000"/>
                          </a:solidFill>
                          <a:latin typeface="Liberation Serif" pitchFamily="18" charset="0"/>
                          <a:ea typeface="Liberation Serif" pitchFamily="18" charset="0"/>
                          <a:cs typeface="Liberation Serif" pitchFamily="18" charset="0"/>
                        </a:rPr>
                        <a:t>I.</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algn="l">
                        <a:lnSpc>
                          <a:spcPts val="850"/>
                        </a:lnSpc>
                        <a:spcAft>
                          <a:spcPts val="300"/>
                        </a:spcAft>
                      </a:pPr>
                      <a:r>
                        <a:rPr lang="ru-RU" sz="850" spc="20">
                          <a:solidFill>
                            <a:srgbClr val="000000"/>
                          </a:solidFill>
                          <a:latin typeface="Liberation Serif" pitchFamily="18" charset="0"/>
                          <a:ea typeface="Liberation Serif" pitchFamily="18" charset="0"/>
                          <a:cs typeface="Liberation Serif" pitchFamily="18" charset="0"/>
                        </a:rPr>
                        <a:t>Налоговые доходы</a:t>
                      </a:r>
                      <a:endParaRPr lang="ru-RU" sz="1000">
                        <a:latin typeface="Liberation Serif" pitchFamily="18" charset="0"/>
                        <a:ea typeface="Liberation Serif" pitchFamily="18" charset="0"/>
                        <a:cs typeface="Liberation Serif" pitchFamily="18" charset="0"/>
                      </a:endParaRPr>
                    </a:p>
                    <a:p>
                      <a:pPr algn="l">
                        <a:lnSpc>
                          <a:spcPts val="850"/>
                        </a:lnSpc>
                        <a:spcBef>
                          <a:spcPts val="300"/>
                        </a:spcBef>
                        <a:spcAft>
                          <a:spcPts val="0"/>
                        </a:spcAft>
                      </a:pPr>
                      <a:r>
                        <a:rPr lang="ru-RU" sz="850" i="1" spc="0">
                          <a:solidFill>
                            <a:srgbClr val="000000"/>
                          </a:solidFill>
                          <a:latin typeface="Liberation Serif" pitchFamily="18" charset="0"/>
                          <a:ea typeface="Liberation Serif" pitchFamily="18" charset="0"/>
                          <a:cs typeface="Liberation Serif" pitchFamily="18" charset="0"/>
                        </a:rPr>
                        <a:t>из них (наиболее значимые):</a:t>
                      </a:r>
                      <a:endParaRPr lang="ru-RU" sz="100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115867</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100464</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11,53</a:t>
                      </a: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-15403,0</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129071</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900" spc="20" dirty="0" smtClean="0">
                          <a:solidFill>
                            <a:srgbClr val="000000"/>
                          </a:solidFill>
                          <a:latin typeface="Liberation Serif" pitchFamily="18" charset="0"/>
                          <a:ea typeface="Liberation Serif" pitchFamily="18" charset="0"/>
                          <a:cs typeface="Liberation Serif" pitchFamily="18" charset="0"/>
                        </a:rPr>
                        <a:t>16,89</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algn="ctr">
                        <a:lnSpc>
                          <a:spcPts val="850"/>
                        </a:lnSpc>
                        <a:spcAft>
                          <a:spcPts val="0"/>
                        </a:spcAft>
                      </a:pPr>
                      <a:r>
                        <a:rPr lang="ru-RU" sz="1000" dirty="0" smtClean="0">
                          <a:latin typeface="Liberation Serif" pitchFamily="18" charset="0"/>
                          <a:ea typeface="Liberation Serif" pitchFamily="18" charset="0"/>
                          <a:cs typeface="Liberation Serif" pitchFamily="18" charset="0"/>
                        </a:rPr>
                        <a:t>+28607</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137402</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17,60</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+8331</a:t>
                      </a:r>
                      <a:endParaRPr lang="ru-RU" sz="1000" dirty="0">
                        <a:latin typeface="Liberation Serif" pitchFamily="18" charset="0"/>
                        <a:ea typeface="Liberation Serif" pitchFamily="18" charset="0"/>
                        <a:cs typeface="Liberation Serif" pitchFamily="18" charset="0"/>
                      </a:endParaRPr>
                    </a:p>
                  </a:txBody>
                  <a:tcPr marL="6350" marR="6350" marT="0" marB="0" anchor="ctr"/>
                </a:tc>
              </a:tr>
              <a:tr h="311703">
                <a:tc>
                  <a:txBody>
                    <a:bodyPr/>
                    <a:lstStyle/>
                    <a:p>
                      <a:pPr marL="101600">
                        <a:lnSpc>
                          <a:spcPts val="850"/>
                        </a:lnSpc>
                        <a:spcAft>
                          <a:spcPts val="0"/>
                        </a:spcAft>
                      </a:pPr>
                      <a:r>
                        <a:rPr lang="ru-RU" sz="850" spc="20" dirty="0">
                          <a:solidFill>
                            <a:srgbClr val="000000"/>
                          </a:solidFill>
                          <a:latin typeface="Liberation Serif" pitchFamily="18" charset="0"/>
                          <a:ea typeface="Liberation Serif" pitchFamily="18" charset="0"/>
                          <a:cs typeface="Liberation Serif" pitchFamily="18" charset="0"/>
                        </a:rPr>
                        <a:t>1.</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algn="l">
                        <a:lnSpc>
                          <a:spcPts val="850"/>
                        </a:lnSpc>
                        <a:spcAft>
                          <a:spcPts val="0"/>
                        </a:spcAft>
                      </a:pPr>
                      <a:r>
                        <a:rPr lang="ru-RU" sz="850" spc="20" dirty="0">
                          <a:solidFill>
                            <a:srgbClr val="000000"/>
                          </a:solidFill>
                          <a:latin typeface="Liberation Serif" pitchFamily="18" charset="0"/>
                          <a:ea typeface="Liberation Serif" pitchFamily="18" charset="0"/>
                          <a:cs typeface="Liberation Serif" pitchFamily="18" charset="0"/>
                        </a:rPr>
                        <a:t>НДФЛ</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103118</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86235</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9,90</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-16883</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900" spc="20" dirty="0" smtClean="0">
                          <a:solidFill>
                            <a:srgbClr val="000000"/>
                          </a:solidFill>
                          <a:latin typeface="Liberation Serif" pitchFamily="18" charset="0"/>
                          <a:ea typeface="Liberation Serif" pitchFamily="18" charset="0"/>
                          <a:cs typeface="Liberation Serif" pitchFamily="18" charset="0"/>
                        </a:rPr>
                        <a:t>115026</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900" spc="20" dirty="0" smtClean="0">
                          <a:solidFill>
                            <a:srgbClr val="000000"/>
                          </a:solidFill>
                          <a:latin typeface="Liberation Serif" pitchFamily="18" charset="0"/>
                          <a:ea typeface="Liberation Serif" pitchFamily="18" charset="0"/>
                          <a:cs typeface="Liberation Serif" pitchFamily="18" charset="0"/>
                        </a:rPr>
                        <a:t>15,06</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algn="ctr">
                        <a:lnSpc>
                          <a:spcPts val="850"/>
                        </a:lnSpc>
                        <a:spcAft>
                          <a:spcPts val="0"/>
                        </a:spcAft>
                      </a:pPr>
                      <a:r>
                        <a:rPr lang="ru-RU" sz="1000" dirty="0" smtClean="0">
                          <a:latin typeface="Liberation Serif" pitchFamily="18" charset="0"/>
                          <a:ea typeface="Liberation Serif" pitchFamily="18" charset="0"/>
                          <a:cs typeface="Liberation Serif" pitchFamily="18" charset="0"/>
                        </a:rPr>
                        <a:t>+28791</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123545</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15,83</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+8519</a:t>
                      </a:r>
                      <a:endParaRPr lang="ru-RU" sz="1000" dirty="0">
                        <a:latin typeface="Liberation Serif" pitchFamily="18" charset="0"/>
                        <a:ea typeface="Liberation Serif" pitchFamily="18" charset="0"/>
                        <a:cs typeface="Liberation Serif" pitchFamily="18" charset="0"/>
                      </a:endParaRPr>
                    </a:p>
                  </a:txBody>
                  <a:tcPr marL="6350" marR="6350" marT="0" marB="0" anchor="ctr"/>
                </a:tc>
              </a:tr>
              <a:tr h="280831">
                <a:tc>
                  <a:txBody>
                    <a:bodyPr/>
                    <a:lstStyle/>
                    <a:p>
                      <a:pPr marL="101600">
                        <a:lnSpc>
                          <a:spcPts val="850"/>
                        </a:lnSpc>
                        <a:spcAft>
                          <a:spcPts val="0"/>
                        </a:spcAft>
                      </a:pPr>
                      <a:r>
                        <a:rPr lang="ru-RU" sz="850" spc="20" dirty="0">
                          <a:solidFill>
                            <a:srgbClr val="000000"/>
                          </a:solidFill>
                          <a:latin typeface="Liberation Serif" pitchFamily="18" charset="0"/>
                          <a:ea typeface="Liberation Serif" pitchFamily="18" charset="0"/>
                          <a:cs typeface="Liberation Serif" pitchFamily="18" charset="0"/>
                        </a:rPr>
                        <a:t>2.</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algn="l">
                        <a:lnSpc>
                          <a:spcPts val="850"/>
                        </a:lnSpc>
                        <a:spcAft>
                          <a:spcPts val="0"/>
                        </a:spcAft>
                      </a:pPr>
                      <a:r>
                        <a:rPr lang="ru-RU" sz="850" spc="20">
                          <a:solidFill>
                            <a:srgbClr val="000000"/>
                          </a:solidFill>
                          <a:latin typeface="Liberation Serif" pitchFamily="18" charset="0"/>
                          <a:ea typeface="Liberation Serif" pitchFamily="18" charset="0"/>
                          <a:cs typeface="Liberation Serif" pitchFamily="18" charset="0"/>
                        </a:rPr>
                        <a:t>АКЦИЗЫ</a:t>
                      </a:r>
                      <a:endParaRPr lang="ru-RU" sz="100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2044</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22222</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0,26</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+178</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2400</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900" spc="20" dirty="0" smtClean="0">
                          <a:solidFill>
                            <a:srgbClr val="000000"/>
                          </a:solidFill>
                          <a:latin typeface="Liberation Serif" pitchFamily="18" charset="0"/>
                          <a:ea typeface="Liberation Serif" pitchFamily="18" charset="0"/>
                          <a:cs typeface="Liberation Serif" pitchFamily="18" charset="0"/>
                        </a:rPr>
                        <a:t>0,32</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+178</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2592</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0,33</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+192</a:t>
                      </a:r>
                      <a:endParaRPr lang="ru-RU" sz="1000" dirty="0">
                        <a:latin typeface="Liberation Serif" pitchFamily="18" charset="0"/>
                        <a:ea typeface="Liberation Serif" pitchFamily="18" charset="0"/>
                        <a:cs typeface="Liberation Serif" pitchFamily="18" charset="0"/>
                      </a:endParaRPr>
                    </a:p>
                  </a:txBody>
                  <a:tcPr marL="6350" marR="6350" marT="0" marB="0" anchor="ctr"/>
                </a:tc>
              </a:tr>
              <a:tr h="280831">
                <a:tc>
                  <a:txBody>
                    <a:bodyPr/>
                    <a:lstStyle/>
                    <a:p>
                      <a:pPr marL="101600">
                        <a:lnSpc>
                          <a:spcPts val="850"/>
                        </a:lnSpc>
                        <a:spcAft>
                          <a:spcPts val="0"/>
                        </a:spcAft>
                      </a:pPr>
                      <a:r>
                        <a:rPr lang="ru-RU" sz="850" spc="20" dirty="0">
                          <a:solidFill>
                            <a:srgbClr val="000000"/>
                          </a:solidFill>
                          <a:latin typeface="Liberation Serif" pitchFamily="18" charset="0"/>
                          <a:ea typeface="Liberation Serif" pitchFamily="18" charset="0"/>
                          <a:cs typeface="Liberation Serif" pitchFamily="18" charset="0"/>
                        </a:rPr>
                        <a:t>3.</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algn="l">
                        <a:lnSpc>
                          <a:spcPts val="850"/>
                        </a:lnSpc>
                        <a:spcAft>
                          <a:spcPts val="0"/>
                        </a:spcAft>
                      </a:pPr>
                      <a:r>
                        <a:rPr lang="ru-RU" sz="850" spc="20">
                          <a:solidFill>
                            <a:srgbClr val="000000"/>
                          </a:solidFill>
                          <a:latin typeface="Liberation Serif" pitchFamily="18" charset="0"/>
                          <a:ea typeface="Liberation Serif" pitchFamily="18" charset="0"/>
                          <a:cs typeface="Liberation Serif" pitchFamily="18" charset="0"/>
                        </a:rPr>
                        <a:t>УСНО</a:t>
                      </a:r>
                      <a:endParaRPr lang="ru-RU" sz="100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5946</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7816</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0,90</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+1870</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9348</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1,22</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+1532</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9722</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1,25</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+374</a:t>
                      </a:r>
                      <a:endParaRPr lang="ru-RU" sz="1000" dirty="0">
                        <a:latin typeface="Liberation Serif" pitchFamily="18" charset="0"/>
                        <a:ea typeface="Liberation Serif" pitchFamily="18" charset="0"/>
                        <a:cs typeface="Liberation Serif" pitchFamily="18" charset="0"/>
                      </a:endParaRPr>
                    </a:p>
                  </a:txBody>
                  <a:tcPr marL="6350" marR="6350" marT="0" marB="0" anchor="ctr"/>
                </a:tc>
              </a:tr>
              <a:tr h="280831">
                <a:tc>
                  <a:txBody>
                    <a:bodyPr/>
                    <a:lstStyle/>
                    <a:p>
                      <a:pPr marL="101600">
                        <a:lnSpc>
                          <a:spcPts val="850"/>
                        </a:lnSpc>
                        <a:spcAft>
                          <a:spcPts val="0"/>
                        </a:spcAft>
                      </a:pPr>
                      <a:r>
                        <a:rPr lang="ru-RU" sz="850" spc="20" dirty="0">
                          <a:solidFill>
                            <a:srgbClr val="000000"/>
                          </a:solidFill>
                          <a:latin typeface="Liberation Serif" pitchFamily="18" charset="0"/>
                          <a:ea typeface="Liberation Serif" pitchFamily="18" charset="0"/>
                          <a:cs typeface="Liberation Serif" pitchFamily="18" charset="0"/>
                        </a:rPr>
                        <a:t>4.</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algn="l">
                        <a:lnSpc>
                          <a:spcPts val="850"/>
                        </a:lnSpc>
                        <a:spcAft>
                          <a:spcPts val="0"/>
                        </a:spcAft>
                      </a:pPr>
                      <a:r>
                        <a:rPr lang="ru-RU" sz="850" spc="20" dirty="0">
                          <a:solidFill>
                            <a:srgbClr val="000000"/>
                          </a:solidFill>
                          <a:latin typeface="Liberation Serif" pitchFamily="18" charset="0"/>
                          <a:ea typeface="Liberation Serif" pitchFamily="18" charset="0"/>
                          <a:cs typeface="Liberation Serif" pitchFamily="18" charset="0"/>
                        </a:rPr>
                        <a:t>ЕНВД</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3044</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2705</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0,31</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-339</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758</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900" spc="20" dirty="0" smtClean="0">
                          <a:solidFill>
                            <a:srgbClr val="000000"/>
                          </a:solidFill>
                          <a:latin typeface="Liberation Serif" pitchFamily="18" charset="0"/>
                          <a:ea typeface="Liberation Serif" pitchFamily="18" charset="0"/>
                          <a:cs typeface="Liberation Serif" pitchFamily="18" charset="0"/>
                        </a:rPr>
                        <a:t>0,10</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-1947</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0</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0</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-292</a:t>
                      </a:r>
                      <a:endParaRPr lang="ru-RU" sz="1000" dirty="0">
                        <a:latin typeface="Liberation Serif" pitchFamily="18" charset="0"/>
                        <a:ea typeface="Liberation Serif" pitchFamily="18" charset="0"/>
                        <a:cs typeface="Liberation Serif" pitchFamily="18" charset="0"/>
                      </a:endParaRPr>
                    </a:p>
                  </a:txBody>
                  <a:tcPr marL="6350" marR="6350" marT="0" marB="0" anchor="ct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latin typeface="Times New Roman" pitchFamily="18" charset="0"/>
                <a:cs typeface="Times New Roman" pitchFamily="18" charset="0"/>
              </a:rPr>
              <a:t/>
            </a:r>
            <a:br>
              <a:rPr lang="ru-RU" b="1"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graphicFrame>
        <p:nvGraphicFramePr>
          <p:cNvPr id="6" name="Содержимое 5"/>
          <p:cNvGraphicFramePr>
            <a:graphicFrameLocks noGrp="1"/>
          </p:cNvGraphicFramePr>
          <p:nvPr>
            <p:ph idx="1"/>
            <p:extLst>
              <p:ext uri="{D42A27DB-BD31-4B8C-83A1-F6EECF244321}">
                <p14:modId xmlns:p14="http://schemas.microsoft.com/office/powerpoint/2010/main" val="2374858695"/>
              </p:ext>
            </p:extLst>
          </p:nvPr>
        </p:nvGraphicFramePr>
        <p:xfrm>
          <a:off x="1043607" y="123478"/>
          <a:ext cx="7992887" cy="4838611"/>
        </p:xfrm>
        <a:graphic>
          <a:graphicData uri="http://schemas.openxmlformats.org/drawingml/2006/table">
            <a:tbl>
              <a:tblPr firstRow="1" bandRow="1">
                <a:tableStyleId>{5C22544A-7EE6-4342-B048-85BDC9FD1C3A}</a:tableStyleId>
              </a:tblPr>
              <a:tblGrid>
                <a:gridCol w="393090"/>
                <a:gridCol w="939057"/>
                <a:gridCol w="666074"/>
                <a:gridCol w="666074"/>
                <a:gridCol w="666074"/>
                <a:gridCol w="666074"/>
                <a:gridCol w="666074"/>
                <a:gridCol w="666074"/>
                <a:gridCol w="666074"/>
                <a:gridCol w="666074"/>
                <a:gridCol w="666074"/>
                <a:gridCol w="666074"/>
              </a:tblGrid>
              <a:tr h="578801">
                <a:tc rowSpan="2">
                  <a:txBody>
                    <a:bodyPr/>
                    <a:lstStyle/>
                    <a:p>
                      <a:pPr marL="101600">
                        <a:lnSpc>
                          <a:spcPts val="850"/>
                        </a:lnSpc>
                        <a:spcAft>
                          <a:spcPts val="0"/>
                        </a:spcAft>
                      </a:pPr>
                      <a:r>
                        <a:rPr lang="ru-RU" sz="1000" spc="20" dirty="0">
                          <a:solidFill>
                            <a:srgbClr val="000000"/>
                          </a:solidFill>
                          <a:latin typeface="Liberation Serif" pitchFamily="18" charset="0"/>
                          <a:ea typeface="Liberation Serif" pitchFamily="18" charset="0"/>
                          <a:cs typeface="Liberation Serif" pitchFamily="18" charset="0"/>
                        </a:rPr>
                        <a:t>№</a:t>
                      </a:r>
                      <a:r>
                        <a:rPr lang="ru-RU" sz="1000" spc="20" dirty="0" err="1">
                          <a:solidFill>
                            <a:srgbClr val="000000"/>
                          </a:solidFill>
                          <a:latin typeface="Liberation Serif" pitchFamily="18" charset="0"/>
                          <a:ea typeface="Liberation Serif" pitchFamily="18" charset="0"/>
                          <a:cs typeface="Liberation Serif" pitchFamily="18" charset="0"/>
                        </a:rPr>
                        <a:t>п</a:t>
                      </a:r>
                      <a:r>
                        <a:rPr lang="ru-RU" sz="1000" spc="20" dirty="0">
                          <a:solidFill>
                            <a:srgbClr val="000000"/>
                          </a:solidFill>
                          <a:latin typeface="Liberation Serif" pitchFamily="18" charset="0"/>
                          <a:ea typeface="Liberation Serif" pitchFamily="18" charset="0"/>
                          <a:cs typeface="Liberation Serif" pitchFamily="18" charset="0"/>
                        </a:rPr>
                        <a:t>/</a:t>
                      </a:r>
                      <a:r>
                        <a:rPr lang="ru-RU" sz="1000" spc="20" dirty="0" err="1">
                          <a:solidFill>
                            <a:srgbClr val="000000"/>
                          </a:solidFill>
                          <a:latin typeface="Liberation Serif" pitchFamily="18" charset="0"/>
                          <a:ea typeface="Liberation Serif" pitchFamily="18" charset="0"/>
                          <a:cs typeface="Liberation Serif" pitchFamily="18" charset="0"/>
                        </a:rPr>
                        <a:t>п</a:t>
                      </a:r>
                      <a:endParaRPr lang="ru-RU" sz="1000" dirty="0">
                        <a:latin typeface="Liberation Serif" pitchFamily="18" charset="0"/>
                        <a:ea typeface="Liberation Serif" pitchFamily="18" charset="0"/>
                        <a:cs typeface="Liberation Serif" pitchFamily="18" charset="0"/>
                      </a:endParaRPr>
                    </a:p>
                  </a:txBody>
                  <a:tcPr marL="6350" marR="6350" marT="0" marB="0" anchor="ctr"/>
                </a:tc>
                <a:tc rowSpan="2">
                  <a:txBody>
                    <a:bodyPr/>
                    <a:lstStyle/>
                    <a:p>
                      <a:pPr algn="ctr">
                        <a:lnSpc>
                          <a:spcPts val="850"/>
                        </a:lnSpc>
                        <a:spcAft>
                          <a:spcPts val="0"/>
                        </a:spcAft>
                      </a:pPr>
                      <a:r>
                        <a:rPr lang="ru-RU" sz="1000" spc="20" dirty="0">
                          <a:solidFill>
                            <a:srgbClr val="000000"/>
                          </a:solidFill>
                          <a:latin typeface="Liberation Serif" pitchFamily="18" charset="0"/>
                          <a:ea typeface="Liberation Serif" pitchFamily="18" charset="0"/>
                          <a:cs typeface="Liberation Serif" pitchFamily="18" charset="0"/>
                        </a:rPr>
                        <a:t>Наименование</a:t>
                      </a:r>
                      <a:endParaRPr lang="ru-RU" sz="1000" dirty="0">
                        <a:latin typeface="Liberation Serif" pitchFamily="18" charset="0"/>
                        <a:ea typeface="Liberation Serif" pitchFamily="18" charset="0"/>
                        <a:cs typeface="Liberation Serif" pitchFamily="18" charset="0"/>
                      </a:endParaRPr>
                    </a:p>
                  </a:txBody>
                  <a:tcPr marL="6350" marR="6350" marT="0" marB="0" anchor="ctr"/>
                </a:tc>
                <a:tc rowSpan="2">
                  <a:txBody>
                    <a:bodyPr/>
                    <a:lstStyle/>
                    <a:p>
                      <a:pPr algn="ctr">
                        <a:lnSpc>
                          <a:spcPts val="1130"/>
                        </a:lnSpc>
                        <a:spcAft>
                          <a:spcPts val="0"/>
                        </a:spcAft>
                      </a:pPr>
                      <a:r>
                        <a:rPr lang="ru-RU" sz="1000" spc="20" dirty="0" smtClean="0">
                          <a:solidFill>
                            <a:srgbClr val="000000"/>
                          </a:solidFill>
                          <a:latin typeface="Liberation Serif" pitchFamily="18" charset="0"/>
                          <a:ea typeface="Liberation Serif" pitchFamily="18" charset="0"/>
                          <a:cs typeface="Liberation Serif" pitchFamily="18" charset="0"/>
                        </a:rPr>
                        <a:t>2019 </a:t>
                      </a:r>
                      <a:r>
                        <a:rPr lang="ru-RU" sz="1000" spc="20" dirty="0">
                          <a:solidFill>
                            <a:srgbClr val="000000"/>
                          </a:solidFill>
                          <a:latin typeface="Liberation Serif" pitchFamily="18" charset="0"/>
                          <a:ea typeface="Liberation Serif" pitchFamily="18" charset="0"/>
                          <a:cs typeface="Liberation Serif" pitchFamily="18" charset="0"/>
                        </a:rPr>
                        <a:t>год (</a:t>
                      </a:r>
                      <a:r>
                        <a:rPr lang="ru-RU" sz="1000" spc="20" dirty="0" smtClean="0">
                          <a:solidFill>
                            <a:srgbClr val="000000"/>
                          </a:solidFill>
                          <a:latin typeface="Liberation Serif" pitchFamily="18" charset="0"/>
                          <a:ea typeface="Liberation Serif" pitchFamily="18" charset="0"/>
                          <a:cs typeface="Liberation Serif" pitchFamily="18" charset="0"/>
                        </a:rPr>
                        <a:t>первоначальное </a:t>
                      </a:r>
                      <a:r>
                        <a:rPr lang="ru-RU" sz="1000" spc="20" dirty="0">
                          <a:solidFill>
                            <a:srgbClr val="000000"/>
                          </a:solidFill>
                          <a:latin typeface="Liberation Serif" pitchFamily="18" charset="0"/>
                          <a:ea typeface="Liberation Serif" pitchFamily="18" charset="0"/>
                          <a:cs typeface="Liberation Serif" pitchFamily="18" charset="0"/>
                        </a:rPr>
                        <a:t>Решение Думы), сумма, тыс. руб.</a:t>
                      </a:r>
                      <a:endParaRPr lang="ru-RU" sz="1000" dirty="0">
                        <a:latin typeface="Liberation Serif" pitchFamily="18" charset="0"/>
                        <a:ea typeface="Liberation Serif" pitchFamily="18" charset="0"/>
                        <a:cs typeface="Liberation Serif" pitchFamily="18" charset="0"/>
                      </a:endParaRPr>
                    </a:p>
                  </a:txBody>
                  <a:tcPr marL="6350" marR="6350" marT="0" marB="0" anchor="ctr"/>
                </a:tc>
                <a:tc rowSpan="2">
                  <a:txBody>
                    <a:bodyPr/>
                    <a:lstStyle/>
                    <a:p>
                      <a:pPr algn="ctr">
                        <a:lnSpc>
                          <a:spcPts val="1130"/>
                        </a:lnSpc>
                        <a:spcAft>
                          <a:spcPts val="0"/>
                        </a:spcAft>
                      </a:pPr>
                      <a:r>
                        <a:rPr lang="ru-RU" sz="1000" spc="20" dirty="0" smtClean="0">
                          <a:solidFill>
                            <a:srgbClr val="000000"/>
                          </a:solidFill>
                          <a:latin typeface="Liberation Serif" pitchFamily="18" charset="0"/>
                          <a:ea typeface="Liberation Serif" pitchFamily="18" charset="0"/>
                          <a:cs typeface="Liberation Serif" pitchFamily="18" charset="0"/>
                        </a:rPr>
                        <a:t>2020 </a:t>
                      </a:r>
                      <a:r>
                        <a:rPr lang="ru-RU" sz="1000" spc="20" dirty="0">
                          <a:solidFill>
                            <a:srgbClr val="000000"/>
                          </a:solidFill>
                          <a:latin typeface="Liberation Serif" pitchFamily="18" charset="0"/>
                          <a:ea typeface="Liberation Serif" pitchFamily="18" charset="0"/>
                          <a:cs typeface="Liberation Serif" pitchFamily="18" charset="0"/>
                        </a:rPr>
                        <a:t>год (</a:t>
                      </a:r>
                      <a:r>
                        <a:rPr lang="ru-RU" sz="1000" spc="20" dirty="0" smtClean="0">
                          <a:solidFill>
                            <a:srgbClr val="000000"/>
                          </a:solidFill>
                          <a:latin typeface="Liberation Serif" pitchFamily="18" charset="0"/>
                          <a:ea typeface="Liberation Serif" pitchFamily="18" charset="0"/>
                          <a:cs typeface="Liberation Serif" pitchFamily="18" charset="0"/>
                        </a:rPr>
                        <a:t>первоначальное </a:t>
                      </a:r>
                      <a:r>
                        <a:rPr lang="ru-RU" sz="1000" spc="20" dirty="0">
                          <a:solidFill>
                            <a:srgbClr val="000000"/>
                          </a:solidFill>
                          <a:latin typeface="Liberation Serif" pitchFamily="18" charset="0"/>
                          <a:ea typeface="Liberation Serif" pitchFamily="18" charset="0"/>
                          <a:cs typeface="Liberation Serif" pitchFamily="18" charset="0"/>
                        </a:rPr>
                        <a:t>Решение Думы), сумма, тыс. руб.</a:t>
                      </a:r>
                      <a:endParaRPr lang="ru-RU" sz="1000" dirty="0">
                        <a:latin typeface="Liberation Serif" pitchFamily="18" charset="0"/>
                        <a:ea typeface="Liberation Serif" pitchFamily="18" charset="0"/>
                        <a:cs typeface="Liberation Serif" pitchFamily="18" charset="0"/>
                      </a:endParaRPr>
                    </a:p>
                  </a:txBody>
                  <a:tcPr marL="6350" marR="6350" marT="0" marB="0" anchor="ctr"/>
                </a:tc>
                <a:tc rowSpan="2">
                  <a:txBody>
                    <a:bodyPr/>
                    <a:lstStyle/>
                    <a:p>
                      <a:pPr algn="ctr">
                        <a:lnSpc>
                          <a:spcPts val="1130"/>
                        </a:lnSpc>
                        <a:spcAft>
                          <a:spcPts val="0"/>
                        </a:spcAft>
                      </a:pPr>
                      <a:r>
                        <a:rPr lang="ru-RU" sz="1000" dirty="0" smtClean="0">
                          <a:solidFill>
                            <a:schemeClr val="tx1"/>
                          </a:solidFill>
                          <a:latin typeface="Liberation Serif" pitchFamily="18" charset="0"/>
                          <a:ea typeface="Liberation Serif" pitchFamily="18" charset="0"/>
                          <a:cs typeface="Liberation Serif" pitchFamily="18" charset="0"/>
                        </a:rPr>
                        <a:t>Структура</a:t>
                      </a:r>
                      <a:r>
                        <a:rPr lang="ru-RU" sz="1000" baseline="0" dirty="0" smtClean="0">
                          <a:solidFill>
                            <a:schemeClr val="tx1"/>
                          </a:solidFill>
                          <a:latin typeface="Liberation Serif" pitchFamily="18" charset="0"/>
                          <a:ea typeface="Liberation Serif" pitchFamily="18" charset="0"/>
                          <a:cs typeface="Liberation Serif" pitchFamily="18" charset="0"/>
                        </a:rPr>
                        <a:t> бюджета, %</a:t>
                      </a:r>
                      <a:endParaRPr lang="ru-RU" sz="1000" dirty="0">
                        <a:solidFill>
                          <a:schemeClr val="tx1"/>
                        </a:solidFill>
                        <a:latin typeface="Liberation Serif" pitchFamily="18" charset="0"/>
                        <a:ea typeface="Liberation Serif" pitchFamily="18" charset="0"/>
                        <a:cs typeface="Liberation Serif" pitchFamily="18" charset="0"/>
                      </a:endParaRPr>
                    </a:p>
                  </a:txBody>
                  <a:tcPr marL="6350" marR="6350" marT="0" marB="0" anchor="ctr"/>
                </a:tc>
                <a:tc rowSpan="2">
                  <a:txBody>
                    <a:bodyPr/>
                    <a:lstStyle/>
                    <a:p>
                      <a:pPr algn="ctr">
                        <a:lnSpc>
                          <a:spcPts val="1130"/>
                        </a:lnSpc>
                        <a:spcAft>
                          <a:spcPts val="0"/>
                        </a:spcAft>
                      </a:pPr>
                      <a:r>
                        <a:rPr lang="ru-RU" sz="1000" spc="20" dirty="0">
                          <a:solidFill>
                            <a:srgbClr val="000000"/>
                          </a:solidFill>
                          <a:latin typeface="Liberation Serif" pitchFamily="18" charset="0"/>
                          <a:ea typeface="Liberation Serif" pitchFamily="18" charset="0"/>
                          <a:cs typeface="Liberation Serif" pitchFamily="18" charset="0"/>
                        </a:rPr>
                        <a:t>Рост +; </a:t>
                      </a:r>
                      <a:r>
                        <a:rPr lang="ru-RU" sz="1000" spc="20" dirty="0" smtClean="0">
                          <a:solidFill>
                            <a:srgbClr val="000000"/>
                          </a:solidFill>
                          <a:latin typeface="Liberation Serif" pitchFamily="18" charset="0"/>
                          <a:ea typeface="Liberation Serif" pitchFamily="18" charset="0"/>
                          <a:cs typeface="Liberation Serif" pitchFamily="18" charset="0"/>
                        </a:rPr>
                        <a:t>Снижение </a:t>
                      </a:r>
                      <a:r>
                        <a:rPr lang="ru-RU" sz="1000" spc="20" dirty="0">
                          <a:solidFill>
                            <a:srgbClr val="000000"/>
                          </a:solidFill>
                          <a:latin typeface="Liberation Serif" pitchFamily="18" charset="0"/>
                          <a:ea typeface="Liberation Serif" pitchFamily="18" charset="0"/>
                          <a:cs typeface="Liberation Serif" pitchFamily="18" charset="0"/>
                        </a:rPr>
                        <a:t>- </a:t>
                      </a:r>
                      <a:r>
                        <a:rPr lang="ru-RU" sz="1000" spc="20" dirty="0" smtClean="0">
                          <a:solidFill>
                            <a:srgbClr val="000000"/>
                          </a:solidFill>
                          <a:latin typeface="Liberation Serif" pitchFamily="18" charset="0"/>
                          <a:ea typeface="Liberation Serif" pitchFamily="18" charset="0"/>
                          <a:cs typeface="Liberation Serif" pitchFamily="18" charset="0"/>
                        </a:rPr>
                        <a:t>2020 </a:t>
                      </a:r>
                      <a:r>
                        <a:rPr lang="ru-RU" sz="1000" spc="20" dirty="0">
                          <a:solidFill>
                            <a:srgbClr val="000000"/>
                          </a:solidFill>
                          <a:latin typeface="Liberation Serif" pitchFamily="18" charset="0"/>
                          <a:ea typeface="Liberation Serif" pitchFamily="18" charset="0"/>
                          <a:cs typeface="Liberation Serif" pitchFamily="18" charset="0"/>
                        </a:rPr>
                        <a:t>года к </a:t>
                      </a:r>
                      <a:r>
                        <a:rPr lang="ru-RU" sz="1000" spc="20" dirty="0" smtClean="0">
                          <a:solidFill>
                            <a:srgbClr val="000000"/>
                          </a:solidFill>
                          <a:latin typeface="Liberation Serif" pitchFamily="18" charset="0"/>
                          <a:ea typeface="Liberation Serif" pitchFamily="18" charset="0"/>
                          <a:cs typeface="Liberation Serif" pitchFamily="18" charset="0"/>
                        </a:rPr>
                        <a:t>2019 </a:t>
                      </a:r>
                      <a:r>
                        <a:rPr lang="ru-RU" sz="1000" spc="20" dirty="0">
                          <a:solidFill>
                            <a:srgbClr val="000000"/>
                          </a:solidFill>
                          <a:latin typeface="Liberation Serif" pitchFamily="18" charset="0"/>
                          <a:ea typeface="Liberation Serif" pitchFamily="18" charset="0"/>
                          <a:cs typeface="Liberation Serif" pitchFamily="18" charset="0"/>
                        </a:rPr>
                        <a:t>году</a:t>
                      </a:r>
                      <a:endParaRPr lang="ru-RU" sz="1000" dirty="0">
                        <a:latin typeface="Liberation Serif" pitchFamily="18" charset="0"/>
                        <a:ea typeface="Liberation Serif" pitchFamily="18" charset="0"/>
                        <a:cs typeface="Liberation Serif" pitchFamily="18" charset="0"/>
                      </a:endParaRPr>
                    </a:p>
                  </a:txBody>
                  <a:tcPr marL="6350" marR="6350" marT="0" marB="0" anchor="ctr"/>
                </a:tc>
                <a:tc gridSpan="6">
                  <a:txBody>
                    <a:bodyPr/>
                    <a:lstStyle/>
                    <a:p>
                      <a:pPr algn="ctr">
                        <a:lnSpc>
                          <a:spcPts val="850"/>
                        </a:lnSpc>
                        <a:spcAft>
                          <a:spcPts val="0"/>
                        </a:spcAft>
                      </a:pPr>
                      <a:r>
                        <a:rPr lang="ru-RU" sz="1100" spc="20" dirty="0">
                          <a:solidFill>
                            <a:srgbClr val="000000"/>
                          </a:solidFill>
                          <a:latin typeface="Liberation Serif" pitchFamily="18" charset="0"/>
                          <a:ea typeface="Liberation Serif" pitchFamily="18" charset="0"/>
                          <a:cs typeface="Liberation Serif" pitchFamily="18" charset="0"/>
                        </a:rPr>
                        <a:t>Плановый период</a:t>
                      </a:r>
                      <a:endParaRPr lang="ru-RU" sz="1100" dirty="0">
                        <a:latin typeface="Liberation Serif" pitchFamily="18" charset="0"/>
                        <a:ea typeface="Liberation Serif" pitchFamily="18" charset="0"/>
                        <a:cs typeface="Liberation Serif" pitchFamily="18" charset="0"/>
                      </a:endParaRPr>
                    </a:p>
                  </a:txBody>
                  <a:tcPr marL="6350" marR="635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802079">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indent="63500" algn="ctr">
                        <a:lnSpc>
                          <a:spcPts val="1130"/>
                        </a:lnSpc>
                        <a:spcAft>
                          <a:spcPts val="0"/>
                        </a:spcAft>
                      </a:pPr>
                      <a:r>
                        <a:rPr lang="ru-RU" sz="850" spc="20" dirty="0" smtClean="0">
                          <a:solidFill>
                            <a:srgbClr val="000000"/>
                          </a:solidFill>
                          <a:latin typeface="Liberation Serif" pitchFamily="18" charset="0"/>
                          <a:ea typeface="Liberation Serif" pitchFamily="18" charset="0"/>
                          <a:cs typeface="Liberation Serif" pitchFamily="18" charset="0"/>
                        </a:rPr>
                        <a:t>2021 </a:t>
                      </a:r>
                      <a:r>
                        <a:rPr lang="ru-RU" sz="850" spc="20" dirty="0">
                          <a:solidFill>
                            <a:srgbClr val="000000"/>
                          </a:solidFill>
                          <a:latin typeface="Liberation Serif" pitchFamily="18" charset="0"/>
                          <a:ea typeface="Liberation Serif" pitchFamily="18" charset="0"/>
                          <a:cs typeface="Liberation Serif" pitchFamily="18" charset="0"/>
                        </a:rPr>
                        <a:t>год (первона­чальное Решение Думы), сумма, тыс. руб.</a:t>
                      </a:r>
                      <a:endParaRPr lang="ru-RU" sz="1000" dirty="0">
                        <a:latin typeface="Liberation Serif" pitchFamily="18" charset="0"/>
                        <a:ea typeface="Liberation Serif" pitchFamily="18" charset="0"/>
                        <a:cs typeface="Liberation Serif" pitchFamily="18" charset="0"/>
                      </a:endParaRPr>
                    </a:p>
                  </a:txBody>
                  <a:tcPr marL="6350" marR="6350" marT="0" marB="0"/>
                </a:tc>
                <a:tc>
                  <a:txBody>
                    <a:bodyPr/>
                    <a:lstStyle/>
                    <a:p>
                      <a:pPr algn="ctr">
                        <a:lnSpc>
                          <a:spcPts val="1115"/>
                        </a:lnSpc>
                        <a:spcAft>
                          <a:spcPts val="0"/>
                        </a:spcAft>
                      </a:pPr>
                      <a:r>
                        <a:rPr lang="ru-RU" sz="850" spc="20" dirty="0">
                          <a:solidFill>
                            <a:srgbClr val="000000"/>
                          </a:solidFill>
                          <a:latin typeface="Liberation Serif" pitchFamily="18" charset="0"/>
                          <a:ea typeface="Liberation Serif" pitchFamily="18" charset="0"/>
                          <a:cs typeface="Liberation Serif" pitchFamily="18" charset="0"/>
                        </a:rPr>
                        <a:t>Структура</a:t>
                      </a:r>
                      <a:endParaRPr lang="ru-RU" sz="1000" dirty="0">
                        <a:latin typeface="Liberation Serif" pitchFamily="18" charset="0"/>
                        <a:ea typeface="Liberation Serif" pitchFamily="18" charset="0"/>
                        <a:cs typeface="Liberation Serif" pitchFamily="18" charset="0"/>
                      </a:endParaRPr>
                    </a:p>
                    <a:p>
                      <a:pPr algn="ctr">
                        <a:lnSpc>
                          <a:spcPts val="1115"/>
                        </a:lnSpc>
                        <a:spcAft>
                          <a:spcPts val="0"/>
                        </a:spcAft>
                      </a:pPr>
                      <a:r>
                        <a:rPr lang="ru-RU" sz="850" spc="20" dirty="0">
                          <a:solidFill>
                            <a:srgbClr val="000000"/>
                          </a:solidFill>
                          <a:latin typeface="Liberation Serif" pitchFamily="18" charset="0"/>
                          <a:ea typeface="Liberation Serif" pitchFamily="18" charset="0"/>
                          <a:cs typeface="Liberation Serif" pitchFamily="18" charset="0"/>
                        </a:rPr>
                        <a:t>бюджета,</a:t>
                      </a:r>
                      <a:endParaRPr lang="ru-RU" sz="1000" dirty="0">
                        <a:latin typeface="Liberation Serif" pitchFamily="18" charset="0"/>
                        <a:ea typeface="Liberation Serif" pitchFamily="18" charset="0"/>
                        <a:cs typeface="Liberation Serif" pitchFamily="18" charset="0"/>
                      </a:endParaRPr>
                    </a:p>
                    <a:p>
                      <a:pPr algn="ctr">
                        <a:lnSpc>
                          <a:spcPts val="1115"/>
                        </a:lnSpc>
                        <a:spcAft>
                          <a:spcPts val="0"/>
                        </a:spcAft>
                      </a:pPr>
                      <a:r>
                        <a:rPr lang="ru-RU" sz="850" spc="20" dirty="0">
                          <a:solidFill>
                            <a:srgbClr val="000000"/>
                          </a:solidFill>
                          <a:latin typeface="Liberation Serif" pitchFamily="18" charset="0"/>
                          <a:ea typeface="Liberation Serif" pitchFamily="18" charset="0"/>
                          <a:cs typeface="Liberation Serif" pitchFamily="18" charset="0"/>
                        </a:rPr>
                        <a:t>%</a:t>
                      </a:r>
                      <a:endParaRPr lang="ru-RU" sz="1000" dirty="0">
                        <a:latin typeface="Liberation Serif" pitchFamily="18" charset="0"/>
                        <a:ea typeface="Liberation Serif" pitchFamily="18" charset="0"/>
                        <a:cs typeface="Liberation Serif" pitchFamily="18" charset="0"/>
                      </a:endParaRPr>
                    </a:p>
                  </a:txBody>
                  <a:tcPr marL="6350" marR="6350" marT="0" marB="0"/>
                </a:tc>
                <a:tc>
                  <a:txBody>
                    <a:bodyPr/>
                    <a:lstStyle/>
                    <a:p>
                      <a:pPr algn="ctr">
                        <a:lnSpc>
                          <a:spcPts val="1130"/>
                        </a:lnSpc>
                        <a:spcAft>
                          <a:spcPts val="0"/>
                        </a:spcAft>
                      </a:pPr>
                      <a:r>
                        <a:rPr lang="ru-RU" sz="850" spc="20" dirty="0">
                          <a:solidFill>
                            <a:srgbClr val="000000"/>
                          </a:solidFill>
                          <a:latin typeface="Liberation Serif" pitchFamily="18" charset="0"/>
                          <a:ea typeface="Liberation Serif" pitchFamily="18" charset="0"/>
                          <a:cs typeface="Liberation Serif" pitchFamily="18" charset="0"/>
                        </a:rPr>
                        <a:t>Рост +; Сниже­ние —</a:t>
                      </a:r>
                      <a:endParaRPr lang="ru-RU" sz="1000" dirty="0">
                        <a:latin typeface="Liberation Serif" pitchFamily="18" charset="0"/>
                        <a:ea typeface="Liberation Serif" pitchFamily="18" charset="0"/>
                        <a:cs typeface="Liberation Serif" pitchFamily="18" charset="0"/>
                      </a:endParaRPr>
                    </a:p>
                    <a:p>
                      <a:pPr algn="ctr">
                        <a:lnSpc>
                          <a:spcPts val="1130"/>
                        </a:lnSpc>
                        <a:spcAft>
                          <a:spcPts val="0"/>
                        </a:spcAft>
                      </a:pPr>
                      <a:r>
                        <a:rPr lang="ru-RU" sz="850" spc="20" dirty="0" smtClean="0">
                          <a:solidFill>
                            <a:srgbClr val="000000"/>
                          </a:solidFill>
                          <a:latin typeface="Liberation Serif" pitchFamily="18" charset="0"/>
                          <a:ea typeface="Liberation Serif" pitchFamily="18" charset="0"/>
                          <a:cs typeface="Liberation Serif" pitchFamily="18" charset="0"/>
                        </a:rPr>
                        <a:t>2021 год </a:t>
                      </a:r>
                      <a:r>
                        <a:rPr lang="ru-RU" sz="850" spc="20" dirty="0">
                          <a:solidFill>
                            <a:srgbClr val="000000"/>
                          </a:solidFill>
                          <a:latin typeface="Liberation Serif" pitchFamily="18" charset="0"/>
                          <a:ea typeface="Liberation Serif" pitchFamily="18" charset="0"/>
                          <a:cs typeface="Liberation Serif" pitchFamily="18" charset="0"/>
                        </a:rPr>
                        <a:t>к </a:t>
                      </a:r>
                      <a:r>
                        <a:rPr lang="ru-RU" sz="850" spc="20" dirty="0" smtClean="0">
                          <a:solidFill>
                            <a:srgbClr val="000000"/>
                          </a:solidFill>
                          <a:latin typeface="Liberation Serif" pitchFamily="18" charset="0"/>
                          <a:ea typeface="Liberation Serif" pitchFamily="18" charset="0"/>
                          <a:cs typeface="Liberation Serif" pitchFamily="18" charset="0"/>
                        </a:rPr>
                        <a:t>2020 </a:t>
                      </a:r>
                      <a:r>
                        <a:rPr lang="ru-RU" sz="850" spc="20" dirty="0">
                          <a:solidFill>
                            <a:srgbClr val="000000"/>
                          </a:solidFill>
                          <a:latin typeface="Liberation Serif" pitchFamily="18" charset="0"/>
                          <a:ea typeface="Liberation Serif" pitchFamily="18" charset="0"/>
                          <a:cs typeface="Liberation Serif" pitchFamily="18" charset="0"/>
                        </a:rPr>
                        <a:t>году</a:t>
                      </a:r>
                      <a:endParaRPr lang="ru-RU" sz="1000" dirty="0">
                        <a:latin typeface="Liberation Serif" pitchFamily="18" charset="0"/>
                        <a:ea typeface="Liberation Serif" pitchFamily="18" charset="0"/>
                        <a:cs typeface="Liberation Serif" pitchFamily="18" charset="0"/>
                      </a:endParaRPr>
                    </a:p>
                  </a:txBody>
                  <a:tcPr marL="6350" marR="6350" marT="0" marB="0"/>
                </a:tc>
                <a:tc>
                  <a:txBody>
                    <a:bodyPr/>
                    <a:lstStyle/>
                    <a:p>
                      <a:pPr algn="ctr">
                        <a:lnSpc>
                          <a:spcPts val="1130"/>
                        </a:lnSpc>
                        <a:spcAft>
                          <a:spcPts val="0"/>
                        </a:spcAft>
                      </a:pPr>
                      <a:r>
                        <a:rPr lang="ru-RU" sz="850" spc="20" dirty="0" smtClean="0">
                          <a:solidFill>
                            <a:srgbClr val="000000"/>
                          </a:solidFill>
                          <a:latin typeface="Liberation Serif" pitchFamily="18" charset="0"/>
                          <a:ea typeface="Liberation Serif" pitchFamily="18" charset="0"/>
                          <a:cs typeface="Liberation Serif" pitchFamily="18" charset="0"/>
                        </a:rPr>
                        <a:t>2022 </a:t>
                      </a:r>
                      <a:r>
                        <a:rPr lang="ru-RU" sz="850" spc="20" dirty="0">
                          <a:solidFill>
                            <a:srgbClr val="000000"/>
                          </a:solidFill>
                          <a:latin typeface="Liberation Serif" pitchFamily="18" charset="0"/>
                          <a:ea typeface="Liberation Serif" pitchFamily="18" charset="0"/>
                          <a:cs typeface="Liberation Serif" pitchFamily="18" charset="0"/>
                        </a:rPr>
                        <a:t>год (первона­чальное Решение Думы), сумма, тыс. руб.</a:t>
                      </a:r>
                      <a:endParaRPr lang="ru-RU" sz="1000" dirty="0">
                        <a:latin typeface="Liberation Serif" pitchFamily="18" charset="0"/>
                        <a:ea typeface="Liberation Serif" pitchFamily="18" charset="0"/>
                        <a:cs typeface="Liberation Serif" pitchFamily="18" charset="0"/>
                      </a:endParaRPr>
                    </a:p>
                  </a:txBody>
                  <a:tcPr marL="6350" marR="6350" marT="0" marB="0"/>
                </a:tc>
                <a:tc>
                  <a:txBody>
                    <a:bodyPr/>
                    <a:lstStyle/>
                    <a:p>
                      <a:pPr algn="ctr">
                        <a:lnSpc>
                          <a:spcPts val="1115"/>
                        </a:lnSpc>
                        <a:spcAft>
                          <a:spcPts val="0"/>
                        </a:spcAft>
                      </a:pPr>
                      <a:r>
                        <a:rPr lang="ru-RU" sz="850" spc="20" dirty="0">
                          <a:solidFill>
                            <a:srgbClr val="000000"/>
                          </a:solidFill>
                          <a:latin typeface="Liberation Serif" pitchFamily="18" charset="0"/>
                          <a:ea typeface="Liberation Serif" pitchFamily="18" charset="0"/>
                          <a:cs typeface="Liberation Serif" pitchFamily="18" charset="0"/>
                        </a:rPr>
                        <a:t>Структура</a:t>
                      </a:r>
                      <a:endParaRPr lang="ru-RU" sz="1000" dirty="0">
                        <a:latin typeface="Liberation Serif" pitchFamily="18" charset="0"/>
                        <a:ea typeface="Liberation Serif" pitchFamily="18" charset="0"/>
                        <a:cs typeface="Liberation Serif" pitchFamily="18" charset="0"/>
                      </a:endParaRPr>
                    </a:p>
                    <a:p>
                      <a:pPr algn="ctr">
                        <a:lnSpc>
                          <a:spcPts val="1115"/>
                        </a:lnSpc>
                        <a:spcAft>
                          <a:spcPts val="0"/>
                        </a:spcAft>
                      </a:pPr>
                      <a:r>
                        <a:rPr lang="ru-RU" sz="850" spc="20" dirty="0">
                          <a:solidFill>
                            <a:srgbClr val="000000"/>
                          </a:solidFill>
                          <a:latin typeface="Liberation Serif" pitchFamily="18" charset="0"/>
                          <a:ea typeface="Liberation Serif" pitchFamily="18" charset="0"/>
                          <a:cs typeface="Liberation Serif" pitchFamily="18" charset="0"/>
                        </a:rPr>
                        <a:t>бюджета,</a:t>
                      </a:r>
                      <a:endParaRPr lang="ru-RU" sz="1000" dirty="0">
                        <a:latin typeface="Liberation Serif" pitchFamily="18" charset="0"/>
                        <a:ea typeface="Liberation Serif" pitchFamily="18" charset="0"/>
                        <a:cs typeface="Liberation Serif" pitchFamily="18" charset="0"/>
                      </a:endParaRPr>
                    </a:p>
                    <a:p>
                      <a:pPr algn="ctr">
                        <a:lnSpc>
                          <a:spcPts val="1115"/>
                        </a:lnSpc>
                        <a:spcAft>
                          <a:spcPts val="0"/>
                        </a:spcAft>
                      </a:pPr>
                      <a:r>
                        <a:rPr lang="ru-RU" sz="850" spc="20" dirty="0">
                          <a:solidFill>
                            <a:srgbClr val="000000"/>
                          </a:solidFill>
                          <a:latin typeface="Liberation Serif" pitchFamily="18" charset="0"/>
                          <a:ea typeface="Liberation Serif" pitchFamily="18" charset="0"/>
                          <a:cs typeface="Liberation Serif" pitchFamily="18" charset="0"/>
                        </a:rPr>
                        <a:t>%</a:t>
                      </a:r>
                      <a:endParaRPr lang="ru-RU" sz="1000" dirty="0">
                        <a:latin typeface="Liberation Serif" pitchFamily="18" charset="0"/>
                        <a:ea typeface="Liberation Serif" pitchFamily="18" charset="0"/>
                        <a:cs typeface="Liberation Serif" pitchFamily="18" charset="0"/>
                      </a:endParaRPr>
                    </a:p>
                  </a:txBody>
                  <a:tcPr marL="6350" marR="6350" marT="0" marB="0"/>
                </a:tc>
                <a:tc>
                  <a:txBody>
                    <a:bodyPr/>
                    <a:lstStyle/>
                    <a:p>
                      <a:pPr marL="76200" algn="ctr">
                        <a:lnSpc>
                          <a:spcPts val="1130"/>
                        </a:lnSpc>
                        <a:spcAft>
                          <a:spcPts val="0"/>
                        </a:spcAft>
                      </a:pPr>
                      <a:r>
                        <a:rPr lang="ru-RU" sz="850" spc="20" dirty="0">
                          <a:solidFill>
                            <a:srgbClr val="000000"/>
                          </a:solidFill>
                          <a:latin typeface="Liberation Serif" pitchFamily="18" charset="0"/>
                          <a:ea typeface="Liberation Serif" pitchFamily="18" charset="0"/>
                          <a:cs typeface="Liberation Serif" pitchFamily="18" charset="0"/>
                        </a:rPr>
                        <a:t>Рост +; Сниже­ние - </a:t>
                      </a:r>
                      <a:r>
                        <a:rPr lang="ru-RU" sz="850" spc="20" dirty="0" smtClean="0">
                          <a:solidFill>
                            <a:srgbClr val="000000"/>
                          </a:solidFill>
                          <a:latin typeface="Liberation Serif" pitchFamily="18" charset="0"/>
                          <a:ea typeface="Liberation Serif" pitchFamily="18" charset="0"/>
                          <a:cs typeface="Liberation Serif" pitchFamily="18" charset="0"/>
                        </a:rPr>
                        <a:t>2022 </a:t>
                      </a:r>
                      <a:r>
                        <a:rPr lang="ru-RU" sz="850" spc="20" dirty="0">
                          <a:solidFill>
                            <a:srgbClr val="000000"/>
                          </a:solidFill>
                          <a:latin typeface="Liberation Serif" pitchFamily="18" charset="0"/>
                          <a:ea typeface="Liberation Serif" pitchFamily="18" charset="0"/>
                          <a:cs typeface="Liberation Serif" pitchFamily="18" charset="0"/>
                        </a:rPr>
                        <a:t>год к </a:t>
                      </a:r>
                      <a:r>
                        <a:rPr lang="ru-RU" sz="850" spc="20" dirty="0" smtClean="0">
                          <a:solidFill>
                            <a:srgbClr val="000000"/>
                          </a:solidFill>
                          <a:latin typeface="Liberation Serif" pitchFamily="18" charset="0"/>
                          <a:ea typeface="Liberation Serif" pitchFamily="18" charset="0"/>
                          <a:cs typeface="Liberation Serif" pitchFamily="18" charset="0"/>
                        </a:rPr>
                        <a:t>2021 </a:t>
                      </a:r>
                      <a:r>
                        <a:rPr lang="ru-RU" sz="850" spc="20" dirty="0">
                          <a:solidFill>
                            <a:srgbClr val="000000"/>
                          </a:solidFill>
                          <a:latin typeface="Liberation Serif" pitchFamily="18" charset="0"/>
                          <a:ea typeface="Liberation Serif" pitchFamily="18" charset="0"/>
                          <a:cs typeface="Liberation Serif" pitchFamily="18" charset="0"/>
                        </a:rPr>
                        <a:t>году</a:t>
                      </a:r>
                      <a:endParaRPr lang="ru-RU" sz="1000" dirty="0">
                        <a:latin typeface="Liberation Serif" pitchFamily="18" charset="0"/>
                        <a:ea typeface="Liberation Serif" pitchFamily="18" charset="0"/>
                        <a:cs typeface="Liberation Serif" pitchFamily="18" charset="0"/>
                      </a:endParaRPr>
                    </a:p>
                  </a:txBody>
                  <a:tcPr marL="6350" marR="6350" marT="0" marB="0"/>
                </a:tc>
              </a:tr>
              <a:tr h="491328">
                <a:tc>
                  <a:txBody>
                    <a:bodyPr/>
                    <a:lstStyle/>
                    <a:p>
                      <a:pPr marL="101600">
                        <a:lnSpc>
                          <a:spcPts val="850"/>
                        </a:lnSpc>
                        <a:spcAft>
                          <a:spcPts val="0"/>
                        </a:spcAft>
                      </a:pPr>
                      <a:r>
                        <a:rPr lang="ru-RU" sz="850" spc="20" dirty="0">
                          <a:solidFill>
                            <a:srgbClr val="000000"/>
                          </a:solidFill>
                          <a:latin typeface="Liberation Serif" pitchFamily="18" charset="0"/>
                          <a:ea typeface="Liberation Serif" pitchFamily="18" charset="0"/>
                          <a:cs typeface="Liberation Serif" pitchFamily="18" charset="0"/>
                        </a:rPr>
                        <a:t>II.</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63500">
                        <a:lnSpc>
                          <a:spcPts val="1140"/>
                        </a:lnSpc>
                        <a:spcAft>
                          <a:spcPts val="0"/>
                        </a:spcAft>
                      </a:pPr>
                      <a:r>
                        <a:rPr lang="ru-RU" sz="850" spc="20" dirty="0">
                          <a:solidFill>
                            <a:srgbClr val="000000"/>
                          </a:solidFill>
                          <a:latin typeface="Liberation Serif" pitchFamily="18" charset="0"/>
                          <a:ea typeface="Liberation Serif" pitchFamily="18" charset="0"/>
                          <a:cs typeface="Liberation Serif" pitchFamily="18" charset="0"/>
                        </a:rPr>
                        <a:t>Неналоговые доходы </a:t>
                      </a:r>
                      <a:r>
                        <a:rPr lang="ru-RU" sz="850" i="1" spc="0" dirty="0">
                          <a:solidFill>
                            <a:srgbClr val="000000"/>
                          </a:solidFill>
                          <a:latin typeface="Liberation Serif" pitchFamily="18" charset="0"/>
                          <a:ea typeface="Liberation Serif" pitchFamily="18" charset="0"/>
                          <a:cs typeface="Liberation Serif" pitchFamily="18" charset="0"/>
                        </a:rPr>
                        <a:t>из них (наиболее значимые):</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18704,5</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14267</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1,64</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-4437,5</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14346</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1,88</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algn="ctr">
                        <a:lnSpc>
                          <a:spcPts val="850"/>
                        </a:lnSpc>
                        <a:spcAft>
                          <a:spcPts val="0"/>
                        </a:spcAft>
                      </a:pPr>
                      <a:r>
                        <a:rPr lang="ru-RU" sz="1000" dirty="0" smtClean="0">
                          <a:latin typeface="Liberation Serif" pitchFamily="18" charset="0"/>
                          <a:ea typeface="Liberation Serif" pitchFamily="18" charset="0"/>
                          <a:cs typeface="Liberation Serif" pitchFamily="18" charset="0"/>
                        </a:rPr>
                        <a:t>+79</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14428</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1,85</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R="177800" algn="ctr">
                        <a:lnSpc>
                          <a:spcPts val="850"/>
                        </a:lnSpc>
                        <a:spcAft>
                          <a:spcPts val="0"/>
                        </a:spcAft>
                      </a:pPr>
                      <a:r>
                        <a:rPr lang="ru-RU" sz="1000" baseline="0" dirty="0" smtClean="0">
                          <a:latin typeface="Liberation Serif" pitchFamily="18" charset="0"/>
                          <a:ea typeface="Liberation Serif" pitchFamily="18" charset="0"/>
                          <a:cs typeface="Liberation Serif" pitchFamily="18" charset="0"/>
                        </a:rPr>
                        <a:t>    </a:t>
                      </a:r>
                      <a:r>
                        <a:rPr lang="ru-RU" sz="1000" dirty="0" smtClean="0">
                          <a:latin typeface="Liberation Serif" pitchFamily="18" charset="0"/>
                          <a:ea typeface="Liberation Serif" pitchFamily="18" charset="0"/>
                          <a:cs typeface="Liberation Serif" pitchFamily="18" charset="0"/>
                        </a:rPr>
                        <a:t>+82,0</a:t>
                      </a:r>
                      <a:endParaRPr lang="ru-RU" sz="1000" dirty="0">
                        <a:latin typeface="Liberation Serif" pitchFamily="18" charset="0"/>
                        <a:ea typeface="Liberation Serif" pitchFamily="18" charset="0"/>
                        <a:cs typeface="Liberation Serif" pitchFamily="18" charset="0"/>
                      </a:endParaRPr>
                    </a:p>
                  </a:txBody>
                  <a:tcPr marL="6350" marR="6350" marT="0" marB="0" anchor="ctr"/>
                </a:tc>
              </a:tr>
              <a:tr h="481247">
                <a:tc>
                  <a:txBody>
                    <a:bodyPr/>
                    <a:lstStyle/>
                    <a:p>
                      <a:pPr marL="101600">
                        <a:lnSpc>
                          <a:spcPts val="750"/>
                        </a:lnSpc>
                        <a:spcAft>
                          <a:spcPts val="0"/>
                        </a:spcAft>
                      </a:pPr>
                      <a:r>
                        <a:rPr lang="ru-RU" sz="750" spc="20" dirty="0">
                          <a:solidFill>
                            <a:srgbClr val="000000"/>
                          </a:solidFill>
                          <a:latin typeface="Liberation Serif" pitchFamily="18" charset="0"/>
                          <a:ea typeface="Liberation Serif" pitchFamily="18" charset="0"/>
                          <a:cs typeface="Liberation Serif" pitchFamily="18" charset="0"/>
                        </a:rPr>
                        <a:t>1</a:t>
                      </a:r>
                      <a:r>
                        <a:rPr lang="ru-RU" sz="400" b="1" spc="0" dirty="0">
                          <a:solidFill>
                            <a:srgbClr val="000000"/>
                          </a:solidFill>
                          <a:latin typeface="Liberation Serif" pitchFamily="18" charset="0"/>
                          <a:ea typeface="Liberation Serif" pitchFamily="18" charset="0"/>
                          <a:cs typeface="Liberation Serif" pitchFamily="18" charset="0"/>
                        </a:rPr>
                        <a:t>.</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algn="just">
                        <a:lnSpc>
                          <a:spcPts val="1140"/>
                        </a:lnSpc>
                        <a:spcAft>
                          <a:spcPts val="0"/>
                        </a:spcAft>
                      </a:pPr>
                      <a:r>
                        <a:rPr lang="ru-RU" sz="850" spc="20" dirty="0">
                          <a:solidFill>
                            <a:srgbClr val="000000"/>
                          </a:solidFill>
                          <a:latin typeface="Liberation Serif" pitchFamily="18" charset="0"/>
                          <a:ea typeface="Liberation Serif" pitchFamily="18" charset="0"/>
                          <a:cs typeface="Liberation Serif" pitchFamily="18" charset="0"/>
                        </a:rPr>
                        <a:t>Доходы от использования имущества</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1506</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1603</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0,18</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+97</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1666</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0,22</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algn="ctr">
                        <a:lnSpc>
                          <a:spcPts val="850"/>
                        </a:lnSpc>
                        <a:spcAft>
                          <a:spcPts val="0"/>
                        </a:spcAft>
                      </a:pPr>
                      <a:r>
                        <a:rPr lang="ru-RU" sz="1000" dirty="0" smtClean="0">
                          <a:latin typeface="Liberation Serif" pitchFamily="18" charset="0"/>
                          <a:ea typeface="Liberation Serif" pitchFamily="18" charset="0"/>
                          <a:cs typeface="Liberation Serif" pitchFamily="18" charset="0"/>
                        </a:rPr>
                        <a:t>+63,0</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1731</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0,22</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+65,0</a:t>
                      </a:r>
                      <a:endParaRPr lang="ru-RU" sz="1000" dirty="0">
                        <a:latin typeface="Liberation Serif" pitchFamily="18" charset="0"/>
                        <a:ea typeface="Liberation Serif" pitchFamily="18" charset="0"/>
                        <a:cs typeface="Liberation Serif" pitchFamily="18" charset="0"/>
                      </a:endParaRPr>
                    </a:p>
                  </a:txBody>
                  <a:tcPr marL="6350" marR="6350" marT="0" marB="0" anchor="ctr"/>
                </a:tc>
              </a:tr>
              <a:tr h="310841">
                <a:tc>
                  <a:txBody>
                    <a:bodyPr/>
                    <a:lstStyle/>
                    <a:p>
                      <a:pPr marL="101600">
                        <a:lnSpc>
                          <a:spcPts val="850"/>
                        </a:lnSpc>
                        <a:spcAft>
                          <a:spcPts val="0"/>
                        </a:spcAft>
                      </a:pPr>
                      <a:r>
                        <a:rPr lang="ru-RU" sz="850" spc="20" dirty="0">
                          <a:solidFill>
                            <a:srgbClr val="000000"/>
                          </a:solidFill>
                          <a:latin typeface="Liberation Serif" pitchFamily="18" charset="0"/>
                          <a:ea typeface="Liberation Serif" pitchFamily="18" charset="0"/>
                          <a:cs typeface="Liberation Serif" pitchFamily="18" charset="0"/>
                        </a:rPr>
                        <a:t>2.</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algn="just">
                        <a:lnSpc>
                          <a:spcPts val="1130"/>
                        </a:lnSpc>
                        <a:spcAft>
                          <a:spcPts val="0"/>
                        </a:spcAft>
                      </a:pPr>
                      <a:r>
                        <a:rPr lang="ru-RU" sz="850" spc="20" dirty="0">
                          <a:solidFill>
                            <a:srgbClr val="000000"/>
                          </a:solidFill>
                          <a:latin typeface="Liberation Serif" pitchFamily="18" charset="0"/>
                          <a:ea typeface="Liberation Serif" pitchFamily="18" charset="0"/>
                          <a:cs typeface="Liberation Serif" pitchFamily="18" charset="0"/>
                        </a:rPr>
                        <a:t>Доходы от оказания платных услуг</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15450</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11889</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1,37</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-3561</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11889</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1,56</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algn="ctr">
                        <a:lnSpc>
                          <a:spcPts val="850"/>
                        </a:lnSpc>
                        <a:spcAft>
                          <a:spcPts val="0"/>
                        </a:spcAft>
                      </a:pPr>
                      <a:r>
                        <a:rPr lang="ru-RU" sz="1000" dirty="0" smtClean="0">
                          <a:latin typeface="Liberation Serif" pitchFamily="18" charset="0"/>
                          <a:ea typeface="Liberation Serif" pitchFamily="18" charset="0"/>
                          <a:cs typeface="Liberation Serif" pitchFamily="18" charset="0"/>
                        </a:rPr>
                        <a:t>0</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1889</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1,52</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0</a:t>
                      </a:r>
                      <a:endParaRPr lang="ru-RU" sz="1000" dirty="0">
                        <a:latin typeface="Liberation Serif" pitchFamily="18" charset="0"/>
                        <a:ea typeface="Liberation Serif" pitchFamily="18" charset="0"/>
                        <a:cs typeface="Liberation Serif" pitchFamily="18" charset="0"/>
                      </a:endParaRPr>
                    </a:p>
                  </a:txBody>
                  <a:tcPr marL="6350" marR="6350" marT="0" marB="0" anchor="ctr"/>
                </a:tc>
              </a:tr>
              <a:tr h="699996">
                <a:tc>
                  <a:txBody>
                    <a:bodyPr/>
                    <a:lstStyle/>
                    <a:p>
                      <a:pPr marL="101600">
                        <a:lnSpc>
                          <a:spcPts val="850"/>
                        </a:lnSpc>
                        <a:spcAft>
                          <a:spcPts val="0"/>
                        </a:spcAft>
                      </a:pPr>
                      <a:r>
                        <a:rPr lang="ru-RU" sz="850" spc="20">
                          <a:solidFill>
                            <a:srgbClr val="000000"/>
                          </a:solidFill>
                          <a:latin typeface="Liberation Serif" pitchFamily="18" charset="0"/>
                          <a:ea typeface="Liberation Serif" pitchFamily="18" charset="0"/>
                          <a:cs typeface="Liberation Serif" pitchFamily="18" charset="0"/>
                        </a:rPr>
                        <a:t>3.</a:t>
                      </a:r>
                      <a:endParaRPr lang="ru-RU" sz="1000">
                        <a:latin typeface="Liberation Serif" pitchFamily="18" charset="0"/>
                        <a:ea typeface="Liberation Serif" pitchFamily="18" charset="0"/>
                        <a:cs typeface="Liberation Serif" pitchFamily="18" charset="0"/>
                      </a:endParaRPr>
                    </a:p>
                  </a:txBody>
                  <a:tcPr marL="6350" marR="6350" marT="0" marB="0" anchor="ctr"/>
                </a:tc>
                <a:tc>
                  <a:txBody>
                    <a:bodyPr/>
                    <a:lstStyle/>
                    <a:p>
                      <a:pPr algn="just">
                        <a:lnSpc>
                          <a:spcPts val="1150"/>
                        </a:lnSpc>
                        <a:spcAft>
                          <a:spcPts val="0"/>
                        </a:spcAft>
                      </a:pPr>
                      <a:r>
                        <a:rPr lang="ru-RU" sz="850" spc="20">
                          <a:solidFill>
                            <a:srgbClr val="000000"/>
                          </a:solidFill>
                          <a:latin typeface="Liberation Serif" pitchFamily="18" charset="0"/>
                          <a:ea typeface="Liberation Serif" pitchFamily="18" charset="0"/>
                          <a:cs typeface="Liberation Serif" pitchFamily="18" charset="0"/>
                        </a:rPr>
                        <a:t>Доходы от продажи материальных и нематериальных активов</a:t>
                      </a:r>
                      <a:endParaRPr lang="ru-RU" sz="100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1100</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279</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0,03</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-821</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279</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0,04</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algn="ctr">
                        <a:lnSpc>
                          <a:spcPts val="850"/>
                        </a:lnSpc>
                        <a:spcAft>
                          <a:spcPts val="0"/>
                        </a:spcAft>
                      </a:pPr>
                      <a:r>
                        <a:rPr lang="ru-RU" sz="1000" dirty="0" smtClean="0">
                          <a:latin typeface="Liberation Serif" pitchFamily="18" charset="0"/>
                          <a:ea typeface="Liberation Serif" pitchFamily="18" charset="0"/>
                          <a:cs typeface="Liberation Serif" pitchFamily="18" charset="0"/>
                        </a:rPr>
                        <a:t>0</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279</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0,04</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0</a:t>
                      </a:r>
                      <a:endParaRPr lang="ru-RU" sz="1000" dirty="0">
                        <a:latin typeface="Liberation Serif" pitchFamily="18" charset="0"/>
                        <a:ea typeface="Liberation Serif" pitchFamily="18" charset="0"/>
                        <a:cs typeface="Liberation Serif" pitchFamily="18" charset="0"/>
                      </a:endParaRPr>
                    </a:p>
                  </a:txBody>
                  <a:tcPr marL="6350" marR="6350" marT="0" marB="0" anchor="ctr"/>
                </a:tc>
              </a:tr>
              <a:tr h="380124">
                <a:tc>
                  <a:txBody>
                    <a:bodyPr/>
                    <a:lstStyle/>
                    <a:p>
                      <a:pPr marL="101600">
                        <a:lnSpc>
                          <a:spcPts val="850"/>
                        </a:lnSpc>
                        <a:spcAft>
                          <a:spcPts val="0"/>
                        </a:spcAft>
                      </a:pPr>
                      <a:r>
                        <a:rPr lang="ru-RU" sz="850" spc="20">
                          <a:solidFill>
                            <a:srgbClr val="000000"/>
                          </a:solidFill>
                          <a:latin typeface="Liberation Serif" pitchFamily="18" charset="0"/>
                          <a:ea typeface="Liberation Serif" pitchFamily="18" charset="0"/>
                          <a:cs typeface="Liberation Serif" pitchFamily="18" charset="0"/>
                        </a:rPr>
                        <a:t>4.</a:t>
                      </a:r>
                      <a:endParaRPr lang="ru-RU" sz="1000">
                        <a:latin typeface="Liberation Serif" pitchFamily="18" charset="0"/>
                        <a:ea typeface="Liberation Serif" pitchFamily="18" charset="0"/>
                        <a:cs typeface="Liberation Serif" pitchFamily="18" charset="0"/>
                      </a:endParaRPr>
                    </a:p>
                  </a:txBody>
                  <a:tcPr marL="6350" marR="6350" marT="0" marB="0" anchor="ctr"/>
                </a:tc>
                <a:tc>
                  <a:txBody>
                    <a:bodyPr/>
                    <a:lstStyle/>
                    <a:p>
                      <a:pPr algn="just">
                        <a:lnSpc>
                          <a:spcPts val="1140"/>
                        </a:lnSpc>
                        <a:spcAft>
                          <a:spcPts val="0"/>
                        </a:spcAft>
                      </a:pPr>
                      <a:r>
                        <a:rPr lang="ru-RU" sz="850" spc="20">
                          <a:solidFill>
                            <a:srgbClr val="000000"/>
                          </a:solidFill>
                          <a:latin typeface="Liberation Serif" pitchFamily="18" charset="0"/>
                          <a:ea typeface="Liberation Serif" pitchFamily="18" charset="0"/>
                          <a:cs typeface="Liberation Serif" pitchFamily="18" charset="0"/>
                        </a:rPr>
                        <a:t>Штрафы за нарушение законодательства</a:t>
                      </a:r>
                      <a:endParaRPr lang="ru-RU" sz="100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614,5</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439</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0,05</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-175,5</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455</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0,06</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16</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472</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0,06</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+17,0</a:t>
                      </a:r>
                      <a:endParaRPr lang="ru-RU" sz="1000" dirty="0">
                        <a:latin typeface="Liberation Serif" pitchFamily="18" charset="0"/>
                        <a:ea typeface="Liberation Serif" pitchFamily="18" charset="0"/>
                        <a:cs typeface="Liberation Serif" pitchFamily="18" charset="0"/>
                      </a:endParaRPr>
                    </a:p>
                  </a:txBody>
                  <a:tcPr marL="6350" marR="6350" marT="0" marB="0" anchor="ctr"/>
                </a:tc>
              </a:tr>
              <a:tr h="641663">
                <a:tc>
                  <a:txBody>
                    <a:bodyPr/>
                    <a:lstStyle/>
                    <a:p>
                      <a:pPr marL="101600">
                        <a:lnSpc>
                          <a:spcPts val="850"/>
                        </a:lnSpc>
                        <a:spcAft>
                          <a:spcPts val="0"/>
                        </a:spcAft>
                      </a:pPr>
                      <a:r>
                        <a:rPr lang="ru-RU" sz="850" spc="20" dirty="0">
                          <a:solidFill>
                            <a:srgbClr val="000000"/>
                          </a:solidFill>
                          <a:latin typeface="Liberation Serif" pitchFamily="18" charset="0"/>
                          <a:ea typeface="Liberation Serif" pitchFamily="18" charset="0"/>
                          <a:cs typeface="Liberation Serif" pitchFamily="18" charset="0"/>
                        </a:rPr>
                        <a:t>III.</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algn="just">
                        <a:lnSpc>
                          <a:spcPts val="1140"/>
                        </a:lnSpc>
                        <a:spcAft>
                          <a:spcPts val="0"/>
                        </a:spcAft>
                      </a:pPr>
                      <a:r>
                        <a:rPr lang="ru-RU" sz="850" spc="20" dirty="0">
                          <a:solidFill>
                            <a:srgbClr val="000000"/>
                          </a:solidFill>
                          <a:latin typeface="Liberation Serif" pitchFamily="18" charset="0"/>
                          <a:ea typeface="Liberation Serif" pitchFamily="18" charset="0"/>
                          <a:cs typeface="Liberation Serif" pitchFamily="18" charset="0"/>
                        </a:rPr>
                        <a:t>Безвозмездные поступления из бюджетов других уровней</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618030,2</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756486,3</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86,83</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+138456,1</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620629,2</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81,23</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algn="ctr">
                        <a:lnSpc>
                          <a:spcPts val="850"/>
                        </a:lnSpc>
                        <a:spcAft>
                          <a:spcPts val="0"/>
                        </a:spcAft>
                      </a:pPr>
                      <a:r>
                        <a:rPr lang="ru-RU" sz="1000" dirty="0" smtClean="0">
                          <a:latin typeface="Liberation Serif" pitchFamily="18" charset="0"/>
                          <a:ea typeface="Liberation Serif" pitchFamily="18" charset="0"/>
                          <a:cs typeface="Liberation Serif" pitchFamily="18" charset="0"/>
                        </a:rPr>
                        <a:t>-135857,1</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628771,4</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L="762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80,55</a:t>
                      </a:r>
                      <a:endParaRPr lang="ru-RU" sz="1000" dirty="0">
                        <a:latin typeface="Liberation Serif" pitchFamily="18" charset="0"/>
                        <a:ea typeface="Liberation Serif" pitchFamily="18" charset="0"/>
                        <a:cs typeface="Liberation Serif" pitchFamily="18" charset="0"/>
                      </a:endParaRPr>
                    </a:p>
                  </a:txBody>
                  <a:tcPr marL="6350" marR="6350" marT="0" marB="0" anchor="ctr"/>
                </a:tc>
                <a:tc>
                  <a:txBody>
                    <a:bodyPr/>
                    <a:lstStyle/>
                    <a:p>
                      <a:pPr marR="177800" algn="ctr">
                        <a:lnSpc>
                          <a:spcPts val="850"/>
                        </a:lnSpc>
                        <a:spcAft>
                          <a:spcPts val="0"/>
                        </a:spcAft>
                      </a:pPr>
                      <a:r>
                        <a:rPr lang="ru-RU" sz="1000" dirty="0" smtClean="0">
                          <a:latin typeface="Liberation Serif" pitchFamily="18" charset="0"/>
                          <a:ea typeface="Liberation Serif" pitchFamily="18" charset="0"/>
                          <a:cs typeface="Liberation Serif" pitchFamily="18" charset="0"/>
                        </a:rPr>
                        <a:t>+8142,2</a:t>
                      </a:r>
                      <a:endParaRPr lang="ru-RU" sz="1000" dirty="0">
                        <a:latin typeface="Liberation Serif" pitchFamily="18" charset="0"/>
                        <a:ea typeface="Liberation Serif" pitchFamily="18" charset="0"/>
                        <a:cs typeface="Liberation Serif" pitchFamily="18" charset="0"/>
                      </a:endParaRPr>
                    </a:p>
                  </a:txBody>
                  <a:tcPr marL="6350" marR="6350" marT="0" marB="0" anchor="ct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41480"/>
            <a:ext cx="7643192" cy="756084"/>
          </a:xfrm>
        </p:spPr>
        <p:txBody>
          <a:bodyPr>
            <a:normAutofit fontScale="90000"/>
          </a:bodyPr>
          <a:lstStyle/>
          <a:p>
            <a:r>
              <a:rPr lang="ru-RU" sz="3600" dirty="0" smtClean="0">
                <a:latin typeface="Liberation Serif" pitchFamily="18" charset="0"/>
                <a:ea typeface="Liberation Serif" pitchFamily="18" charset="0"/>
                <a:cs typeface="Liberation Serif" pitchFamily="18" charset="0"/>
              </a:rPr>
              <a:t>Структура доходов бюджета на 2020 год</a:t>
            </a:r>
            <a:endParaRPr lang="ru-RU" sz="3600" dirty="0">
              <a:latin typeface="Liberation Serif" pitchFamily="18" charset="0"/>
              <a:ea typeface="Liberation Serif" pitchFamily="18" charset="0"/>
              <a:cs typeface="Liberation Serif" pitchFamily="18" charset="0"/>
            </a:endParaRPr>
          </a:p>
        </p:txBody>
      </p:sp>
      <p:graphicFrame>
        <p:nvGraphicFramePr>
          <p:cNvPr id="5" name="Содержимое 4"/>
          <p:cNvGraphicFramePr>
            <a:graphicFrameLocks noGrp="1"/>
          </p:cNvGraphicFramePr>
          <p:nvPr>
            <p:ph idx="1"/>
            <p:extLst>
              <p:ext uri="{D42A27DB-BD31-4B8C-83A1-F6EECF244321}">
                <p14:modId xmlns:p14="http://schemas.microsoft.com/office/powerpoint/2010/main" val="3646252630"/>
              </p:ext>
            </p:extLst>
          </p:nvPr>
        </p:nvGraphicFramePr>
        <p:xfrm>
          <a:off x="457200" y="1707654"/>
          <a:ext cx="8229600" cy="3186354"/>
        </p:xfrm>
        <a:graphic>
          <a:graphicData uri="http://schemas.openxmlformats.org/drawingml/2006/chart">
            <c:chart xmlns:c="http://schemas.openxmlformats.org/drawingml/2006/chart" xmlns:r="http://schemas.openxmlformats.org/officeDocument/2006/relationships" r:id="rId2"/>
          </a:graphicData>
        </a:graphic>
      </p:graphicFrame>
      <p:sp>
        <p:nvSpPr>
          <p:cNvPr id="4" name="Скругленный прямоугольник 3"/>
          <p:cNvSpPr/>
          <p:nvPr/>
        </p:nvSpPr>
        <p:spPr>
          <a:xfrm>
            <a:off x="1115616" y="915566"/>
            <a:ext cx="7920880" cy="7560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dirty="0" smtClean="0">
                <a:latin typeface="Liberation Serif" pitchFamily="18" charset="0"/>
                <a:ea typeface="Liberation Serif" pitchFamily="18" charset="0"/>
                <a:cs typeface="Liberation Serif" pitchFamily="18" charset="0"/>
              </a:rPr>
              <a:t>Основным доходным источником является налог на доходы физических лиц   86,2 млн.руб. и составляет  75,2 % удельного веса в структуре налоговых и неналоговых доходов бюджета и 9,9 % удельного веса от общего объема бюджета</a:t>
            </a:r>
            <a:endParaRPr lang="ru-RU" sz="1700" dirty="0">
              <a:latin typeface="Liberation Serif" pitchFamily="18" charset="0"/>
              <a:ea typeface="Liberation Serif" pitchFamily="18" charset="0"/>
              <a:cs typeface="Liberation Serif" pitchFamily="18" charset="0"/>
            </a:endParaRPr>
          </a:p>
        </p:txBody>
      </p:sp>
      <p:sp>
        <p:nvSpPr>
          <p:cNvPr id="6" name="Заголовок 1"/>
          <p:cNvSpPr txBox="1">
            <a:spLocks/>
          </p:cNvSpPr>
          <p:nvPr/>
        </p:nvSpPr>
        <p:spPr>
          <a:xfrm>
            <a:off x="1043608" y="0"/>
            <a:ext cx="7643192" cy="46551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III. </a:t>
            </a:r>
            <a:r>
              <a:rPr kumimoji="0" lang="ru-RU"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Доходы бюджета</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C:\Users\Елена\Desktop\Здание Администрации.jpg"/>
          <p:cNvPicPr/>
          <p:nvPr/>
        </p:nvPicPr>
        <p:blipFill>
          <a:blip r:embed="rId2" cstate="print">
            <a:lum bright="45000"/>
          </a:blip>
          <a:srcRect/>
          <a:stretch>
            <a:fillRect/>
          </a:stretch>
        </p:blipFill>
        <p:spPr bwMode="auto">
          <a:xfrm>
            <a:off x="1043608" y="123478"/>
            <a:ext cx="7992888" cy="4896544"/>
          </a:xfrm>
          <a:prstGeom prst="rect">
            <a:avLst/>
          </a:prstGeom>
          <a:noFill/>
          <a:ln w="9525">
            <a:noFill/>
            <a:miter lim="800000"/>
            <a:headEnd/>
            <a:tailEnd/>
          </a:ln>
        </p:spPr>
      </p:pic>
      <p:sp>
        <p:nvSpPr>
          <p:cNvPr id="2" name="Заголовок 1"/>
          <p:cNvSpPr>
            <a:spLocks noGrp="1"/>
          </p:cNvSpPr>
          <p:nvPr>
            <p:ph type="title"/>
          </p:nvPr>
        </p:nvSpPr>
        <p:spPr>
          <a:xfrm>
            <a:off x="395536" y="465516"/>
            <a:ext cx="8229600" cy="475562"/>
          </a:xfrm>
        </p:spPr>
        <p:txBody>
          <a:bodyPr>
            <a:normAutofit/>
          </a:bodyPr>
          <a:lstStyle/>
          <a:p>
            <a:r>
              <a:rPr lang="en-US" sz="2400" dirty="0" smtClean="0">
                <a:latin typeface="Liberation Serif" pitchFamily="18" charset="0"/>
                <a:ea typeface="Liberation Serif" pitchFamily="18" charset="0"/>
                <a:cs typeface="Liberation Serif" pitchFamily="18" charset="0"/>
              </a:rPr>
              <a:t>	</a:t>
            </a:r>
            <a:r>
              <a:rPr lang="ru-RU" sz="2400" u="sng" dirty="0" smtClean="0">
                <a:latin typeface="Liberation Serif" pitchFamily="18" charset="0"/>
                <a:ea typeface="Liberation Serif" pitchFamily="18" charset="0"/>
                <a:cs typeface="Liberation Serif" pitchFamily="18" charset="0"/>
              </a:rPr>
              <a:t>Уважаемые жители </a:t>
            </a:r>
            <a:r>
              <a:rPr lang="ru-RU" sz="2400" u="sng" dirty="0" err="1" smtClean="0">
                <a:latin typeface="Liberation Serif" pitchFamily="18" charset="0"/>
                <a:ea typeface="Liberation Serif" pitchFamily="18" charset="0"/>
                <a:cs typeface="Liberation Serif" pitchFamily="18" charset="0"/>
              </a:rPr>
              <a:t>Слободо-Туринского</a:t>
            </a:r>
            <a:r>
              <a:rPr lang="ru-RU" sz="2400" u="sng" dirty="0" smtClean="0">
                <a:latin typeface="Liberation Serif" pitchFamily="18" charset="0"/>
                <a:ea typeface="Liberation Serif" pitchFamily="18" charset="0"/>
                <a:cs typeface="Liberation Serif" pitchFamily="18" charset="0"/>
              </a:rPr>
              <a:t> района!</a:t>
            </a:r>
            <a:endParaRPr lang="ru-RU" sz="2400" u="sng" dirty="0">
              <a:latin typeface="Liberation Serif" pitchFamily="18" charset="0"/>
              <a:ea typeface="Liberation Serif" pitchFamily="18" charset="0"/>
              <a:cs typeface="Liberation Serif" pitchFamily="18" charset="0"/>
            </a:endParaRPr>
          </a:p>
        </p:txBody>
      </p:sp>
      <p:sp>
        <p:nvSpPr>
          <p:cNvPr id="3" name="Содержимое 2"/>
          <p:cNvSpPr>
            <a:spLocks noGrp="1"/>
          </p:cNvSpPr>
          <p:nvPr>
            <p:ph idx="1"/>
          </p:nvPr>
        </p:nvSpPr>
        <p:spPr>
          <a:xfrm>
            <a:off x="971600" y="1005576"/>
            <a:ext cx="7715200" cy="3780420"/>
          </a:xfrm>
        </p:spPr>
        <p:txBody>
          <a:bodyPr>
            <a:normAutofit fontScale="85000" lnSpcReduction="20000"/>
          </a:bodyPr>
          <a:lstStyle/>
          <a:p>
            <a:pPr marL="0" indent="0" algn="just" defTabSz="363538">
              <a:buNone/>
            </a:pPr>
            <a:r>
              <a:rPr lang="ru-RU" sz="1800" b="1" dirty="0">
                <a:latin typeface="Liberation Serif" pitchFamily="18" charset="0"/>
                <a:ea typeface="Liberation Serif" pitchFamily="18" charset="0"/>
                <a:cs typeface="Liberation Serif" pitchFamily="18" charset="0"/>
              </a:rPr>
              <a:t>	</a:t>
            </a:r>
            <a:r>
              <a:rPr lang="ru-RU" sz="1800" b="1" dirty="0" smtClean="0">
                <a:latin typeface="Liberation Serif" pitchFamily="18" charset="0"/>
                <a:ea typeface="Liberation Serif" pitchFamily="18" charset="0"/>
                <a:cs typeface="Liberation Serif" pitchFamily="18" charset="0"/>
              </a:rPr>
              <a:t>«Бюджет для граждан» </a:t>
            </a:r>
            <a:r>
              <a:rPr lang="ru-RU" sz="1800" dirty="0" smtClean="0">
                <a:latin typeface="Liberation Serif" pitchFamily="18" charset="0"/>
                <a:ea typeface="Liberation Serif" pitchFamily="18" charset="0"/>
                <a:cs typeface="Liberation Serif" pitchFamily="18" charset="0"/>
              </a:rPr>
              <a:t>познакомит вас с положениями основного финансового документа </a:t>
            </a:r>
            <a:r>
              <a:rPr lang="ru-RU" sz="1800" dirty="0" err="1" smtClean="0">
                <a:latin typeface="Liberation Serif" pitchFamily="18" charset="0"/>
                <a:ea typeface="Liberation Serif" pitchFamily="18" charset="0"/>
                <a:cs typeface="Liberation Serif" pitchFamily="18" charset="0"/>
              </a:rPr>
              <a:t>Слободо</a:t>
            </a:r>
            <a:r>
              <a:rPr lang="ru-RU" sz="1800" dirty="0" smtClean="0">
                <a:latin typeface="Liberation Serif" pitchFamily="18" charset="0"/>
                <a:ea typeface="Liberation Serif" pitchFamily="18" charset="0"/>
                <a:cs typeface="Liberation Serif" pitchFamily="18" charset="0"/>
              </a:rPr>
              <a:t>-Туринского района – местного бюджета на 2020 год.</a:t>
            </a:r>
          </a:p>
          <a:p>
            <a:pPr marL="0" indent="0" algn="just" defTabSz="363538">
              <a:buNone/>
            </a:pPr>
            <a:r>
              <a:rPr lang="ru-RU" sz="1800" b="1" dirty="0">
                <a:latin typeface="Liberation Serif" pitchFamily="18" charset="0"/>
                <a:ea typeface="Liberation Serif" pitchFamily="18" charset="0"/>
                <a:cs typeface="Liberation Serif" pitchFamily="18" charset="0"/>
              </a:rPr>
              <a:t>	</a:t>
            </a:r>
            <a:r>
              <a:rPr lang="ru-RU" sz="1800" dirty="0" smtClean="0">
                <a:latin typeface="Liberation Serif" pitchFamily="18" charset="0"/>
                <a:ea typeface="Liberation Serif" pitchFamily="18" charset="0"/>
                <a:cs typeface="Liberation Serif" pitchFamily="18" charset="0"/>
              </a:rPr>
              <a:t>Граждане – и как налогоплательщики, и как потребители общественных благ – должны быть уверены в том, что передаваемые ими в распоряжение муниципальные средства используются прозрачно и эффективно, приносят конкретные результаты как  для общества в целом, так и для каждой семьи, для каждого человека в отдельности.</a:t>
            </a:r>
          </a:p>
          <a:p>
            <a:pPr marL="0" indent="0" algn="just" defTabSz="363538">
              <a:buNone/>
            </a:pPr>
            <a:r>
              <a:rPr lang="ru-RU" sz="1800" b="1" dirty="0">
                <a:latin typeface="Liberation Serif" pitchFamily="18" charset="0"/>
                <a:ea typeface="Liberation Serif" pitchFamily="18" charset="0"/>
                <a:cs typeface="Liberation Serif" pitchFamily="18" charset="0"/>
              </a:rPr>
              <a:t>	</a:t>
            </a:r>
            <a:r>
              <a:rPr lang="ru-RU" sz="1800" dirty="0" smtClean="0">
                <a:latin typeface="Liberation Serif" pitchFamily="18" charset="0"/>
                <a:ea typeface="Liberation Serif" pitchFamily="18" charset="0"/>
                <a:cs typeface="Liberation Serif" pitchFamily="18" charset="0"/>
              </a:rPr>
              <a:t>Представленная информация предназначена для широкого круга пользователей и будет интересна и полезна как педагогам, молодым семьям, так и другим категориям населения, так как местный бюджет затрагивает интересы каждого жителя </a:t>
            </a:r>
            <a:r>
              <a:rPr lang="ru-RU" sz="1800" dirty="0" err="1" smtClean="0">
                <a:latin typeface="Liberation Serif" pitchFamily="18" charset="0"/>
                <a:ea typeface="Liberation Serif" pitchFamily="18" charset="0"/>
                <a:cs typeface="Liberation Serif" pitchFamily="18" charset="0"/>
              </a:rPr>
              <a:t>Слободо-Туринского</a:t>
            </a:r>
            <a:r>
              <a:rPr lang="ru-RU" sz="1800" dirty="0" smtClean="0">
                <a:latin typeface="Liberation Serif" pitchFamily="18" charset="0"/>
                <a:ea typeface="Liberation Serif" pitchFamily="18" charset="0"/>
                <a:cs typeface="Liberation Serif" pitchFamily="18" charset="0"/>
              </a:rPr>
              <a:t> района. Мы постарались в доступной и понятной форме для граждан, показать основные показатели местного бюджета.</a:t>
            </a:r>
          </a:p>
          <a:p>
            <a:pPr marL="0" indent="0" algn="just" defTabSz="363538">
              <a:buNone/>
            </a:pPr>
            <a:r>
              <a:rPr lang="ru-RU" sz="1800" b="1" dirty="0">
                <a:latin typeface="Liberation Serif" pitchFamily="18" charset="0"/>
                <a:ea typeface="Liberation Serif" pitchFamily="18" charset="0"/>
                <a:cs typeface="Liberation Serif" pitchFamily="18" charset="0"/>
              </a:rPr>
              <a:t>	</a:t>
            </a:r>
            <a:r>
              <a:rPr lang="ru-RU" sz="1800" dirty="0" smtClean="0">
                <a:latin typeface="Liberation Serif" pitchFamily="18" charset="0"/>
                <a:ea typeface="Liberation Serif" pitchFamily="18" charset="0"/>
                <a:cs typeface="Liberation Serif" pitchFamily="18" charset="0"/>
              </a:rPr>
              <a:t>«Бюджет для граждан» нацелен на получение обратной связи от граждан, которым интересны современные проблемы муниципальных финансов в </a:t>
            </a:r>
            <a:r>
              <a:rPr lang="ru-RU" sz="1800" dirty="0" err="1" smtClean="0">
                <a:latin typeface="Liberation Serif" pitchFamily="18" charset="0"/>
                <a:ea typeface="Liberation Serif" pitchFamily="18" charset="0"/>
                <a:cs typeface="Liberation Serif" pitchFamily="18" charset="0"/>
              </a:rPr>
              <a:t>Слободо-Туринском</a:t>
            </a:r>
            <a:r>
              <a:rPr lang="ru-RU" sz="1800" dirty="0" smtClean="0">
                <a:latin typeface="Liberation Serif" pitchFamily="18" charset="0"/>
                <a:ea typeface="Liberation Serif" pitchFamily="18" charset="0"/>
                <a:cs typeface="Liberation Serif" pitchFamily="18" charset="0"/>
              </a:rPr>
              <a:t> районе.</a:t>
            </a:r>
          </a:p>
          <a:p>
            <a:pPr marL="0" indent="0" algn="just" defTabSz="363538">
              <a:buNone/>
            </a:pPr>
            <a:endParaRPr lang="ru-RU" sz="1800" dirty="0" smtClean="0">
              <a:latin typeface="Liberation Serif" pitchFamily="18" charset="0"/>
              <a:ea typeface="Liberation Serif" pitchFamily="18" charset="0"/>
              <a:cs typeface="Liberation Serif" pitchFamily="18" charset="0"/>
            </a:endParaRPr>
          </a:p>
          <a:p>
            <a:pPr marL="0" indent="0" algn="r" defTabSz="363538">
              <a:buNone/>
            </a:pPr>
            <a:r>
              <a:rPr lang="ru-RU" sz="1800" i="1" dirty="0" smtClean="0">
                <a:latin typeface="Liberation Serif" pitchFamily="18" charset="0"/>
                <a:ea typeface="Liberation Serif" pitchFamily="18" charset="0"/>
                <a:cs typeface="Liberation Serif" pitchFamily="18" charset="0"/>
              </a:rPr>
              <a:t>Глава администрации </a:t>
            </a:r>
            <a:r>
              <a:rPr lang="ru-RU" sz="1800" i="1" dirty="0" err="1" smtClean="0">
                <a:latin typeface="Liberation Serif" pitchFamily="18" charset="0"/>
                <a:ea typeface="Liberation Serif" pitchFamily="18" charset="0"/>
                <a:cs typeface="Liberation Serif" pitchFamily="18" charset="0"/>
              </a:rPr>
              <a:t>Слободо-Туринского</a:t>
            </a:r>
            <a:r>
              <a:rPr lang="ru-RU" sz="1800" i="1" dirty="0" smtClean="0">
                <a:latin typeface="Liberation Serif" pitchFamily="18" charset="0"/>
                <a:ea typeface="Liberation Serif" pitchFamily="18" charset="0"/>
                <a:cs typeface="Liberation Serif" pitchFamily="18" charset="0"/>
              </a:rPr>
              <a:t> муниципального района</a:t>
            </a:r>
          </a:p>
          <a:p>
            <a:pPr marL="0" indent="0" algn="r" defTabSz="363538">
              <a:buNone/>
            </a:pPr>
            <a:r>
              <a:rPr lang="ru-RU" sz="1800" i="1" dirty="0" smtClean="0">
                <a:latin typeface="Liberation Serif" pitchFamily="18" charset="0"/>
                <a:ea typeface="Liberation Serif" pitchFamily="18" charset="0"/>
                <a:cs typeface="Liberation Serif" pitchFamily="18" charset="0"/>
              </a:rPr>
              <a:t>В.А. </a:t>
            </a:r>
            <a:r>
              <a:rPr lang="ru-RU" sz="1800" i="1" dirty="0" err="1" smtClean="0">
                <a:latin typeface="Liberation Serif" pitchFamily="18" charset="0"/>
                <a:ea typeface="Liberation Serif" pitchFamily="18" charset="0"/>
                <a:cs typeface="Liberation Serif" pitchFamily="18" charset="0"/>
              </a:rPr>
              <a:t>Бедулев</a:t>
            </a:r>
            <a:endParaRPr lang="ru-RU" sz="1800" i="1" dirty="0">
              <a:latin typeface="Liberation Serif" pitchFamily="18" charset="0"/>
              <a:ea typeface="Liberation Serif" pitchFamily="18" charset="0"/>
              <a:cs typeface="Liberation Serif" pitchFamily="18" charset="0"/>
            </a:endParaRPr>
          </a:p>
        </p:txBody>
      </p:sp>
      <p:pic>
        <p:nvPicPr>
          <p:cNvPr id="4" name="Рисунок 3" descr="Gerb-Slobodo_Turinsky-region.jpg"/>
          <p:cNvPicPr>
            <a:picLocks noChangeAspect="1"/>
          </p:cNvPicPr>
          <p:nvPr/>
        </p:nvPicPr>
        <p:blipFill>
          <a:blip r:embed="rId3" cstate="print"/>
          <a:stretch>
            <a:fillRect/>
          </a:stretch>
        </p:blipFill>
        <p:spPr>
          <a:xfrm>
            <a:off x="251520" y="123478"/>
            <a:ext cx="720080" cy="91810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8350" y="399404"/>
            <a:ext cx="7272808" cy="504056"/>
          </a:xfrm>
        </p:spPr>
        <p:txBody>
          <a:bodyPr>
            <a:noAutofit/>
          </a:bodyPr>
          <a:lstStyle/>
          <a:p>
            <a:pPr algn="ctr"/>
            <a:r>
              <a:rPr lang="ru-RU" sz="1800" dirty="0" smtClean="0">
                <a:solidFill>
                  <a:prstClr val="black"/>
                </a:solidFill>
                <a:latin typeface="Liberation Serif" pitchFamily="18" charset="0"/>
                <a:ea typeface="Liberation Serif" pitchFamily="18" charset="0"/>
                <a:cs typeface="Liberation Serif" pitchFamily="18" charset="0"/>
              </a:rPr>
              <a:t>Структура налоговых и неналоговых доходов бюджета на 2020 год</a:t>
            </a:r>
            <a:endParaRPr lang="ru-RU" sz="1800" dirty="0">
              <a:latin typeface="Liberation Serif" pitchFamily="18" charset="0"/>
              <a:ea typeface="Liberation Serif" pitchFamily="18" charset="0"/>
              <a:cs typeface="Liberation Serif" pitchFamily="18" charset="0"/>
            </a:endParaRPr>
          </a:p>
        </p:txBody>
      </p:sp>
      <p:graphicFrame>
        <p:nvGraphicFramePr>
          <p:cNvPr id="7" name="Содержимое 6"/>
          <p:cNvGraphicFramePr>
            <a:graphicFrameLocks noGrp="1"/>
          </p:cNvGraphicFramePr>
          <p:nvPr>
            <p:ph idx="1"/>
            <p:extLst>
              <p:ext uri="{D42A27DB-BD31-4B8C-83A1-F6EECF244321}">
                <p14:modId xmlns:p14="http://schemas.microsoft.com/office/powerpoint/2010/main" val="886630112"/>
              </p:ext>
            </p:extLst>
          </p:nvPr>
        </p:nvGraphicFramePr>
        <p:xfrm>
          <a:off x="1115616" y="987574"/>
          <a:ext cx="7848872" cy="4032448"/>
        </p:xfrm>
        <a:graphic>
          <a:graphicData uri="http://schemas.openxmlformats.org/drawingml/2006/chart">
            <c:chart xmlns:c="http://schemas.openxmlformats.org/drawingml/2006/chart" xmlns:r="http://schemas.openxmlformats.org/officeDocument/2006/relationships" r:id="rId2"/>
          </a:graphicData>
        </a:graphic>
      </p:graphicFrame>
      <p:sp>
        <p:nvSpPr>
          <p:cNvPr id="5" name="Заголовок 1"/>
          <p:cNvSpPr txBox="1">
            <a:spLocks/>
          </p:cNvSpPr>
          <p:nvPr/>
        </p:nvSpPr>
        <p:spPr>
          <a:xfrm>
            <a:off x="1043608" y="0"/>
            <a:ext cx="7643192" cy="46551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3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III. </a:t>
            </a:r>
            <a:r>
              <a:rPr kumimoji="0" lang="ru-RU" sz="13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Доходы бюджета</a:t>
            </a:r>
          </a:p>
        </p:txBody>
      </p:sp>
    </p:spTree>
    <p:extLst>
      <p:ext uri="{BB962C8B-B14F-4D97-AF65-F5344CB8AC3E}">
        <p14:creationId xmlns:p14="http://schemas.microsoft.com/office/powerpoint/2010/main" val="789112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483518"/>
            <a:ext cx="7787208" cy="864096"/>
          </a:xfrm>
        </p:spPr>
        <p:txBody>
          <a:bodyPr>
            <a:noAutofit/>
          </a:bodyPr>
          <a:lstStyle/>
          <a:p>
            <a:pPr algn="ctr"/>
            <a:r>
              <a:rPr lang="ru-RU" sz="2400" dirty="0" smtClean="0">
                <a:latin typeface="Liberation Serif" pitchFamily="18" charset="0"/>
                <a:ea typeface="Liberation Serif" pitchFamily="18" charset="0"/>
                <a:cs typeface="Liberation Serif" pitchFamily="18" charset="0"/>
              </a:rPr>
              <a:t>Структура безвозмездных поступлений в бюджете</a:t>
            </a:r>
            <a:br>
              <a:rPr lang="ru-RU" sz="2400" dirty="0" smtClean="0">
                <a:latin typeface="Liberation Serif" pitchFamily="18" charset="0"/>
                <a:ea typeface="Liberation Serif" pitchFamily="18" charset="0"/>
                <a:cs typeface="Liberation Serif" pitchFamily="18" charset="0"/>
              </a:rPr>
            </a:br>
            <a:r>
              <a:rPr lang="ru-RU" sz="2400" dirty="0" smtClean="0">
                <a:latin typeface="Liberation Serif" pitchFamily="18" charset="0"/>
                <a:ea typeface="Liberation Serif" pitchFamily="18" charset="0"/>
                <a:cs typeface="Liberation Serif" pitchFamily="18" charset="0"/>
              </a:rPr>
              <a:t> </a:t>
            </a:r>
            <a:r>
              <a:rPr lang="ru-RU" sz="2400" dirty="0" err="1" smtClean="0">
                <a:latin typeface="Liberation Serif" pitchFamily="18" charset="0"/>
                <a:ea typeface="Liberation Serif" pitchFamily="18" charset="0"/>
                <a:cs typeface="Liberation Serif" pitchFamily="18" charset="0"/>
              </a:rPr>
              <a:t>Слободо</a:t>
            </a:r>
            <a:r>
              <a:rPr lang="ru-RU" sz="2400" dirty="0" smtClean="0">
                <a:latin typeface="Liberation Serif" pitchFamily="18" charset="0"/>
                <a:ea typeface="Liberation Serif" pitchFamily="18" charset="0"/>
                <a:cs typeface="Liberation Serif" pitchFamily="18" charset="0"/>
              </a:rPr>
              <a:t>-Туринского муниципального района на 2020 года</a:t>
            </a:r>
            <a:endParaRPr lang="ru-RU" sz="2400" dirty="0">
              <a:latin typeface="Liberation Serif" pitchFamily="18" charset="0"/>
              <a:ea typeface="Liberation Serif" pitchFamily="18" charset="0"/>
              <a:cs typeface="Liberation Serif" pitchFamily="18" charset="0"/>
            </a:endParaRPr>
          </a:p>
        </p:txBody>
      </p:sp>
      <p:graphicFrame>
        <p:nvGraphicFramePr>
          <p:cNvPr id="7" name="Содержимое 6"/>
          <p:cNvGraphicFramePr>
            <a:graphicFrameLocks noGrp="1"/>
          </p:cNvGraphicFramePr>
          <p:nvPr>
            <p:ph idx="1"/>
            <p:extLst>
              <p:ext uri="{D42A27DB-BD31-4B8C-83A1-F6EECF244321}">
                <p14:modId xmlns:p14="http://schemas.microsoft.com/office/powerpoint/2010/main" val="3785125624"/>
              </p:ext>
            </p:extLst>
          </p:nvPr>
        </p:nvGraphicFramePr>
        <p:xfrm>
          <a:off x="1475656" y="1563638"/>
          <a:ext cx="7499350" cy="3168402"/>
        </p:xfrm>
        <a:graphic>
          <a:graphicData uri="http://schemas.openxmlformats.org/drawingml/2006/chart">
            <c:chart xmlns:c="http://schemas.openxmlformats.org/drawingml/2006/chart" xmlns:r="http://schemas.openxmlformats.org/officeDocument/2006/relationships" r:id="rId2"/>
          </a:graphicData>
        </a:graphic>
      </p:graphicFrame>
      <p:sp>
        <p:nvSpPr>
          <p:cNvPr id="5" name="Заголовок 1"/>
          <p:cNvSpPr txBox="1">
            <a:spLocks/>
          </p:cNvSpPr>
          <p:nvPr/>
        </p:nvSpPr>
        <p:spPr>
          <a:xfrm>
            <a:off x="1043608" y="0"/>
            <a:ext cx="7643192" cy="46551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III. </a:t>
            </a:r>
            <a:r>
              <a:rPr kumimoji="0" lang="ru-RU"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Доходы бюджета</a:t>
            </a:r>
          </a:p>
        </p:txBody>
      </p:sp>
    </p:spTree>
    <p:extLst>
      <p:ext uri="{BB962C8B-B14F-4D97-AF65-F5344CB8AC3E}">
        <p14:creationId xmlns:p14="http://schemas.microsoft.com/office/powerpoint/2010/main" val="2862542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5852" y="2928940"/>
            <a:ext cx="7671226" cy="1000132"/>
          </a:xfrm>
        </p:spPr>
        <p:txBody>
          <a:bodyPr>
            <a:noAutofit/>
          </a:bodyPr>
          <a:lstStyle/>
          <a:p>
            <a:r>
              <a:rPr lang="ru-RU" sz="1800" dirty="0" smtClean="0">
                <a:latin typeface="Liberation Serif" pitchFamily="18" charset="0"/>
                <a:ea typeface="Liberation Serif" pitchFamily="18" charset="0"/>
                <a:cs typeface="Liberation Serif" pitchFamily="18" charset="0"/>
              </a:rPr>
              <a:t>При расчете прогноза на 2020-2022 годы учтено изменение дополнительного норматива отчислений в бюджет </a:t>
            </a:r>
            <a:r>
              <a:rPr lang="ru-RU" sz="1800" dirty="0" err="1" smtClean="0">
                <a:latin typeface="Liberation Serif" pitchFamily="18" charset="0"/>
                <a:ea typeface="Liberation Serif" pitchFamily="18" charset="0"/>
                <a:cs typeface="Liberation Serif" pitchFamily="18" charset="0"/>
              </a:rPr>
              <a:t>Слободо-Туринского</a:t>
            </a:r>
            <a:r>
              <a:rPr lang="ru-RU" sz="1800" dirty="0" smtClean="0">
                <a:latin typeface="Liberation Serif" pitchFamily="18" charset="0"/>
                <a:ea typeface="Liberation Serif" pitchFamily="18" charset="0"/>
                <a:cs typeface="Liberation Serif" pitchFamily="18" charset="0"/>
              </a:rPr>
              <a:t> муниципального района, заменяемого дотацию на выравнивание бюджетной обеспеченности</a:t>
            </a:r>
            <a:endParaRPr lang="ru-RU" sz="1800" dirty="0">
              <a:latin typeface="Liberation Serif" pitchFamily="18" charset="0"/>
              <a:ea typeface="Liberation Serif" pitchFamily="18" charset="0"/>
              <a:cs typeface="Liberation Serif" pitchFamily="18" charset="0"/>
            </a:endParaRPr>
          </a:p>
        </p:txBody>
      </p:sp>
      <p:graphicFrame>
        <p:nvGraphicFramePr>
          <p:cNvPr id="5" name="Содержимое 4"/>
          <p:cNvGraphicFramePr>
            <a:graphicFrameLocks noGrp="1"/>
          </p:cNvGraphicFramePr>
          <p:nvPr>
            <p:ph idx="1"/>
            <p:extLst>
              <p:ext uri="{D42A27DB-BD31-4B8C-83A1-F6EECF244321}">
                <p14:modId xmlns:p14="http://schemas.microsoft.com/office/powerpoint/2010/main" val="3176958189"/>
              </p:ext>
            </p:extLst>
          </p:nvPr>
        </p:nvGraphicFramePr>
        <p:xfrm>
          <a:off x="827584" y="843559"/>
          <a:ext cx="7272808" cy="1728191"/>
        </p:xfrm>
        <a:graphic>
          <a:graphicData uri="http://schemas.openxmlformats.org/drawingml/2006/chart">
            <c:chart xmlns:c="http://schemas.openxmlformats.org/drawingml/2006/chart" xmlns:r="http://schemas.openxmlformats.org/officeDocument/2006/relationships" r:id="rId2"/>
          </a:graphicData>
        </a:graphic>
      </p:graphicFrame>
      <p:sp>
        <p:nvSpPr>
          <p:cNvPr id="4" name="Заголовок 1"/>
          <p:cNvSpPr txBox="1">
            <a:spLocks/>
          </p:cNvSpPr>
          <p:nvPr/>
        </p:nvSpPr>
        <p:spPr>
          <a:xfrm>
            <a:off x="1043608" y="0"/>
            <a:ext cx="7643192" cy="46551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III. </a:t>
            </a:r>
            <a:r>
              <a:rPr kumimoji="0" lang="ru-RU"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Доходы бюджета</a:t>
            </a:r>
          </a:p>
        </p:txBody>
      </p:sp>
      <p:sp>
        <p:nvSpPr>
          <p:cNvPr id="8" name="Заголовок 1"/>
          <p:cNvSpPr txBox="1">
            <a:spLocks/>
          </p:cNvSpPr>
          <p:nvPr/>
        </p:nvSpPr>
        <p:spPr>
          <a:xfrm>
            <a:off x="609600" y="491902"/>
            <a:ext cx="8229600" cy="43204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8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Доходы бюджета </a:t>
            </a:r>
            <a:r>
              <a:rPr kumimoji="0" lang="ru-RU" sz="1800" b="0" i="0" u="none" strike="noStrike" kern="1200" cap="none" spc="0" normalizeH="0" baseline="0" noProof="0" dirty="0" err="1" smtClean="0">
                <a:ln>
                  <a:noFill/>
                </a:ln>
                <a:solidFill>
                  <a:schemeClr val="tx1"/>
                </a:solidFill>
                <a:effectLst/>
                <a:uLnTx/>
                <a:uFillTx/>
                <a:latin typeface="Liberation Serif" pitchFamily="18" charset="0"/>
                <a:ea typeface="Liberation Serif" pitchFamily="18" charset="0"/>
                <a:cs typeface="Liberation Serif" pitchFamily="18" charset="0"/>
              </a:rPr>
              <a:t>Слободо-Туринского</a:t>
            </a:r>
            <a:r>
              <a:rPr kumimoji="0" lang="ru-RU" sz="18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 муниципального района</a:t>
            </a:r>
            <a:endParaRPr kumimoji="0" lang="ru-RU" sz="1800" b="0" i="0" u="none" strike="noStrike" kern="1200" cap="none" spc="0" normalizeH="0" baseline="0" noProof="0" dirty="0">
              <a:ln>
                <a:noFill/>
              </a:ln>
              <a:solidFill>
                <a:schemeClr val="tx1"/>
              </a:solidFill>
              <a:effectLst/>
              <a:uLnTx/>
              <a:uFillTx/>
              <a:latin typeface="Liberation Serif" pitchFamily="18" charset="0"/>
              <a:ea typeface="Liberation Serif" pitchFamily="18" charset="0"/>
              <a:cs typeface="Liberation Serif"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05978"/>
            <a:ext cx="6351102" cy="294070"/>
          </a:xfrm>
        </p:spPr>
        <p:txBody>
          <a:bodyPr>
            <a:noAutofit/>
          </a:bodyPr>
          <a:lstStyle/>
          <a:p>
            <a:pPr lvl="0"/>
            <a:r>
              <a:rPr lang="en-US" sz="1300" dirty="0" smtClean="0">
                <a:solidFill>
                  <a:schemeClr val="tx1"/>
                </a:solidFill>
                <a:effectLst/>
                <a:latin typeface="Liberation Serif" pitchFamily="18" charset="0"/>
                <a:ea typeface="Liberation Serif" pitchFamily="18" charset="0"/>
                <a:cs typeface="Liberation Serif" pitchFamily="18" charset="0"/>
              </a:rPr>
              <a:t>III. </a:t>
            </a:r>
            <a:r>
              <a:rPr lang="ru-RU" sz="1300" dirty="0" smtClean="0">
                <a:solidFill>
                  <a:schemeClr val="tx1"/>
                </a:solidFill>
                <a:effectLst/>
                <a:latin typeface="Liberation Serif" pitchFamily="18" charset="0"/>
                <a:ea typeface="Liberation Serif" pitchFamily="18" charset="0"/>
                <a:cs typeface="Liberation Serif" pitchFamily="18" charset="0"/>
              </a:rPr>
              <a:t>Доходы бюджета</a:t>
            </a:r>
            <a:endParaRPr lang="ru-RU" sz="1300" dirty="0">
              <a:latin typeface="Liberation Serif" pitchFamily="18" charset="0"/>
              <a:ea typeface="Liberation Serif" pitchFamily="18" charset="0"/>
              <a:cs typeface="Liberation Serif" pitchFamily="18" charset="0"/>
            </a:endParaRPr>
          </a:p>
        </p:txBody>
      </p:sp>
      <p:graphicFrame>
        <p:nvGraphicFramePr>
          <p:cNvPr id="4" name="Содержимое 4"/>
          <p:cNvGraphicFramePr>
            <a:graphicFrameLocks noGrp="1"/>
          </p:cNvGraphicFramePr>
          <p:nvPr>
            <p:ph idx="1"/>
            <p:extLst>
              <p:ext uri="{D42A27DB-BD31-4B8C-83A1-F6EECF244321}">
                <p14:modId xmlns:p14="http://schemas.microsoft.com/office/powerpoint/2010/main" val="226212982"/>
              </p:ext>
            </p:extLst>
          </p:nvPr>
        </p:nvGraphicFramePr>
        <p:xfrm>
          <a:off x="1435100" y="1085850"/>
          <a:ext cx="6780238" cy="2128842"/>
        </p:xfrm>
        <a:graphic>
          <a:graphicData uri="http://schemas.openxmlformats.org/drawingml/2006/chart">
            <c:chart xmlns:c="http://schemas.openxmlformats.org/drawingml/2006/chart" xmlns:r="http://schemas.openxmlformats.org/officeDocument/2006/relationships" r:id="rId2"/>
          </a:graphicData>
        </a:graphic>
      </p:graphicFrame>
      <p:sp>
        <p:nvSpPr>
          <p:cNvPr id="5" name="Заголовок 1"/>
          <p:cNvSpPr txBox="1">
            <a:spLocks/>
          </p:cNvSpPr>
          <p:nvPr/>
        </p:nvSpPr>
        <p:spPr>
          <a:xfrm>
            <a:off x="1214414" y="3643320"/>
            <a:ext cx="7572428" cy="1071570"/>
          </a:xfrm>
          <a:prstGeom prst="rect">
            <a:avLst/>
          </a:prstGeom>
        </p:spPr>
        <p:txBody>
          <a:bodyPr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18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Liberation Serif" pitchFamily="18" charset="0"/>
                <a:ea typeface="Liberation Serif" pitchFamily="18" charset="0"/>
                <a:cs typeface="Liberation Serif" pitchFamily="18" charset="0"/>
              </a:rPr>
              <a:t>При расчете прогноза на 2020-2022 годы учтено изменение дифференцированного норматива отчислений в бюджет </a:t>
            </a:r>
            <a:r>
              <a:rPr kumimoji="0" lang="ru-RU" sz="1800" b="0" i="0" u="none" strike="noStrike" kern="1200" cap="none" spc="0" normalizeH="0" baseline="0" noProof="0" dirty="0" err="1" smtClean="0">
                <a:ln>
                  <a:noFill/>
                </a:ln>
                <a:solidFill>
                  <a:schemeClr val="tx2">
                    <a:satMod val="130000"/>
                  </a:schemeClr>
                </a:solidFill>
                <a:effectLst>
                  <a:outerShdw blurRad="50000" dist="30000" dir="5400000" algn="tl" rotWithShape="0">
                    <a:srgbClr val="000000">
                      <a:alpha val="30000"/>
                    </a:srgbClr>
                  </a:outerShdw>
                </a:effectLst>
                <a:uLnTx/>
                <a:uFillTx/>
                <a:latin typeface="Liberation Serif" pitchFamily="18" charset="0"/>
                <a:ea typeface="Liberation Serif" pitchFamily="18" charset="0"/>
                <a:cs typeface="Liberation Serif" pitchFamily="18" charset="0"/>
              </a:rPr>
              <a:t>Слободо-Туринского</a:t>
            </a:r>
            <a:r>
              <a:rPr kumimoji="0" lang="ru-RU" sz="18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Liberation Serif" pitchFamily="18" charset="0"/>
                <a:ea typeface="Liberation Serif" pitchFamily="18" charset="0"/>
                <a:cs typeface="Liberation Serif" pitchFamily="18" charset="0"/>
              </a:rPr>
              <a:t> муниципального района</a:t>
            </a:r>
            <a:endParaRPr kumimoji="0" lang="ru-RU" sz="18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Liberation Serif" pitchFamily="18" charset="0"/>
              <a:ea typeface="Liberation Serif" pitchFamily="18" charset="0"/>
              <a:cs typeface="Liberation Serif" pitchFamily="18" charset="0"/>
            </a:endParaRPr>
          </a:p>
        </p:txBody>
      </p:sp>
      <p:sp>
        <p:nvSpPr>
          <p:cNvPr id="9" name="Заголовок 1"/>
          <p:cNvSpPr txBox="1">
            <a:spLocks/>
          </p:cNvSpPr>
          <p:nvPr/>
        </p:nvSpPr>
        <p:spPr>
          <a:xfrm>
            <a:off x="609600" y="491902"/>
            <a:ext cx="8229600" cy="43204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8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Доходы бюджета </a:t>
            </a:r>
            <a:r>
              <a:rPr kumimoji="0" lang="ru-RU" sz="1800" b="0" i="0" u="none" strike="noStrike" kern="1200" cap="none" spc="0" normalizeH="0" baseline="0" noProof="0" dirty="0" err="1" smtClean="0">
                <a:ln>
                  <a:noFill/>
                </a:ln>
                <a:solidFill>
                  <a:schemeClr val="tx1"/>
                </a:solidFill>
                <a:effectLst/>
                <a:uLnTx/>
                <a:uFillTx/>
                <a:latin typeface="Liberation Serif" pitchFamily="18" charset="0"/>
                <a:ea typeface="Liberation Serif" pitchFamily="18" charset="0"/>
                <a:cs typeface="Liberation Serif" pitchFamily="18" charset="0"/>
              </a:rPr>
              <a:t>Слободо-Туринского</a:t>
            </a:r>
            <a:r>
              <a:rPr kumimoji="0" lang="ru-RU" sz="18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 муниципального района</a:t>
            </a:r>
            <a:endParaRPr kumimoji="0" lang="ru-RU" sz="1800" b="0" i="0" u="none" strike="noStrike" kern="1200" cap="none" spc="0" normalizeH="0" baseline="0" noProof="0" dirty="0">
              <a:ln>
                <a:noFill/>
              </a:ln>
              <a:solidFill>
                <a:schemeClr val="tx1"/>
              </a:solidFill>
              <a:effectLst/>
              <a:uLnTx/>
              <a:uFillTx/>
              <a:latin typeface="Liberation Serif" pitchFamily="18" charset="0"/>
              <a:ea typeface="Liberation Serif" pitchFamily="18" charset="0"/>
              <a:cs typeface="Liberation Serif"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2571750"/>
            <a:ext cx="7143800" cy="357190"/>
          </a:xfrm>
        </p:spPr>
        <p:txBody>
          <a:bodyPr>
            <a:noAutofit/>
          </a:bodyPr>
          <a:lstStyle/>
          <a:p>
            <a:r>
              <a:rPr lang="ru-RU" sz="1200" dirty="0" smtClean="0">
                <a:latin typeface="Liberation Serif" pitchFamily="18" charset="0"/>
                <a:ea typeface="Liberation Serif" pitchFamily="18" charset="0"/>
                <a:cs typeface="Liberation Serif" pitchFamily="18" charset="0"/>
              </a:rPr>
              <a:t>При расчете прогноза на 2020-2022 годы учтено изменение налогового законодательства.</a:t>
            </a:r>
            <a:br>
              <a:rPr lang="ru-RU" sz="1200" dirty="0" smtClean="0">
                <a:latin typeface="Liberation Serif" pitchFamily="18" charset="0"/>
                <a:ea typeface="Liberation Serif" pitchFamily="18" charset="0"/>
                <a:cs typeface="Liberation Serif" pitchFamily="18" charset="0"/>
              </a:rPr>
            </a:br>
            <a:endParaRPr lang="ru-RU" sz="1200" dirty="0">
              <a:latin typeface="Liberation Serif" pitchFamily="18" charset="0"/>
              <a:ea typeface="Liberation Serif" pitchFamily="18" charset="0"/>
              <a:cs typeface="Liberation Serif" pitchFamily="18" charset="0"/>
            </a:endParaRPr>
          </a:p>
        </p:txBody>
      </p:sp>
      <p:graphicFrame>
        <p:nvGraphicFramePr>
          <p:cNvPr id="5" name="Содержимое 4"/>
          <p:cNvGraphicFramePr>
            <a:graphicFrameLocks noGrp="1"/>
          </p:cNvGraphicFramePr>
          <p:nvPr>
            <p:ph idx="1"/>
            <p:extLst>
              <p:ext uri="{D42A27DB-BD31-4B8C-83A1-F6EECF244321}">
                <p14:modId xmlns:p14="http://schemas.microsoft.com/office/powerpoint/2010/main" val="657389662"/>
              </p:ext>
            </p:extLst>
          </p:nvPr>
        </p:nvGraphicFramePr>
        <p:xfrm>
          <a:off x="1259632" y="915566"/>
          <a:ext cx="7272808" cy="1728191"/>
        </p:xfrm>
        <a:graphic>
          <a:graphicData uri="http://schemas.openxmlformats.org/drawingml/2006/chart">
            <c:chart xmlns:c="http://schemas.openxmlformats.org/drawingml/2006/chart" xmlns:r="http://schemas.openxmlformats.org/officeDocument/2006/relationships" r:id="rId2"/>
          </a:graphicData>
        </a:graphic>
      </p:graphicFrame>
      <p:sp>
        <p:nvSpPr>
          <p:cNvPr id="4" name="Заголовок 1"/>
          <p:cNvSpPr txBox="1">
            <a:spLocks/>
          </p:cNvSpPr>
          <p:nvPr/>
        </p:nvSpPr>
        <p:spPr>
          <a:xfrm>
            <a:off x="1043608" y="0"/>
            <a:ext cx="7643192" cy="46551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III. </a:t>
            </a:r>
            <a:r>
              <a:rPr kumimoji="0" lang="ru-RU"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Доходы бюджета</a:t>
            </a:r>
          </a:p>
        </p:txBody>
      </p:sp>
      <p:graphicFrame>
        <p:nvGraphicFramePr>
          <p:cNvPr id="7" name="Содержимое 4"/>
          <p:cNvGraphicFramePr>
            <a:graphicFrameLocks/>
          </p:cNvGraphicFramePr>
          <p:nvPr>
            <p:extLst>
              <p:ext uri="{D42A27DB-BD31-4B8C-83A1-F6EECF244321}">
                <p14:modId xmlns:p14="http://schemas.microsoft.com/office/powerpoint/2010/main" val="373451308"/>
              </p:ext>
            </p:extLst>
          </p:nvPr>
        </p:nvGraphicFramePr>
        <p:xfrm>
          <a:off x="1000100" y="2714626"/>
          <a:ext cx="7500990" cy="1571636"/>
        </p:xfrm>
        <a:graphic>
          <a:graphicData uri="http://schemas.openxmlformats.org/drawingml/2006/chart">
            <c:chart xmlns:c="http://schemas.openxmlformats.org/drawingml/2006/chart" xmlns:r="http://schemas.openxmlformats.org/officeDocument/2006/relationships" r:id="rId3"/>
          </a:graphicData>
        </a:graphic>
      </p:graphicFrame>
      <p:sp>
        <p:nvSpPr>
          <p:cNvPr id="8" name="Заголовок 1"/>
          <p:cNvSpPr txBox="1">
            <a:spLocks/>
          </p:cNvSpPr>
          <p:nvPr/>
        </p:nvSpPr>
        <p:spPr>
          <a:xfrm>
            <a:off x="609600" y="491902"/>
            <a:ext cx="8229600" cy="43204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8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Доходы бюджета </a:t>
            </a:r>
            <a:r>
              <a:rPr kumimoji="0" lang="ru-RU" sz="1800" b="0" i="0" u="none" strike="noStrike" kern="1200" cap="none" spc="0" normalizeH="0" baseline="0" noProof="0" dirty="0" err="1" smtClean="0">
                <a:ln>
                  <a:noFill/>
                </a:ln>
                <a:solidFill>
                  <a:schemeClr val="tx1"/>
                </a:solidFill>
                <a:effectLst/>
                <a:uLnTx/>
                <a:uFillTx/>
                <a:latin typeface="Liberation Serif" pitchFamily="18" charset="0"/>
                <a:ea typeface="Liberation Serif" pitchFamily="18" charset="0"/>
                <a:cs typeface="Liberation Serif" pitchFamily="18" charset="0"/>
              </a:rPr>
              <a:t>Слободо-Туринского</a:t>
            </a:r>
            <a:r>
              <a:rPr kumimoji="0" lang="ru-RU" sz="18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 муниципального района</a:t>
            </a:r>
            <a:endParaRPr kumimoji="0" lang="ru-RU" sz="1800" b="0" i="0" u="none" strike="noStrike" kern="1200" cap="none" spc="0" normalizeH="0" baseline="0" noProof="0" dirty="0">
              <a:ln>
                <a:noFill/>
              </a:ln>
              <a:solidFill>
                <a:schemeClr val="tx1"/>
              </a:solidFill>
              <a:effectLst/>
              <a:uLnTx/>
              <a:uFillTx/>
              <a:latin typeface="Liberation Serif" pitchFamily="18" charset="0"/>
              <a:ea typeface="Liberation Serif" pitchFamily="18" charset="0"/>
              <a:cs typeface="Liberation Serif" pitchFamily="18" charset="0"/>
            </a:endParaRPr>
          </a:p>
        </p:txBody>
      </p:sp>
      <p:sp>
        <p:nvSpPr>
          <p:cNvPr id="12" name="Заголовок 1"/>
          <p:cNvSpPr txBox="1">
            <a:spLocks/>
          </p:cNvSpPr>
          <p:nvPr/>
        </p:nvSpPr>
        <p:spPr>
          <a:xfrm>
            <a:off x="1214414" y="4214824"/>
            <a:ext cx="7429552" cy="571504"/>
          </a:xfrm>
          <a:prstGeom prst="rect">
            <a:avLst/>
          </a:prstGeom>
        </p:spPr>
        <p:txBody>
          <a:bodyPr anchor="ct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18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Liberation Serif" pitchFamily="18" charset="0"/>
                <a:ea typeface="Liberation Serif" pitchFamily="18" charset="0"/>
                <a:cs typeface="Liberation Serif" pitchFamily="18" charset="0"/>
              </a:rPr>
              <a:t>При расчете прогноза на 2020-2022 годы учтено изменение налогового законодательства по ЕНВД.</a:t>
            </a:r>
            <a:endParaRPr kumimoji="0" lang="ru-RU" sz="18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Liberation Serif" pitchFamily="18" charset="0"/>
              <a:ea typeface="Liberation Serif" pitchFamily="18" charset="0"/>
              <a:cs typeface="Liberation Serif"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extLst>
              <p:ext uri="{D42A27DB-BD31-4B8C-83A1-F6EECF244321}">
                <p14:modId xmlns:p14="http://schemas.microsoft.com/office/powerpoint/2010/main" val="565284874"/>
              </p:ext>
            </p:extLst>
          </p:nvPr>
        </p:nvGraphicFramePr>
        <p:xfrm>
          <a:off x="827584" y="843559"/>
          <a:ext cx="7272808" cy="1728191"/>
        </p:xfrm>
        <a:graphic>
          <a:graphicData uri="http://schemas.openxmlformats.org/drawingml/2006/chart">
            <c:chart xmlns:c="http://schemas.openxmlformats.org/drawingml/2006/chart" xmlns:r="http://schemas.openxmlformats.org/officeDocument/2006/relationships" r:id="rId2"/>
          </a:graphicData>
        </a:graphic>
      </p:graphicFrame>
      <p:sp>
        <p:nvSpPr>
          <p:cNvPr id="4" name="Заголовок 1"/>
          <p:cNvSpPr txBox="1">
            <a:spLocks/>
          </p:cNvSpPr>
          <p:nvPr/>
        </p:nvSpPr>
        <p:spPr>
          <a:xfrm>
            <a:off x="1043608" y="0"/>
            <a:ext cx="7643192" cy="46551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III. </a:t>
            </a:r>
            <a:r>
              <a:rPr kumimoji="0" lang="ru-RU"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Доходы бюджета</a:t>
            </a:r>
          </a:p>
        </p:txBody>
      </p:sp>
      <p:graphicFrame>
        <p:nvGraphicFramePr>
          <p:cNvPr id="7" name="Содержимое 4"/>
          <p:cNvGraphicFramePr>
            <a:graphicFrameLocks/>
          </p:cNvGraphicFramePr>
          <p:nvPr/>
        </p:nvGraphicFramePr>
        <p:xfrm>
          <a:off x="827584" y="2859782"/>
          <a:ext cx="7272808" cy="1728191"/>
        </p:xfrm>
        <a:graphic>
          <a:graphicData uri="http://schemas.openxmlformats.org/drawingml/2006/chart">
            <c:chart xmlns:c="http://schemas.openxmlformats.org/drawingml/2006/chart" xmlns:r="http://schemas.openxmlformats.org/officeDocument/2006/relationships" r:id="rId3"/>
          </a:graphicData>
        </a:graphic>
      </p:graphicFrame>
      <p:sp>
        <p:nvSpPr>
          <p:cNvPr id="8" name="Заголовок 1"/>
          <p:cNvSpPr txBox="1">
            <a:spLocks/>
          </p:cNvSpPr>
          <p:nvPr/>
        </p:nvSpPr>
        <p:spPr>
          <a:xfrm>
            <a:off x="609600" y="491902"/>
            <a:ext cx="8229600" cy="43204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8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Доходы бюджета </a:t>
            </a:r>
            <a:r>
              <a:rPr kumimoji="0" lang="ru-RU" sz="1800" b="0" i="0" u="none" strike="noStrike" kern="1200" cap="none" spc="0" normalizeH="0" baseline="0" noProof="0" dirty="0" err="1" smtClean="0">
                <a:ln>
                  <a:noFill/>
                </a:ln>
                <a:solidFill>
                  <a:schemeClr val="tx1"/>
                </a:solidFill>
                <a:effectLst/>
                <a:uLnTx/>
                <a:uFillTx/>
                <a:latin typeface="Liberation Serif" pitchFamily="18" charset="0"/>
                <a:ea typeface="Liberation Serif" pitchFamily="18" charset="0"/>
                <a:cs typeface="Liberation Serif" pitchFamily="18" charset="0"/>
              </a:rPr>
              <a:t>Слободо-Туринского</a:t>
            </a:r>
            <a:r>
              <a:rPr kumimoji="0" lang="ru-RU" sz="18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 муниципального района</a:t>
            </a:r>
            <a:endParaRPr kumimoji="0" lang="ru-RU" sz="1800" b="0" i="0" u="none" strike="noStrike" kern="1200" cap="none" spc="0" normalizeH="0" baseline="0" noProof="0" dirty="0">
              <a:ln>
                <a:noFill/>
              </a:ln>
              <a:solidFill>
                <a:schemeClr val="tx1"/>
              </a:solidFill>
              <a:effectLst/>
              <a:uLnTx/>
              <a:uFillTx/>
              <a:latin typeface="Liberation Serif" pitchFamily="18" charset="0"/>
              <a:ea typeface="Liberation Serif" pitchFamily="18" charset="0"/>
              <a:cs typeface="Liberation Serif"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267494"/>
            <a:ext cx="7581528" cy="363686"/>
          </a:xfrm>
        </p:spPr>
        <p:txBody>
          <a:bodyPr>
            <a:normAutofit fontScale="90000"/>
          </a:bodyPr>
          <a:lstStyle/>
          <a:p>
            <a:pPr algn="ctr"/>
            <a:r>
              <a:rPr lang="ru-RU" sz="2000" dirty="0" smtClean="0">
                <a:latin typeface="Liberation Serif" pitchFamily="18" charset="0"/>
                <a:ea typeface="Liberation Serif" pitchFamily="18" charset="0"/>
                <a:cs typeface="Liberation Serif" pitchFamily="18" charset="0"/>
              </a:rPr>
              <a:t>Расходы бюджета</a:t>
            </a:r>
            <a:endParaRPr lang="ru-RU" sz="2000" dirty="0">
              <a:latin typeface="Liberation Serif" pitchFamily="18" charset="0"/>
              <a:ea typeface="Liberation Serif" pitchFamily="18" charset="0"/>
              <a:cs typeface="Liberation Serif" pitchFamily="18" charset="0"/>
            </a:endParaRPr>
          </a:p>
        </p:txBody>
      </p:sp>
      <p:graphicFrame>
        <p:nvGraphicFramePr>
          <p:cNvPr id="6" name="Содержимое 5"/>
          <p:cNvGraphicFramePr>
            <a:graphicFrameLocks noGrp="1"/>
          </p:cNvGraphicFramePr>
          <p:nvPr>
            <p:ph idx="1"/>
            <p:extLst>
              <p:ext uri="{D42A27DB-BD31-4B8C-83A1-F6EECF244321}">
                <p14:modId xmlns:p14="http://schemas.microsoft.com/office/powerpoint/2010/main" val="120610239"/>
              </p:ext>
            </p:extLst>
          </p:nvPr>
        </p:nvGraphicFramePr>
        <p:xfrm>
          <a:off x="1435100" y="1275606"/>
          <a:ext cx="7499350" cy="3744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Прямоугольник 3"/>
          <p:cNvSpPr/>
          <p:nvPr/>
        </p:nvSpPr>
        <p:spPr>
          <a:xfrm>
            <a:off x="971600" y="123478"/>
            <a:ext cx="1676934" cy="292388"/>
          </a:xfrm>
          <a:prstGeom prst="rect">
            <a:avLst/>
          </a:prstGeom>
        </p:spPr>
        <p:txBody>
          <a:bodyPr wrap="none">
            <a:spAutoFit/>
          </a:bodyPr>
          <a:lstStyle/>
          <a:p>
            <a:r>
              <a:rPr lang="en-US" sz="1300" dirty="0" smtClean="0">
                <a:latin typeface="Liberation Serif" pitchFamily="18" charset="0"/>
                <a:ea typeface="Liberation Serif" pitchFamily="18" charset="0"/>
                <a:cs typeface="Liberation Serif" pitchFamily="18" charset="0"/>
              </a:rPr>
              <a:t>IV. </a:t>
            </a:r>
            <a:r>
              <a:rPr lang="ru-RU" sz="1300" dirty="0" smtClean="0">
                <a:latin typeface="Liberation Serif" pitchFamily="18" charset="0"/>
                <a:ea typeface="Liberation Serif" pitchFamily="18" charset="0"/>
                <a:cs typeface="Liberation Serif" pitchFamily="18" charset="0"/>
              </a:rPr>
              <a:t>Расходы бюджета</a:t>
            </a:r>
            <a:endParaRPr lang="ru-RU" sz="1300" dirty="0">
              <a:latin typeface="Liberation Serif" pitchFamily="18" charset="0"/>
              <a:ea typeface="Liberation Serif" pitchFamily="18" charset="0"/>
              <a:cs typeface="Liberation Serif" pitchFamily="18" charset="0"/>
            </a:endParaRPr>
          </a:p>
        </p:txBody>
      </p:sp>
      <p:sp>
        <p:nvSpPr>
          <p:cNvPr id="5" name="Заголовок 1"/>
          <p:cNvSpPr txBox="1">
            <a:spLocks/>
          </p:cNvSpPr>
          <p:nvPr/>
        </p:nvSpPr>
        <p:spPr>
          <a:xfrm>
            <a:off x="1115616" y="627534"/>
            <a:ext cx="7581528" cy="504056"/>
          </a:xfrm>
          <a:prstGeom prst="rect">
            <a:avLst/>
          </a:prstGeom>
        </p:spPr>
        <p:txBody>
          <a:bodyPr vert="horz" lIns="91440" tIns="45720" rIns="91440" bIns="45720" rtlCol="0" anchor="ctr">
            <a:normAutofit fontScale="750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ru-RU" sz="2000" b="0" i="1"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Расходы бюджета – </a:t>
            </a:r>
            <a:r>
              <a:rPr kumimoji="0" lang="ru-RU" sz="2000" b="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денежные средства, направляемые</a:t>
            </a:r>
            <a:r>
              <a:rPr kumimoji="0" lang="ru-RU" sz="2000" b="0" u="none" strike="noStrike" kern="1200" cap="none" spc="0" normalizeH="0" noProof="0" dirty="0" smtClean="0">
                <a:ln>
                  <a:noFill/>
                </a:ln>
                <a:solidFill>
                  <a:schemeClr val="tx1"/>
                </a:solidFill>
                <a:effectLst/>
                <a:uLnTx/>
                <a:uFillTx/>
                <a:latin typeface="Liberation Serif" pitchFamily="18" charset="0"/>
                <a:ea typeface="Liberation Serif" pitchFamily="18" charset="0"/>
                <a:cs typeface="Liberation Serif" pitchFamily="18" charset="0"/>
              </a:rPr>
              <a:t> на финансовое обеспечение полномочий и функций местного самоуправления</a:t>
            </a:r>
            <a:endParaRPr kumimoji="0" lang="ru-RU" sz="2000" b="0" i="1" u="none" strike="noStrike" kern="1200" cap="none" spc="0" normalizeH="0" baseline="0" noProof="0" dirty="0">
              <a:ln>
                <a:noFill/>
              </a:ln>
              <a:solidFill>
                <a:schemeClr val="tx1"/>
              </a:solidFill>
              <a:effectLst/>
              <a:uLnTx/>
              <a:uFillTx/>
              <a:latin typeface="Liberation Serif" pitchFamily="18" charset="0"/>
              <a:ea typeface="Liberation Serif" pitchFamily="18" charset="0"/>
              <a:cs typeface="Liberation Serif"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043608" y="0"/>
            <a:ext cx="7643192" cy="519522"/>
          </a:xfrm>
        </p:spPr>
        <p:txBody>
          <a:bodyPr>
            <a:normAutofit/>
          </a:bodyPr>
          <a:lstStyle/>
          <a:p>
            <a:pPr algn="l"/>
            <a:r>
              <a:rPr lang="en-US" sz="1300" dirty="0" smtClean="0">
                <a:latin typeface="Liberation Serif" pitchFamily="18" charset="0"/>
                <a:ea typeface="Liberation Serif" pitchFamily="18" charset="0"/>
                <a:cs typeface="Liberation Serif" pitchFamily="18" charset="0"/>
              </a:rPr>
              <a:t>IV. </a:t>
            </a:r>
            <a:r>
              <a:rPr lang="ru-RU" sz="1300" dirty="0" smtClean="0">
                <a:latin typeface="Liberation Serif" pitchFamily="18" charset="0"/>
                <a:ea typeface="Liberation Serif" pitchFamily="18" charset="0"/>
                <a:cs typeface="Liberation Serif" pitchFamily="18" charset="0"/>
              </a:rPr>
              <a:t>Расходы бюджета</a:t>
            </a:r>
            <a:endParaRPr lang="ru-RU" sz="1300" dirty="0">
              <a:latin typeface="Liberation Serif" pitchFamily="18" charset="0"/>
              <a:ea typeface="Liberation Serif" pitchFamily="18" charset="0"/>
              <a:cs typeface="Liberation Serif" pitchFamily="18" charset="0"/>
            </a:endParaRPr>
          </a:p>
        </p:txBody>
      </p:sp>
      <p:sp>
        <p:nvSpPr>
          <p:cNvPr id="6" name="Содержимое 5"/>
          <p:cNvSpPr>
            <a:spLocks noGrp="1"/>
          </p:cNvSpPr>
          <p:nvPr>
            <p:ph idx="1"/>
          </p:nvPr>
        </p:nvSpPr>
        <p:spPr>
          <a:xfrm>
            <a:off x="755576" y="339502"/>
            <a:ext cx="7869560" cy="864096"/>
          </a:xfrm>
        </p:spPr>
        <p:txBody>
          <a:bodyPr>
            <a:normAutofit fontScale="92500"/>
          </a:bodyPr>
          <a:lstStyle/>
          <a:p>
            <a:pPr algn="ctr">
              <a:buNone/>
            </a:pPr>
            <a:r>
              <a:rPr lang="ru-RU" sz="1600" dirty="0" smtClean="0">
                <a:latin typeface="Liberation Serif" pitchFamily="18" charset="0"/>
                <a:ea typeface="Liberation Serif" pitchFamily="18" charset="0"/>
                <a:cs typeface="Liberation Serif" pitchFamily="18" charset="0"/>
              </a:rPr>
              <a:t>СТРУКТУРА РАСХОДОВ БЮДЖЕТА СЛОБОДО-ТУРИНСКОГО МУНИЦИПАЛЬНОГО РАЙОНА НА 2020 ГОД И ПЛАНОВЫЙ ПЕРИОД 2021 И 2022 ГОДЫ</a:t>
            </a:r>
          </a:p>
          <a:p>
            <a:pPr algn="r">
              <a:buNone/>
            </a:pPr>
            <a:r>
              <a:rPr lang="ru-RU" sz="1200" dirty="0" smtClean="0">
                <a:latin typeface="Liberation Serif" pitchFamily="18" charset="0"/>
                <a:ea typeface="Liberation Serif" pitchFamily="18" charset="0"/>
                <a:cs typeface="Liberation Serif" pitchFamily="18" charset="0"/>
              </a:rPr>
              <a:t>тыс.рублей</a:t>
            </a:r>
          </a:p>
          <a:p>
            <a:pPr>
              <a:buNone/>
            </a:pPr>
            <a:endParaRPr lang="ru-RU" sz="1200" dirty="0">
              <a:latin typeface="Liberation Serif" pitchFamily="18" charset="0"/>
              <a:ea typeface="Liberation Serif" pitchFamily="18" charset="0"/>
              <a:cs typeface="Liberation Serif" pitchFamily="18" charset="0"/>
            </a:endParaRPr>
          </a:p>
        </p:txBody>
      </p:sp>
      <p:graphicFrame>
        <p:nvGraphicFramePr>
          <p:cNvPr id="7" name="Таблица 6"/>
          <p:cNvGraphicFramePr>
            <a:graphicFrameLocks noGrp="1"/>
          </p:cNvGraphicFramePr>
          <p:nvPr>
            <p:extLst>
              <p:ext uri="{D42A27DB-BD31-4B8C-83A1-F6EECF244321}">
                <p14:modId xmlns:p14="http://schemas.microsoft.com/office/powerpoint/2010/main" val="841253720"/>
              </p:ext>
            </p:extLst>
          </p:nvPr>
        </p:nvGraphicFramePr>
        <p:xfrm>
          <a:off x="1403647" y="1317118"/>
          <a:ext cx="7344817" cy="3458594"/>
        </p:xfrm>
        <a:graphic>
          <a:graphicData uri="http://schemas.openxmlformats.org/drawingml/2006/table">
            <a:tbl>
              <a:tblPr firstRow="1" bandRow="1">
                <a:tableStyleId>{5C22544A-7EE6-4342-B048-85BDC9FD1C3A}</a:tableStyleId>
              </a:tblPr>
              <a:tblGrid>
                <a:gridCol w="4726229"/>
                <a:gridCol w="894152"/>
                <a:gridCol w="894152"/>
                <a:gridCol w="830284"/>
              </a:tblGrid>
              <a:tr h="235334">
                <a:tc>
                  <a:txBody>
                    <a:bodyPr/>
                    <a:lstStyle/>
                    <a:p>
                      <a:pPr algn="ctr"/>
                      <a:r>
                        <a:rPr lang="ru-RU" sz="900" dirty="0" smtClean="0">
                          <a:latin typeface="Liberation Serif" pitchFamily="18" charset="0"/>
                          <a:ea typeface="Liberation Serif" pitchFamily="18" charset="0"/>
                          <a:cs typeface="Liberation Serif" pitchFamily="18" charset="0"/>
                        </a:rPr>
                        <a:t>Показатель</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2020</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2021</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2022</a:t>
                      </a:r>
                      <a:endParaRPr lang="ru-RU" sz="900" dirty="0">
                        <a:latin typeface="Liberation Serif" pitchFamily="18" charset="0"/>
                        <a:ea typeface="Liberation Serif" pitchFamily="18" charset="0"/>
                        <a:cs typeface="Liberation Serif" pitchFamily="18" charset="0"/>
                      </a:endParaRPr>
                    </a:p>
                  </a:txBody>
                  <a:tcPr marT="34290" marB="34290" anchor="ctr"/>
                </a:tc>
              </a:tr>
              <a:tr h="339435">
                <a:tc>
                  <a:txBody>
                    <a:bodyPr/>
                    <a:lstStyle/>
                    <a:p>
                      <a:r>
                        <a:rPr lang="ru-RU" sz="900" b="1" dirty="0" smtClean="0">
                          <a:latin typeface="Liberation Serif" pitchFamily="18" charset="0"/>
                          <a:ea typeface="Liberation Serif" pitchFamily="18" charset="0"/>
                          <a:cs typeface="Liberation Serif" pitchFamily="18" charset="0"/>
                        </a:rPr>
                        <a:t>ВСЕГО</a:t>
                      </a:r>
                    </a:p>
                    <a:p>
                      <a:r>
                        <a:rPr lang="ru-RU" sz="900" dirty="0" smtClean="0">
                          <a:latin typeface="Liberation Serif" pitchFamily="18" charset="0"/>
                          <a:ea typeface="Liberation Serif" pitchFamily="18" charset="0"/>
                          <a:cs typeface="Liberation Serif" pitchFamily="18" charset="0"/>
                        </a:rPr>
                        <a:t>в том числе:</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872 947,3</a:t>
                      </a: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764 046,2</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780 601,4</a:t>
                      </a:r>
                      <a:endParaRPr lang="ru-RU" sz="900" dirty="0">
                        <a:latin typeface="Liberation Serif" pitchFamily="18" charset="0"/>
                        <a:ea typeface="Liberation Serif" pitchFamily="18" charset="0"/>
                        <a:cs typeface="Liberation Serif" pitchFamily="18" charset="0"/>
                      </a:endParaRPr>
                    </a:p>
                  </a:txBody>
                  <a:tcPr marT="34290" marB="34290" anchor="ctr"/>
                </a:tc>
              </a:tr>
              <a:tr h="203661">
                <a:tc>
                  <a:txBody>
                    <a:bodyPr/>
                    <a:lstStyle/>
                    <a:p>
                      <a:r>
                        <a:rPr lang="ru-RU" sz="900" dirty="0" smtClean="0">
                          <a:latin typeface="Liberation Serif" pitchFamily="18" charset="0"/>
                          <a:ea typeface="Liberation Serif" pitchFamily="18" charset="0"/>
                          <a:cs typeface="Liberation Serif" pitchFamily="18" charset="0"/>
                        </a:rPr>
                        <a:t>Общегосударственные вопросы</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61 741,9</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66 314,6</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64 142,1</a:t>
                      </a:r>
                      <a:endParaRPr lang="ru-RU" sz="900" dirty="0">
                        <a:latin typeface="Liberation Serif" pitchFamily="18" charset="0"/>
                        <a:ea typeface="Liberation Serif" pitchFamily="18" charset="0"/>
                        <a:cs typeface="Liberation Serif" pitchFamily="18" charset="0"/>
                      </a:endParaRPr>
                    </a:p>
                  </a:txBody>
                  <a:tcPr marT="34290" marB="34290" anchor="ctr"/>
                </a:tc>
              </a:tr>
              <a:tr h="203661">
                <a:tc>
                  <a:txBody>
                    <a:bodyPr/>
                    <a:lstStyle/>
                    <a:p>
                      <a:r>
                        <a:rPr lang="ru-RU" sz="900" dirty="0" smtClean="0">
                          <a:latin typeface="Liberation Serif" pitchFamily="18" charset="0"/>
                          <a:ea typeface="Liberation Serif" pitchFamily="18" charset="0"/>
                          <a:cs typeface="Liberation Serif" pitchFamily="18" charset="0"/>
                        </a:rPr>
                        <a:t>Национальная оборона</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1</a:t>
                      </a:r>
                      <a:r>
                        <a:rPr lang="ru-RU" sz="900" baseline="0" dirty="0" smtClean="0">
                          <a:latin typeface="Liberation Serif" pitchFamily="18" charset="0"/>
                          <a:ea typeface="Liberation Serif" pitchFamily="18" charset="0"/>
                          <a:cs typeface="Liberation Serif" pitchFamily="18" charset="0"/>
                        </a:rPr>
                        <a:t>  67,7</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1 089,5</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1 157,8</a:t>
                      </a:r>
                      <a:endParaRPr lang="ru-RU" sz="900" dirty="0">
                        <a:latin typeface="Liberation Serif" pitchFamily="18" charset="0"/>
                        <a:ea typeface="Liberation Serif" pitchFamily="18" charset="0"/>
                        <a:cs typeface="Liberation Serif" pitchFamily="18" charset="0"/>
                      </a:endParaRPr>
                    </a:p>
                  </a:txBody>
                  <a:tcPr marT="34290" marB="34290" anchor="ctr"/>
                </a:tc>
              </a:tr>
              <a:tr h="203661">
                <a:tc>
                  <a:txBody>
                    <a:bodyPr/>
                    <a:lstStyle/>
                    <a:p>
                      <a:r>
                        <a:rPr lang="ru-RU" sz="900" dirty="0" smtClean="0">
                          <a:latin typeface="Liberation Serif" pitchFamily="18" charset="0"/>
                          <a:ea typeface="Liberation Serif" pitchFamily="18" charset="0"/>
                          <a:cs typeface="Liberation Serif" pitchFamily="18" charset="0"/>
                        </a:rPr>
                        <a:t>Национальная безопасность и правоохранительная деятельность</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8 743,0</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en-US" sz="900" dirty="0" smtClean="0">
                          <a:latin typeface="Liberation Serif" pitchFamily="18" charset="0"/>
                          <a:ea typeface="Liberation Serif" pitchFamily="18" charset="0"/>
                          <a:cs typeface="Liberation Serif" pitchFamily="18" charset="0"/>
                        </a:rPr>
                        <a:t>8 </a:t>
                      </a:r>
                      <a:r>
                        <a:rPr lang="ru-RU" sz="900" dirty="0" smtClean="0">
                          <a:latin typeface="Liberation Serif" pitchFamily="18" charset="0"/>
                          <a:ea typeface="Liberation Serif" pitchFamily="18" charset="0"/>
                          <a:cs typeface="Liberation Serif" pitchFamily="18" charset="0"/>
                        </a:rPr>
                        <a:t>770,1</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en-US" sz="900" dirty="0" smtClean="0">
                          <a:latin typeface="Liberation Serif" pitchFamily="18" charset="0"/>
                          <a:ea typeface="Liberation Serif" pitchFamily="18" charset="0"/>
                          <a:cs typeface="Liberation Serif" pitchFamily="18" charset="0"/>
                        </a:rPr>
                        <a:t>9</a:t>
                      </a:r>
                      <a:r>
                        <a:rPr lang="ru-RU" sz="900" dirty="0" smtClean="0">
                          <a:latin typeface="Liberation Serif" pitchFamily="18" charset="0"/>
                          <a:ea typeface="Liberation Serif" pitchFamily="18" charset="0"/>
                          <a:cs typeface="Liberation Serif" pitchFamily="18" charset="0"/>
                        </a:rPr>
                        <a:t> 079,0</a:t>
                      </a:r>
                      <a:endParaRPr lang="ru-RU" sz="900" dirty="0">
                        <a:latin typeface="Liberation Serif" pitchFamily="18" charset="0"/>
                        <a:ea typeface="Liberation Serif" pitchFamily="18" charset="0"/>
                        <a:cs typeface="Liberation Serif" pitchFamily="18" charset="0"/>
                      </a:endParaRPr>
                    </a:p>
                  </a:txBody>
                  <a:tcPr marT="34290" marB="34290" anchor="ctr"/>
                </a:tc>
              </a:tr>
              <a:tr h="203661">
                <a:tc>
                  <a:txBody>
                    <a:bodyPr/>
                    <a:lstStyle/>
                    <a:p>
                      <a:r>
                        <a:rPr lang="ru-RU" sz="900" dirty="0" smtClean="0">
                          <a:latin typeface="Liberation Serif" pitchFamily="18" charset="0"/>
                          <a:ea typeface="Liberation Serif" pitchFamily="18" charset="0"/>
                          <a:cs typeface="Liberation Serif" pitchFamily="18" charset="0"/>
                        </a:rPr>
                        <a:t>Национальная экономика</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67 208,5</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11 215,8</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6 616,6</a:t>
                      </a:r>
                      <a:endParaRPr lang="ru-RU" sz="900" dirty="0">
                        <a:latin typeface="Liberation Serif" pitchFamily="18" charset="0"/>
                        <a:ea typeface="Liberation Serif" pitchFamily="18" charset="0"/>
                        <a:cs typeface="Liberation Serif" pitchFamily="18" charset="0"/>
                      </a:endParaRPr>
                    </a:p>
                  </a:txBody>
                  <a:tcPr marT="34290" marB="34290" anchor="ctr"/>
                </a:tc>
              </a:tr>
              <a:tr h="203661">
                <a:tc>
                  <a:txBody>
                    <a:bodyPr/>
                    <a:lstStyle/>
                    <a:p>
                      <a:r>
                        <a:rPr lang="ru-RU" sz="900" dirty="0" smtClean="0">
                          <a:latin typeface="Liberation Serif" pitchFamily="18" charset="0"/>
                          <a:ea typeface="Liberation Serif" pitchFamily="18" charset="0"/>
                          <a:cs typeface="Liberation Serif" pitchFamily="18" charset="0"/>
                        </a:rPr>
                        <a:t>Жилищно-коммунальное</a:t>
                      </a:r>
                      <a:r>
                        <a:rPr lang="ru-RU" sz="900" baseline="0" dirty="0" smtClean="0">
                          <a:latin typeface="Liberation Serif" pitchFamily="18" charset="0"/>
                          <a:ea typeface="Liberation Serif" pitchFamily="18" charset="0"/>
                          <a:cs typeface="Liberation Serif" pitchFamily="18" charset="0"/>
                        </a:rPr>
                        <a:t> хозяйство</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18 556,0</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en-US" sz="900" dirty="0" smtClean="0">
                          <a:latin typeface="Liberation Serif" pitchFamily="18" charset="0"/>
                          <a:ea typeface="Liberation Serif" pitchFamily="18" charset="0"/>
                          <a:cs typeface="Liberation Serif" pitchFamily="18" charset="0"/>
                        </a:rPr>
                        <a:t>45</a:t>
                      </a:r>
                      <a:r>
                        <a:rPr lang="ru-RU" sz="900" dirty="0" smtClean="0">
                          <a:latin typeface="Liberation Serif" pitchFamily="18" charset="0"/>
                          <a:ea typeface="Liberation Serif" pitchFamily="18" charset="0"/>
                          <a:cs typeface="Liberation Serif" pitchFamily="18" charset="0"/>
                        </a:rPr>
                        <a:t>5,0</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476,0</a:t>
                      </a:r>
                      <a:endParaRPr lang="ru-RU" sz="900" dirty="0">
                        <a:latin typeface="Liberation Serif" pitchFamily="18" charset="0"/>
                        <a:ea typeface="Liberation Serif" pitchFamily="18" charset="0"/>
                        <a:cs typeface="Liberation Serif" pitchFamily="18" charset="0"/>
                      </a:endParaRPr>
                    </a:p>
                  </a:txBody>
                  <a:tcPr marT="34290" marB="34290" anchor="ctr"/>
                </a:tc>
              </a:tr>
              <a:tr h="203661">
                <a:tc>
                  <a:txBody>
                    <a:bodyPr/>
                    <a:lstStyle/>
                    <a:p>
                      <a:r>
                        <a:rPr lang="ru-RU" sz="900" dirty="0" smtClean="0">
                          <a:latin typeface="Liberation Serif" pitchFamily="18" charset="0"/>
                          <a:ea typeface="Liberation Serif" pitchFamily="18" charset="0"/>
                          <a:cs typeface="Liberation Serif" pitchFamily="18" charset="0"/>
                        </a:rPr>
                        <a:t>Охрана окружающей среды</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900,0</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820,0</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820,0</a:t>
                      </a:r>
                      <a:endParaRPr lang="ru-RU" sz="900" dirty="0">
                        <a:latin typeface="Liberation Serif" pitchFamily="18" charset="0"/>
                        <a:ea typeface="Liberation Serif" pitchFamily="18" charset="0"/>
                        <a:cs typeface="Liberation Serif" pitchFamily="18" charset="0"/>
                      </a:endParaRPr>
                    </a:p>
                  </a:txBody>
                  <a:tcPr marT="34290" marB="34290" anchor="ctr"/>
                </a:tc>
              </a:tr>
              <a:tr h="203661">
                <a:tc>
                  <a:txBody>
                    <a:bodyPr/>
                    <a:lstStyle/>
                    <a:p>
                      <a:r>
                        <a:rPr lang="ru-RU" sz="900" dirty="0" smtClean="0">
                          <a:latin typeface="Liberation Serif" pitchFamily="18" charset="0"/>
                          <a:ea typeface="Liberation Serif" pitchFamily="18" charset="0"/>
                          <a:cs typeface="Liberation Serif" pitchFamily="18" charset="0"/>
                        </a:rPr>
                        <a:t>Образование</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464 165,0</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457 357,4</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469 413,4</a:t>
                      </a:r>
                      <a:endParaRPr lang="ru-RU" sz="900" dirty="0">
                        <a:latin typeface="Liberation Serif" pitchFamily="18" charset="0"/>
                        <a:ea typeface="Liberation Serif" pitchFamily="18" charset="0"/>
                        <a:cs typeface="Liberation Serif" pitchFamily="18" charset="0"/>
                      </a:endParaRPr>
                    </a:p>
                  </a:txBody>
                  <a:tcPr marT="34290" marB="34290" anchor="ctr"/>
                </a:tc>
              </a:tr>
              <a:tr h="203661">
                <a:tc>
                  <a:txBody>
                    <a:bodyPr/>
                    <a:lstStyle/>
                    <a:p>
                      <a:pPr algn="l"/>
                      <a:r>
                        <a:rPr lang="ru-RU" sz="900" dirty="0" smtClean="0">
                          <a:latin typeface="Liberation Serif" pitchFamily="18" charset="0"/>
                          <a:ea typeface="Liberation Serif" pitchFamily="18" charset="0"/>
                          <a:cs typeface="Liberation Serif" pitchFamily="18" charset="0"/>
                        </a:rPr>
                        <a:t>Культура, кинематография</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8 180,1</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8 753,0</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9 028,1</a:t>
                      </a:r>
                      <a:endParaRPr lang="ru-RU" sz="900" dirty="0">
                        <a:latin typeface="Liberation Serif" pitchFamily="18" charset="0"/>
                        <a:ea typeface="Liberation Serif" pitchFamily="18" charset="0"/>
                        <a:cs typeface="Liberation Serif" pitchFamily="18" charset="0"/>
                      </a:endParaRPr>
                    </a:p>
                  </a:txBody>
                  <a:tcPr marT="34290" marB="34290" anchor="ctr"/>
                </a:tc>
              </a:tr>
              <a:tr h="203661">
                <a:tc>
                  <a:txBody>
                    <a:bodyPr/>
                    <a:lstStyle/>
                    <a:p>
                      <a:r>
                        <a:rPr lang="ru-RU" sz="900" dirty="0" smtClean="0">
                          <a:latin typeface="Liberation Serif" pitchFamily="18" charset="0"/>
                          <a:ea typeface="Liberation Serif" pitchFamily="18" charset="0"/>
                          <a:cs typeface="Liberation Serif" pitchFamily="18" charset="0"/>
                        </a:rPr>
                        <a:t>Социальная политика</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78 865,4</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81 811,2</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81 804,5</a:t>
                      </a:r>
                      <a:endParaRPr lang="ru-RU" sz="900" dirty="0">
                        <a:latin typeface="Liberation Serif" pitchFamily="18" charset="0"/>
                        <a:ea typeface="Liberation Serif" pitchFamily="18" charset="0"/>
                        <a:cs typeface="Liberation Serif" pitchFamily="18" charset="0"/>
                      </a:endParaRPr>
                    </a:p>
                  </a:txBody>
                  <a:tcPr marT="34290" marB="34290" anchor="ctr"/>
                </a:tc>
              </a:tr>
              <a:tr h="203661">
                <a:tc>
                  <a:txBody>
                    <a:bodyPr/>
                    <a:lstStyle/>
                    <a:p>
                      <a:r>
                        <a:rPr lang="ru-RU" sz="900" dirty="0" smtClean="0">
                          <a:latin typeface="Liberation Serif" pitchFamily="18" charset="0"/>
                          <a:ea typeface="Liberation Serif" pitchFamily="18" charset="0"/>
                          <a:cs typeface="Liberation Serif" pitchFamily="18" charset="0"/>
                        </a:rPr>
                        <a:t>Физическая культура и спорт</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849,0</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999,0</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999,0</a:t>
                      </a:r>
                      <a:endParaRPr lang="ru-RU" sz="900" dirty="0">
                        <a:latin typeface="Liberation Serif" pitchFamily="18" charset="0"/>
                        <a:ea typeface="Liberation Serif" pitchFamily="18" charset="0"/>
                        <a:cs typeface="Liberation Serif" pitchFamily="18" charset="0"/>
                      </a:endParaRPr>
                    </a:p>
                  </a:txBody>
                  <a:tcPr marT="34290" marB="34290" anchor="ctr"/>
                </a:tc>
              </a:tr>
              <a:tr h="203661">
                <a:tc>
                  <a:txBody>
                    <a:bodyPr/>
                    <a:lstStyle/>
                    <a:p>
                      <a:r>
                        <a:rPr lang="ru-RU" sz="900" dirty="0" smtClean="0">
                          <a:latin typeface="Liberation Serif" pitchFamily="18" charset="0"/>
                          <a:ea typeface="Liberation Serif" pitchFamily="18" charset="0"/>
                          <a:cs typeface="Liberation Serif" pitchFamily="18" charset="0"/>
                        </a:rPr>
                        <a:t>Средства массовой информации</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1 400</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500</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600</a:t>
                      </a:r>
                      <a:endParaRPr lang="ru-RU" sz="900" dirty="0">
                        <a:latin typeface="Liberation Serif" pitchFamily="18" charset="0"/>
                        <a:ea typeface="Liberation Serif" pitchFamily="18" charset="0"/>
                        <a:cs typeface="Liberation Serif" pitchFamily="18" charset="0"/>
                      </a:endParaRPr>
                    </a:p>
                  </a:txBody>
                  <a:tcPr marT="34290" marB="34290" anchor="ctr"/>
                </a:tc>
              </a:tr>
              <a:tr h="203661">
                <a:tc>
                  <a:txBody>
                    <a:bodyPr/>
                    <a:lstStyle/>
                    <a:p>
                      <a:r>
                        <a:rPr lang="ru-RU" sz="900" dirty="0" smtClean="0">
                          <a:latin typeface="Liberation Serif" pitchFamily="18" charset="0"/>
                          <a:ea typeface="Liberation Serif" pitchFamily="18" charset="0"/>
                          <a:cs typeface="Liberation Serif" pitchFamily="18" charset="0"/>
                        </a:rPr>
                        <a:t>Обслуживание государственного и муниципального долга</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8</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8</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8</a:t>
                      </a:r>
                      <a:endParaRPr lang="ru-RU" sz="900" dirty="0">
                        <a:latin typeface="Liberation Serif" pitchFamily="18" charset="0"/>
                        <a:ea typeface="Liberation Serif" pitchFamily="18" charset="0"/>
                        <a:cs typeface="Liberation Serif" pitchFamily="18" charset="0"/>
                      </a:endParaRPr>
                    </a:p>
                  </a:txBody>
                  <a:tcPr marT="34290" marB="34290" anchor="ctr"/>
                </a:tc>
              </a:tr>
              <a:tr h="203661">
                <a:tc>
                  <a:txBody>
                    <a:bodyPr/>
                    <a:lstStyle/>
                    <a:p>
                      <a:r>
                        <a:rPr lang="ru-RU" sz="900" dirty="0" smtClean="0">
                          <a:latin typeface="Liberation Serif" pitchFamily="18" charset="0"/>
                          <a:ea typeface="Liberation Serif" pitchFamily="18" charset="0"/>
                          <a:cs typeface="Liberation Serif" pitchFamily="18" charset="0"/>
                        </a:rPr>
                        <a:t>Межбюджетные</a:t>
                      </a:r>
                      <a:r>
                        <a:rPr lang="ru-RU" sz="900" baseline="0" dirty="0" smtClean="0">
                          <a:latin typeface="Liberation Serif" pitchFamily="18" charset="0"/>
                          <a:ea typeface="Liberation Serif" pitchFamily="18" charset="0"/>
                          <a:cs typeface="Liberation Serif" pitchFamily="18" charset="0"/>
                        </a:rPr>
                        <a:t> трансферты</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161 262,7</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115 599,0</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115 693,0</a:t>
                      </a:r>
                    </a:p>
                  </a:txBody>
                  <a:tcPr marT="34290" marB="34290" anchor="ctr"/>
                </a:tc>
              </a:tr>
              <a:tr h="203661">
                <a:tc>
                  <a:txBody>
                    <a:bodyPr/>
                    <a:lstStyle/>
                    <a:p>
                      <a:r>
                        <a:rPr lang="ru-RU" sz="900" dirty="0" smtClean="0">
                          <a:latin typeface="Liberation Serif" pitchFamily="18" charset="0"/>
                          <a:ea typeface="Liberation Serif" pitchFamily="18" charset="0"/>
                          <a:cs typeface="Liberation Serif" pitchFamily="18" charset="0"/>
                        </a:rPr>
                        <a:t>Условно</a:t>
                      </a:r>
                      <a:r>
                        <a:rPr lang="ru-RU" sz="900" baseline="0" dirty="0" smtClean="0">
                          <a:latin typeface="Liberation Serif" pitchFamily="18" charset="0"/>
                          <a:ea typeface="Liberation Serif" pitchFamily="18" charset="0"/>
                          <a:cs typeface="Liberation Serif" pitchFamily="18" charset="0"/>
                        </a:rPr>
                        <a:t> утвержденные расходы</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10 353,6</a:t>
                      </a:r>
                      <a:endParaRPr lang="ru-RU" sz="9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900" dirty="0" smtClean="0">
                          <a:latin typeface="Liberation Serif" pitchFamily="18" charset="0"/>
                          <a:ea typeface="Liberation Serif" pitchFamily="18" charset="0"/>
                          <a:cs typeface="Liberation Serif" pitchFamily="18" charset="0"/>
                        </a:rPr>
                        <a:t>20 763,9</a:t>
                      </a:r>
                    </a:p>
                  </a:txBody>
                  <a:tcPr marT="34290" marB="34290" anchor="ct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11510"/>
            <a:ext cx="8229600" cy="651718"/>
          </a:xfrm>
        </p:spPr>
        <p:txBody>
          <a:bodyPr>
            <a:normAutofit fontScale="90000"/>
          </a:bodyPr>
          <a:lstStyle/>
          <a:p>
            <a:r>
              <a:rPr lang="ru-RU" sz="3200" b="1" dirty="0" smtClean="0">
                <a:latin typeface="Liberation Serif" pitchFamily="18" charset="0"/>
                <a:ea typeface="Liberation Serif" pitchFamily="18" charset="0"/>
                <a:cs typeface="Liberation Serif" pitchFamily="18" charset="0"/>
              </a:rPr>
              <a:t>      Расходы бюджета</a:t>
            </a:r>
            <a:br>
              <a:rPr lang="ru-RU" sz="3200" b="1" dirty="0" smtClean="0">
                <a:latin typeface="Liberation Serif" pitchFamily="18" charset="0"/>
                <a:ea typeface="Liberation Serif" pitchFamily="18" charset="0"/>
                <a:cs typeface="Liberation Serif" pitchFamily="18" charset="0"/>
              </a:rPr>
            </a:br>
            <a:r>
              <a:rPr lang="ru-RU" sz="3200" b="1" dirty="0" smtClean="0">
                <a:latin typeface="Liberation Serif" pitchFamily="18" charset="0"/>
                <a:ea typeface="Liberation Serif" pitchFamily="18" charset="0"/>
                <a:cs typeface="Liberation Serif" pitchFamily="18" charset="0"/>
              </a:rPr>
              <a:t>      </a:t>
            </a:r>
            <a:r>
              <a:rPr lang="ru-RU" sz="1600" b="1" dirty="0" smtClean="0">
                <a:latin typeface="Liberation Serif" pitchFamily="18" charset="0"/>
                <a:ea typeface="Liberation Serif" pitchFamily="18" charset="0"/>
                <a:cs typeface="Liberation Serif" pitchFamily="18" charset="0"/>
              </a:rPr>
              <a:t>в бюджете запланированы расходы в том числе:</a:t>
            </a:r>
            <a:endParaRPr lang="ru-RU" sz="3200" b="1" dirty="0">
              <a:latin typeface="Liberation Serif" pitchFamily="18" charset="0"/>
              <a:ea typeface="Liberation Serif" pitchFamily="18" charset="0"/>
              <a:cs typeface="Liberation Serif" pitchFamily="18" charset="0"/>
            </a:endParaRPr>
          </a:p>
        </p:txBody>
      </p:sp>
      <p:sp>
        <p:nvSpPr>
          <p:cNvPr id="3" name="Содержимое 2"/>
          <p:cNvSpPr>
            <a:spLocks noGrp="1"/>
          </p:cNvSpPr>
          <p:nvPr>
            <p:ph idx="1"/>
          </p:nvPr>
        </p:nvSpPr>
        <p:spPr>
          <a:xfrm>
            <a:off x="1259632" y="1347614"/>
            <a:ext cx="7632848" cy="3312369"/>
          </a:xfrm>
        </p:spPr>
        <p:txBody>
          <a:bodyPr>
            <a:normAutofit fontScale="92500" lnSpcReduction="20000"/>
          </a:bodyPr>
          <a:lstStyle/>
          <a:p>
            <a:r>
              <a:rPr lang="ru-RU" sz="2400" dirty="0" smtClean="0">
                <a:latin typeface="Liberation Serif" pitchFamily="18" charset="0"/>
                <a:ea typeface="Liberation Serif" pitchFamily="18" charset="0"/>
                <a:cs typeface="Liberation Serif" pitchFamily="18" charset="0"/>
              </a:rPr>
              <a:t>на 2020 год – 872 947,3 тыс. рублей, что на </a:t>
            </a:r>
          </a:p>
          <a:p>
            <a:pPr>
              <a:buNone/>
            </a:pPr>
            <a:r>
              <a:rPr lang="ru-RU" sz="2400" dirty="0" smtClean="0">
                <a:latin typeface="Liberation Serif" pitchFamily="18" charset="0"/>
                <a:ea typeface="Liberation Serif" pitchFamily="18" charset="0"/>
                <a:cs typeface="Liberation Serif" pitchFamily="18" charset="0"/>
              </a:rPr>
              <a:t>	92 793,2 тыс. рублей или на 11,89 % превышает первоначальный уточненный бюджет по расходам на </a:t>
            </a:r>
          </a:p>
          <a:p>
            <a:pPr>
              <a:buNone/>
            </a:pPr>
            <a:r>
              <a:rPr lang="ru-RU" sz="2400" dirty="0" smtClean="0">
                <a:latin typeface="Liberation Serif" pitchFamily="18" charset="0"/>
                <a:ea typeface="Liberation Serif" pitchFamily="18" charset="0"/>
                <a:cs typeface="Liberation Serif" pitchFamily="18" charset="0"/>
              </a:rPr>
              <a:t>	2019 год;</a:t>
            </a:r>
          </a:p>
          <a:p>
            <a:pPr algn="just"/>
            <a:r>
              <a:rPr lang="ru-RU" sz="2400" dirty="0" smtClean="0">
                <a:latin typeface="Liberation Serif" pitchFamily="18" charset="0"/>
                <a:ea typeface="Liberation Serif" pitchFamily="18" charset="0"/>
                <a:cs typeface="Liberation Serif" pitchFamily="18" charset="0"/>
              </a:rPr>
              <a:t>на 2021 год – 764 046,2 тыс. рублей в том числе общий объем условно утвержденных расходов – </a:t>
            </a:r>
          </a:p>
          <a:p>
            <a:pPr algn="just">
              <a:buNone/>
            </a:pPr>
            <a:r>
              <a:rPr lang="ru-RU" sz="2400" dirty="0" smtClean="0">
                <a:latin typeface="Liberation Serif" pitchFamily="18" charset="0"/>
                <a:ea typeface="Liberation Serif" pitchFamily="18" charset="0"/>
                <a:cs typeface="Liberation Serif" pitchFamily="18" charset="0"/>
              </a:rPr>
              <a:t>	10 353,6 тыс. рублей;</a:t>
            </a:r>
          </a:p>
          <a:p>
            <a:pPr algn="just"/>
            <a:r>
              <a:rPr lang="ru-RU" sz="2400" dirty="0" smtClean="0">
                <a:latin typeface="Liberation Serif" pitchFamily="18" charset="0"/>
                <a:ea typeface="Liberation Serif" pitchFamily="18" charset="0"/>
                <a:cs typeface="Liberation Serif" pitchFamily="18" charset="0"/>
              </a:rPr>
              <a:t>на 2022 год – 780 601,4 тыс. </a:t>
            </a:r>
            <a:r>
              <a:rPr lang="ru-RU" sz="2400" dirty="0">
                <a:latin typeface="Liberation Serif" pitchFamily="18" charset="0"/>
                <a:ea typeface="Liberation Serif" pitchFamily="18" charset="0"/>
                <a:cs typeface="Liberation Serif" pitchFamily="18" charset="0"/>
              </a:rPr>
              <a:t>рублей в том числе общий объем условно утвержденных расходов </a:t>
            </a:r>
            <a:r>
              <a:rPr lang="ru-RU" sz="2400" dirty="0" smtClean="0">
                <a:latin typeface="Liberation Serif" pitchFamily="18" charset="0"/>
                <a:ea typeface="Liberation Serif" pitchFamily="18" charset="0"/>
                <a:cs typeface="Liberation Serif" pitchFamily="18" charset="0"/>
              </a:rPr>
              <a:t>– </a:t>
            </a:r>
          </a:p>
          <a:p>
            <a:pPr algn="just">
              <a:buNone/>
            </a:pPr>
            <a:r>
              <a:rPr lang="ru-RU" sz="2400" dirty="0" smtClean="0">
                <a:latin typeface="Liberation Serif" pitchFamily="18" charset="0"/>
                <a:ea typeface="Liberation Serif" pitchFamily="18" charset="0"/>
                <a:cs typeface="Liberation Serif" pitchFamily="18" charset="0"/>
              </a:rPr>
              <a:t>	20 763,9 тыс</a:t>
            </a:r>
            <a:r>
              <a:rPr lang="ru-RU" sz="2400" dirty="0">
                <a:latin typeface="Liberation Serif" pitchFamily="18" charset="0"/>
                <a:ea typeface="Liberation Serif" pitchFamily="18" charset="0"/>
                <a:cs typeface="Liberation Serif" pitchFamily="18" charset="0"/>
              </a:rPr>
              <a:t>. рублей;</a:t>
            </a:r>
          </a:p>
          <a:p>
            <a:pPr marL="0" indent="0">
              <a:buNone/>
            </a:pPr>
            <a:endParaRPr lang="ru-RU" sz="2400" dirty="0">
              <a:latin typeface="Liberation Serif" pitchFamily="18" charset="0"/>
              <a:ea typeface="Liberation Serif" pitchFamily="18" charset="0"/>
              <a:cs typeface="Liberation Serif" pitchFamily="18" charset="0"/>
            </a:endParaRPr>
          </a:p>
        </p:txBody>
      </p:sp>
      <p:sp>
        <p:nvSpPr>
          <p:cNvPr id="4" name="Заголовок 4"/>
          <p:cNvSpPr txBox="1">
            <a:spLocks/>
          </p:cNvSpPr>
          <p:nvPr/>
        </p:nvSpPr>
        <p:spPr>
          <a:xfrm>
            <a:off x="457200" y="0"/>
            <a:ext cx="8229600" cy="51952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             </a:t>
            </a:r>
            <a:r>
              <a:rPr kumimoji="0" lang="en-US"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IV. </a:t>
            </a:r>
            <a:r>
              <a:rPr kumimoji="0" lang="ru-RU"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Расходы бюджета</a:t>
            </a:r>
            <a:endParaRPr kumimoji="0" lang="ru-RU" sz="1300" b="0" i="0" u="none" strike="noStrike" kern="1200" cap="none" spc="0" normalizeH="0" baseline="0" noProof="0" dirty="0">
              <a:ln>
                <a:noFill/>
              </a:ln>
              <a:solidFill>
                <a:schemeClr val="tx1"/>
              </a:solidFill>
              <a:effectLst/>
              <a:uLnTx/>
              <a:uFillTx/>
              <a:latin typeface="Liberation Serif" pitchFamily="18" charset="0"/>
              <a:ea typeface="Liberation Serif" pitchFamily="18" charset="0"/>
              <a:cs typeface="Liberation Serif"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0"/>
            <a:ext cx="7581528" cy="519522"/>
          </a:xfrm>
        </p:spPr>
        <p:txBody>
          <a:bodyPr>
            <a:normAutofit/>
          </a:bodyPr>
          <a:lstStyle/>
          <a:p>
            <a:pPr algn="l"/>
            <a:r>
              <a:rPr lang="en-US" sz="1300" dirty="0" smtClean="0">
                <a:latin typeface="Liberation Serif" pitchFamily="18" charset="0"/>
                <a:ea typeface="Liberation Serif" pitchFamily="18" charset="0"/>
                <a:cs typeface="Liberation Serif" pitchFamily="18" charset="0"/>
              </a:rPr>
              <a:t>IV. </a:t>
            </a:r>
            <a:r>
              <a:rPr lang="ru-RU" sz="1300" dirty="0" smtClean="0">
                <a:latin typeface="Liberation Serif" pitchFamily="18" charset="0"/>
                <a:ea typeface="Liberation Serif" pitchFamily="18" charset="0"/>
                <a:cs typeface="Liberation Serif" pitchFamily="18" charset="0"/>
              </a:rPr>
              <a:t>Расходы бюджета</a:t>
            </a:r>
            <a:endParaRPr lang="ru-RU" sz="1300" dirty="0">
              <a:latin typeface="Liberation Serif" pitchFamily="18" charset="0"/>
              <a:ea typeface="Liberation Serif" pitchFamily="18" charset="0"/>
              <a:cs typeface="Liberation Serif" pitchFamily="18" charset="0"/>
            </a:endParaRPr>
          </a:p>
        </p:txBody>
      </p:sp>
      <p:graphicFrame>
        <p:nvGraphicFramePr>
          <p:cNvPr id="11" name="Содержимое 10"/>
          <p:cNvGraphicFramePr>
            <a:graphicFrameLocks noGrp="1"/>
          </p:cNvGraphicFramePr>
          <p:nvPr>
            <p:ph sz="half" idx="1"/>
          </p:nvPr>
        </p:nvGraphicFramePr>
        <p:xfrm>
          <a:off x="1115616" y="1347614"/>
          <a:ext cx="7427168" cy="3672408"/>
        </p:xfrm>
        <a:graphic>
          <a:graphicData uri="http://schemas.openxmlformats.org/drawingml/2006/chart">
            <c:chart xmlns:c="http://schemas.openxmlformats.org/drawingml/2006/chart" xmlns:r="http://schemas.openxmlformats.org/officeDocument/2006/relationships" r:id="rId2"/>
          </a:graphicData>
        </a:graphic>
      </p:graphicFrame>
      <p:sp>
        <p:nvSpPr>
          <p:cNvPr id="6" name="Заголовок 1"/>
          <p:cNvSpPr txBox="1">
            <a:spLocks/>
          </p:cNvSpPr>
          <p:nvPr/>
        </p:nvSpPr>
        <p:spPr>
          <a:xfrm>
            <a:off x="611560" y="357504"/>
            <a:ext cx="8229600" cy="91810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dirty="0" smtClean="0">
                <a:latin typeface="Liberation Serif" pitchFamily="18" charset="0"/>
                <a:ea typeface="Liberation Serif" pitchFamily="18" charset="0"/>
                <a:cs typeface="Liberation Serif" pitchFamily="18" charset="0"/>
              </a:rPr>
              <a:t>СТРУКТУРА РАСХОДОВ БЮДЖЕТА СЛОБОДО-ТУРИНСКОГО МУНИЦИПАЛЬНОГО РАЙОНА НА 2020-2022 ГОДЫ</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41480"/>
            <a:ext cx="7643192" cy="270030"/>
          </a:xfrm>
        </p:spPr>
        <p:txBody>
          <a:bodyPr>
            <a:normAutofit fontScale="90000"/>
          </a:bodyPr>
          <a:lstStyle/>
          <a:p>
            <a:pPr algn="l"/>
            <a:r>
              <a:rPr lang="en-US" sz="1400" dirty="0" smtClean="0">
                <a:latin typeface="Liberation Serif" pitchFamily="18" charset="0"/>
                <a:ea typeface="Liberation Serif" pitchFamily="18" charset="0"/>
                <a:cs typeface="Liberation Serif" pitchFamily="18" charset="0"/>
              </a:rPr>
              <a:t>I.</a:t>
            </a:r>
            <a:r>
              <a:rPr lang="ru-RU" sz="1400" dirty="0" smtClean="0">
                <a:latin typeface="Liberation Serif" pitchFamily="18" charset="0"/>
                <a:ea typeface="Liberation Serif" pitchFamily="18" charset="0"/>
                <a:cs typeface="Liberation Serif" pitchFamily="18" charset="0"/>
              </a:rPr>
              <a:t> Вводная часть</a:t>
            </a:r>
            <a:endParaRPr lang="ru-RU" sz="1400" dirty="0">
              <a:latin typeface="Liberation Serif" pitchFamily="18" charset="0"/>
              <a:ea typeface="Liberation Serif" pitchFamily="18" charset="0"/>
              <a:cs typeface="Liberation Serif" pitchFamily="18" charset="0"/>
            </a:endParaRPr>
          </a:p>
        </p:txBody>
      </p:sp>
      <p:sp>
        <p:nvSpPr>
          <p:cNvPr id="3" name="Содержимое 2"/>
          <p:cNvSpPr>
            <a:spLocks noGrp="1"/>
          </p:cNvSpPr>
          <p:nvPr>
            <p:ph idx="1"/>
          </p:nvPr>
        </p:nvSpPr>
        <p:spPr>
          <a:xfrm>
            <a:off x="971600" y="465517"/>
            <a:ext cx="7715200" cy="4129106"/>
          </a:xfrm>
        </p:spPr>
        <p:txBody>
          <a:bodyPr>
            <a:noAutofit/>
          </a:bodyPr>
          <a:lstStyle/>
          <a:p>
            <a:pPr algn="ctr">
              <a:buNone/>
            </a:pPr>
            <a:r>
              <a:rPr lang="ru-RU" sz="2800" b="1" dirty="0" smtClean="0">
                <a:latin typeface="Liberation Serif" pitchFamily="18" charset="0"/>
                <a:ea typeface="Liberation Serif" pitchFamily="18" charset="0"/>
                <a:cs typeface="Liberation Serif" pitchFamily="18" charset="0"/>
              </a:rPr>
              <a:t>Основные понятия:</a:t>
            </a:r>
          </a:p>
          <a:p>
            <a:r>
              <a:rPr lang="ru-RU" sz="1600" b="1" dirty="0" smtClean="0">
                <a:latin typeface="Liberation Serif" pitchFamily="18" charset="0"/>
                <a:ea typeface="Liberation Serif" pitchFamily="18" charset="0"/>
                <a:cs typeface="Liberation Serif" pitchFamily="18" charset="0"/>
              </a:rPr>
              <a:t>Бюджет района </a:t>
            </a:r>
            <a:r>
              <a:rPr lang="ru-RU" sz="1600" dirty="0" smtClean="0">
                <a:latin typeface="Liberation Serif" pitchFamily="18" charset="0"/>
                <a:ea typeface="Liberation Serif" pitchFamily="18" charset="0"/>
                <a:cs typeface="Liberation Serif" pitchFamily="18" charset="0"/>
              </a:rPr>
              <a:t>– форма образования и расходования денежных средств, предназначенных для финансового обеспечения задач и функций района.</a:t>
            </a:r>
          </a:p>
          <a:p>
            <a:r>
              <a:rPr lang="ru-RU" sz="1600" b="1" dirty="0" smtClean="0">
                <a:latin typeface="Liberation Serif" pitchFamily="18" charset="0"/>
                <a:ea typeface="Liberation Serif" pitchFamily="18" charset="0"/>
                <a:cs typeface="Liberation Serif" pitchFamily="18" charset="0"/>
              </a:rPr>
              <a:t>Доходы бюджета района – </a:t>
            </a:r>
            <a:r>
              <a:rPr lang="ru-RU" sz="1600" dirty="0" smtClean="0">
                <a:latin typeface="Liberation Serif" pitchFamily="18" charset="0"/>
                <a:ea typeface="Liberation Serif" pitchFamily="18" charset="0"/>
                <a:cs typeface="Liberation Serif" pitchFamily="18" charset="0"/>
              </a:rPr>
              <a:t>поступающие в бюджет денежные средства.</a:t>
            </a:r>
          </a:p>
          <a:p>
            <a:r>
              <a:rPr lang="ru-RU" sz="1600" b="1" dirty="0" smtClean="0">
                <a:latin typeface="Liberation Serif" pitchFamily="18" charset="0"/>
                <a:ea typeface="Liberation Serif" pitchFamily="18" charset="0"/>
                <a:cs typeface="Liberation Serif" pitchFamily="18" charset="0"/>
              </a:rPr>
              <a:t>Расходы бюджета района</a:t>
            </a:r>
            <a:r>
              <a:rPr lang="ru-RU" sz="1600" dirty="0" smtClean="0">
                <a:latin typeface="Liberation Serif" pitchFamily="18" charset="0"/>
                <a:ea typeface="Liberation Serif" pitchFamily="18" charset="0"/>
                <a:cs typeface="Liberation Serif" pitchFamily="18" charset="0"/>
              </a:rPr>
              <a:t> – выплачиваемые из бюджета денежные средства.</a:t>
            </a:r>
          </a:p>
          <a:p>
            <a:r>
              <a:rPr lang="ru-RU" sz="1600" b="1" dirty="0" smtClean="0">
                <a:latin typeface="Liberation Serif" pitchFamily="18" charset="0"/>
                <a:ea typeface="Liberation Serif" pitchFamily="18" charset="0"/>
                <a:cs typeface="Liberation Serif" pitchFamily="18" charset="0"/>
              </a:rPr>
              <a:t>Дефицит бюджета</a:t>
            </a:r>
            <a:r>
              <a:rPr lang="ru-RU" sz="1600" dirty="0" smtClean="0">
                <a:latin typeface="Liberation Serif" pitchFamily="18" charset="0"/>
                <a:ea typeface="Liberation Serif" pitchFamily="18" charset="0"/>
                <a:cs typeface="Liberation Serif" pitchFamily="18" charset="0"/>
              </a:rPr>
              <a:t> – превышение расходов бюджета над доходами.</a:t>
            </a:r>
          </a:p>
          <a:p>
            <a:r>
              <a:rPr lang="ru-RU" sz="1600" b="1" dirty="0" err="1" smtClean="0">
                <a:latin typeface="Liberation Serif" pitchFamily="18" charset="0"/>
                <a:ea typeface="Liberation Serif" pitchFamily="18" charset="0"/>
                <a:cs typeface="Liberation Serif" pitchFamily="18" charset="0"/>
              </a:rPr>
              <a:t>Профицит</a:t>
            </a:r>
            <a:r>
              <a:rPr lang="ru-RU" sz="1600" b="1" dirty="0" smtClean="0">
                <a:latin typeface="Liberation Serif" pitchFamily="18" charset="0"/>
                <a:ea typeface="Liberation Serif" pitchFamily="18" charset="0"/>
                <a:cs typeface="Liberation Serif" pitchFamily="18" charset="0"/>
              </a:rPr>
              <a:t> бюджета</a:t>
            </a:r>
            <a:r>
              <a:rPr lang="ru-RU" sz="1600" dirty="0" smtClean="0">
                <a:latin typeface="Liberation Serif" pitchFamily="18" charset="0"/>
                <a:ea typeface="Liberation Serif" pitchFamily="18" charset="0"/>
                <a:cs typeface="Liberation Serif" pitchFamily="18" charset="0"/>
              </a:rPr>
              <a:t> – превышение доходов над его расходами.</a:t>
            </a:r>
          </a:p>
          <a:p>
            <a:r>
              <a:rPr lang="ru-RU" sz="1600" b="1" dirty="0" smtClean="0">
                <a:latin typeface="Liberation Serif" pitchFamily="18" charset="0"/>
                <a:ea typeface="Liberation Serif" pitchFamily="18" charset="0"/>
                <a:cs typeface="Liberation Serif" pitchFamily="18" charset="0"/>
              </a:rPr>
              <a:t>Муниципальный долг</a:t>
            </a:r>
            <a:r>
              <a:rPr lang="ru-RU" sz="1600" dirty="0" smtClean="0">
                <a:latin typeface="Liberation Serif" pitchFamily="18" charset="0"/>
                <a:ea typeface="Liberation Serif" pitchFamily="18" charset="0"/>
                <a:cs typeface="Liberation Serif" pitchFamily="18" charset="0"/>
              </a:rPr>
              <a:t> – сумма задолженности района внешним и внутренним кредиторам.</a:t>
            </a:r>
          </a:p>
          <a:p>
            <a:r>
              <a:rPr lang="ru-RU" sz="1600" b="1" dirty="0" smtClean="0">
                <a:latin typeface="Liberation Serif" pitchFamily="18" charset="0"/>
                <a:ea typeface="Liberation Serif" pitchFamily="18" charset="0"/>
                <a:cs typeface="Liberation Serif" pitchFamily="18" charset="0"/>
              </a:rPr>
              <a:t>Межбюджетные трансферты</a:t>
            </a:r>
            <a:r>
              <a:rPr lang="ru-RU" sz="1600" dirty="0" smtClean="0">
                <a:latin typeface="Liberation Serif" pitchFamily="18" charset="0"/>
                <a:ea typeface="Liberation Serif" pitchFamily="18" charset="0"/>
                <a:cs typeface="Liberation Serif" pitchFamily="18" charset="0"/>
              </a:rPr>
              <a:t> – денежные средства, направляемые из одного уровня бюджетной системы в другой.</a:t>
            </a:r>
          </a:p>
          <a:p>
            <a:r>
              <a:rPr lang="ru-RU" sz="1600" b="1" dirty="0" smtClean="0">
                <a:latin typeface="Liberation Serif" pitchFamily="18" charset="0"/>
                <a:ea typeface="Liberation Serif" pitchFamily="18" charset="0"/>
                <a:cs typeface="Liberation Serif" pitchFamily="18" charset="0"/>
              </a:rPr>
              <a:t>Муниципальная программа</a:t>
            </a:r>
            <a:r>
              <a:rPr lang="ru-RU" sz="1600" dirty="0" smtClean="0">
                <a:latin typeface="Liberation Serif" pitchFamily="18" charset="0"/>
                <a:ea typeface="Liberation Serif" pitchFamily="18" charset="0"/>
                <a:cs typeface="Liberation Serif" pitchFamily="18" charset="0"/>
              </a:rPr>
              <a:t> – формирование и исполнение бюджета по расходам на основе ведомственных, базовых, (отраслевых) перечней услуг.</a:t>
            </a:r>
            <a:endParaRPr lang="ru-RU" sz="1600" b="1" dirty="0">
              <a:latin typeface="Liberation Serif" pitchFamily="18" charset="0"/>
              <a:ea typeface="Liberation Serif" pitchFamily="18" charset="0"/>
              <a:cs typeface="Liberation Serif"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1043608" y="411510"/>
            <a:ext cx="7643192" cy="936104"/>
          </a:xfrm>
        </p:spPr>
        <p:txBody>
          <a:bodyPr>
            <a:noAutofit/>
          </a:bodyPr>
          <a:lstStyle/>
          <a:p>
            <a:pPr algn="ctr"/>
            <a:r>
              <a:rPr lang="ru-RU" sz="2800" dirty="0" smtClean="0">
                <a:latin typeface="Liberation Serif" pitchFamily="18" charset="0"/>
                <a:ea typeface="Liberation Serif" pitchFamily="18" charset="0"/>
                <a:cs typeface="Liberation Serif" pitchFamily="18" charset="0"/>
              </a:rPr>
              <a:t>Установлен объем бюджетных ассигнований на реализацию 12 муниципальных программ:</a:t>
            </a:r>
            <a:endParaRPr lang="ru-RU" sz="2800" dirty="0">
              <a:latin typeface="Liberation Serif" pitchFamily="18" charset="0"/>
              <a:ea typeface="Liberation Serif" pitchFamily="18" charset="0"/>
              <a:cs typeface="Liberation Serif" pitchFamily="18" charset="0"/>
            </a:endParaRPr>
          </a:p>
        </p:txBody>
      </p:sp>
      <p:sp>
        <p:nvSpPr>
          <p:cNvPr id="7" name="Содержимое 6"/>
          <p:cNvSpPr>
            <a:spLocks noGrp="1"/>
          </p:cNvSpPr>
          <p:nvPr>
            <p:ph idx="1"/>
          </p:nvPr>
        </p:nvSpPr>
        <p:spPr>
          <a:xfrm>
            <a:off x="1187624" y="1779661"/>
            <a:ext cx="7499176" cy="2814961"/>
          </a:xfrm>
        </p:spPr>
        <p:txBody>
          <a:bodyPr>
            <a:normAutofit/>
          </a:bodyPr>
          <a:lstStyle/>
          <a:p>
            <a:pPr algn="just"/>
            <a:r>
              <a:rPr lang="ru-RU" sz="2400" dirty="0" smtClean="0">
                <a:latin typeface="Liberation Serif" pitchFamily="18" charset="0"/>
                <a:ea typeface="Liberation Serif" pitchFamily="18" charset="0"/>
                <a:cs typeface="Liberation Serif" pitchFamily="18" charset="0"/>
              </a:rPr>
              <a:t>на 2020 год – 859 731,0 тыс. рублей или 98,49 % расходов бюджета;</a:t>
            </a:r>
          </a:p>
          <a:p>
            <a:pPr algn="just"/>
            <a:r>
              <a:rPr lang="ru-RU" sz="2400" dirty="0" smtClean="0">
                <a:latin typeface="Liberation Serif" pitchFamily="18" charset="0"/>
                <a:ea typeface="Liberation Serif" pitchFamily="18" charset="0"/>
                <a:cs typeface="Liberation Serif" pitchFamily="18" charset="0"/>
              </a:rPr>
              <a:t>на 2021 год – 737 812,1 тыс. рублей или 97,89 % расходов бюджета;</a:t>
            </a:r>
          </a:p>
          <a:p>
            <a:pPr algn="just"/>
            <a:r>
              <a:rPr lang="ru-RU" sz="2400" dirty="0" smtClean="0">
                <a:latin typeface="Liberation Serif" pitchFamily="18" charset="0"/>
                <a:ea typeface="Liberation Serif" pitchFamily="18" charset="0"/>
                <a:cs typeface="Liberation Serif" pitchFamily="18" charset="0"/>
              </a:rPr>
              <a:t>на 2022 год – 747 317,4 тыс. рублей или 98,35 % расходов бюджета. </a:t>
            </a:r>
            <a:endParaRPr lang="ru-RU" sz="2400" dirty="0">
              <a:latin typeface="Liberation Serif" pitchFamily="18" charset="0"/>
              <a:ea typeface="Liberation Serif" pitchFamily="18" charset="0"/>
              <a:cs typeface="Liberation Serif" pitchFamily="18" charset="0"/>
            </a:endParaRPr>
          </a:p>
        </p:txBody>
      </p:sp>
      <p:sp>
        <p:nvSpPr>
          <p:cNvPr id="5" name="Заголовок 1"/>
          <p:cNvSpPr txBox="1">
            <a:spLocks/>
          </p:cNvSpPr>
          <p:nvPr/>
        </p:nvSpPr>
        <p:spPr>
          <a:xfrm>
            <a:off x="1043608" y="0"/>
            <a:ext cx="7581528" cy="51952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IV. </a:t>
            </a:r>
            <a:r>
              <a:rPr kumimoji="0" lang="ru-RU"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Расходы бюджета</a:t>
            </a:r>
            <a:endParaRPr kumimoji="0" lang="ru-RU" sz="1300" b="0" i="0" u="none" strike="noStrike" kern="1200" cap="none" spc="0" normalizeH="0" baseline="0" noProof="0" dirty="0">
              <a:ln>
                <a:noFill/>
              </a:ln>
              <a:solidFill>
                <a:schemeClr val="tx1"/>
              </a:solidFill>
              <a:effectLst/>
              <a:uLnTx/>
              <a:uFillTx/>
              <a:latin typeface="Liberation Serif" pitchFamily="18" charset="0"/>
              <a:ea typeface="Liberation Serif" pitchFamily="18" charset="0"/>
              <a:cs typeface="Liberation Serif"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411510"/>
            <a:ext cx="7499176" cy="651718"/>
          </a:xfrm>
        </p:spPr>
        <p:txBody>
          <a:bodyPr>
            <a:normAutofit fontScale="90000"/>
          </a:bodyPr>
          <a:lstStyle/>
          <a:p>
            <a:pPr lvl="0" algn="ctr"/>
            <a:r>
              <a:rPr lang="ru-RU" sz="1800" dirty="0" smtClean="0">
                <a:latin typeface="Liberation Serif" pitchFamily="18" charset="0"/>
                <a:ea typeface="Liberation Serif" pitchFamily="18" charset="0"/>
                <a:cs typeface="Liberation Serif" pitchFamily="18" charset="0"/>
              </a:rPr>
              <a:t>СТРУКТУРА РАСХОДОВ БЮДЖЕТА СЛОБОДО-ТУРИНСКОГО МУНИЦИПАЛЬНОГО РАЙОНА НА 2020 ГОД ПО ОСНОВНЫМ РАЗДЕЛАМ</a:t>
            </a:r>
            <a:endParaRPr lang="ru-RU" sz="1400" dirty="0">
              <a:latin typeface="Liberation Serif" pitchFamily="18" charset="0"/>
              <a:ea typeface="Liberation Serif" pitchFamily="18" charset="0"/>
              <a:cs typeface="Liberation Serif" pitchFamily="18" charset="0"/>
            </a:endParaRPr>
          </a:p>
        </p:txBody>
      </p:sp>
      <p:graphicFrame>
        <p:nvGraphicFramePr>
          <p:cNvPr id="6" name="Содержимое 5"/>
          <p:cNvGraphicFramePr>
            <a:graphicFrameLocks noGrp="1"/>
          </p:cNvGraphicFramePr>
          <p:nvPr>
            <p:ph sz="half" idx="1"/>
          </p:nvPr>
        </p:nvGraphicFramePr>
        <p:xfrm>
          <a:off x="827584" y="987424"/>
          <a:ext cx="7921129" cy="3888581"/>
        </p:xfrm>
        <a:graphic>
          <a:graphicData uri="http://schemas.openxmlformats.org/drawingml/2006/chart">
            <c:chart xmlns:c="http://schemas.openxmlformats.org/drawingml/2006/chart" xmlns:r="http://schemas.openxmlformats.org/officeDocument/2006/relationships" r:id="rId2"/>
          </a:graphicData>
        </a:graphic>
      </p:graphicFrame>
      <p:sp>
        <p:nvSpPr>
          <p:cNvPr id="5" name="Заголовок 1"/>
          <p:cNvSpPr txBox="1">
            <a:spLocks/>
          </p:cNvSpPr>
          <p:nvPr/>
        </p:nvSpPr>
        <p:spPr>
          <a:xfrm>
            <a:off x="1043608" y="0"/>
            <a:ext cx="7581528" cy="51952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IV. </a:t>
            </a:r>
            <a:r>
              <a:rPr kumimoji="0" lang="ru-RU"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Расходы бюджета</a:t>
            </a:r>
            <a:endParaRPr kumimoji="0" lang="ru-RU" sz="1300" b="0" i="0" u="none" strike="noStrike" kern="1200" cap="none" spc="0" normalizeH="0" baseline="0" noProof="0" dirty="0">
              <a:ln>
                <a:noFill/>
              </a:ln>
              <a:solidFill>
                <a:schemeClr val="tx1"/>
              </a:solidFill>
              <a:effectLst/>
              <a:uLnTx/>
              <a:uFillTx/>
              <a:latin typeface="Liberation Serif" pitchFamily="18" charset="0"/>
              <a:ea typeface="Liberation Serif" pitchFamily="18" charset="0"/>
              <a:cs typeface="Liberation Serif"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339502"/>
            <a:ext cx="7499176" cy="648072"/>
          </a:xfrm>
        </p:spPr>
        <p:txBody>
          <a:bodyPr>
            <a:normAutofit fontScale="90000"/>
          </a:bodyPr>
          <a:lstStyle/>
          <a:p>
            <a:pPr algn="ctr"/>
            <a:r>
              <a:rPr lang="ru-RU" sz="1400" dirty="0" smtClean="0">
                <a:latin typeface="Liberation Serif" pitchFamily="18" charset="0"/>
                <a:ea typeface="Liberation Serif" pitchFamily="18" charset="0"/>
                <a:cs typeface="Liberation Serif" pitchFamily="18" charset="0"/>
              </a:rPr>
              <a:t>ДИНАМИКА РАСХОДОВ БЮДЖЕТА СЛОБОДО-ТУРИНСКОГО МУНИЦИПАЛЬНОГО РАЙОНА НА 2020 ГОД  В СРАВНЕНИИ С 2018 И 2019 ГОДЫ</a:t>
            </a:r>
            <a:br>
              <a:rPr lang="ru-RU" sz="1400" dirty="0" smtClean="0">
                <a:latin typeface="Liberation Serif" pitchFamily="18" charset="0"/>
                <a:ea typeface="Liberation Serif" pitchFamily="18" charset="0"/>
                <a:cs typeface="Liberation Serif" pitchFamily="18" charset="0"/>
              </a:rPr>
            </a:br>
            <a:r>
              <a:rPr lang="ru-RU" sz="1400" dirty="0" smtClean="0">
                <a:latin typeface="Liberation Serif" pitchFamily="18" charset="0"/>
                <a:ea typeface="Liberation Serif" pitchFamily="18" charset="0"/>
                <a:cs typeface="Liberation Serif" pitchFamily="18" charset="0"/>
              </a:rPr>
              <a:t>							тыс. рублей</a:t>
            </a:r>
            <a:endParaRPr lang="ru-RU" sz="1400" dirty="0">
              <a:latin typeface="Liberation Serif" pitchFamily="18" charset="0"/>
              <a:ea typeface="Liberation Serif" pitchFamily="18" charset="0"/>
              <a:cs typeface="Liberation Serif" pitchFamily="18" charset="0"/>
            </a:endParaRPr>
          </a:p>
        </p:txBody>
      </p:sp>
      <p:graphicFrame>
        <p:nvGraphicFramePr>
          <p:cNvPr id="7" name="Содержимое 6"/>
          <p:cNvGraphicFramePr>
            <a:graphicFrameLocks noGrp="1"/>
          </p:cNvGraphicFramePr>
          <p:nvPr>
            <p:ph sz="half" idx="1"/>
            <p:extLst>
              <p:ext uri="{D42A27DB-BD31-4B8C-83A1-F6EECF244321}">
                <p14:modId xmlns:p14="http://schemas.microsoft.com/office/powerpoint/2010/main" val="4188861003"/>
              </p:ext>
            </p:extLst>
          </p:nvPr>
        </p:nvGraphicFramePr>
        <p:xfrm>
          <a:off x="1187624" y="1059582"/>
          <a:ext cx="7836997" cy="3705523"/>
        </p:xfrm>
        <a:graphic>
          <a:graphicData uri="http://schemas.openxmlformats.org/drawingml/2006/table">
            <a:tbl>
              <a:tblPr firstRow="1" bandRow="1">
                <a:tableStyleId>{5C22544A-7EE6-4342-B048-85BDC9FD1C3A}</a:tableStyleId>
              </a:tblPr>
              <a:tblGrid>
                <a:gridCol w="3372502"/>
                <a:gridCol w="1008112"/>
                <a:gridCol w="1224136"/>
                <a:gridCol w="1080120"/>
                <a:gridCol w="1152127"/>
              </a:tblGrid>
              <a:tr h="259653">
                <a:tc>
                  <a:txBody>
                    <a:bodyPr/>
                    <a:lstStyle/>
                    <a:p>
                      <a:pPr algn="ctr"/>
                      <a:r>
                        <a:rPr lang="ru-RU" sz="900" dirty="0" smtClean="0">
                          <a:latin typeface="Liberation Serif" pitchFamily="18" charset="0"/>
                          <a:ea typeface="Liberation Serif" pitchFamily="18" charset="0"/>
                          <a:cs typeface="Liberation Serif" pitchFamily="18" charset="0"/>
                        </a:rPr>
                        <a:t>Наименование расходов</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На 01</a:t>
                      </a:r>
                      <a:r>
                        <a:rPr lang="en-US" sz="900" dirty="0" smtClean="0">
                          <a:latin typeface="Liberation Serif" pitchFamily="18" charset="0"/>
                          <a:ea typeface="Liberation Serif" pitchFamily="18" charset="0"/>
                          <a:cs typeface="Liberation Serif" pitchFamily="18" charset="0"/>
                        </a:rPr>
                        <a:t>.01.201</a:t>
                      </a:r>
                      <a:r>
                        <a:rPr lang="ru-RU" sz="900" dirty="0" smtClean="0">
                          <a:latin typeface="Liberation Serif" pitchFamily="18" charset="0"/>
                          <a:ea typeface="Liberation Serif" pitchFamily="18" charset="0"/>
                          <a:cs typeface="Liberation Serif" pitchFamily="18" charset="0"/>
                        </a:rPr>
                        <a:t>8</a:t>
                      </a:r>
                      <a:r>
                        <a:rPr lang="ru-RU" sz="900" baseline="0" dirty="0" smtClean="0">
                          <a:latin typeface="Liberation Serif" pitchFamily="18" charset="0"/>
                          <a:ea typeface="Liberation Serif" pitchFamily="18" charset="0"/>
                          <a:cs typeface="Liberation Serif" pitchFamily="18" charset="0"/>
                        </a:rPr>
                        <a:t> год</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На 01</a:t>
                      </a:r>
                      <a:r>
                        <a:rPr lang="en-US" sz="900" dirty="0" smtClean="0">
                          <a:latin typeface="Liberation Serif" pitchFamily="18" charset="0"/>
                          <a:ea typeface="Liberation Serif" pitchFamily="18" charset="0"/>
                          <a:cs typeface="Liberation Serif" pitchFamily="18" charset="0"/>
                        </a:rPr>
                        <a:t>.01.201</a:t>
                      </a:r>
                      <a:r>
                        <a:rPr lang="ru-RU" sz="900" dirty="0" smtClean="0">
                          <a:latin typeface="Liberation Serif" pitchFamily="18" charset="0"/>
                          <a:ea typeface="Liberation Serif" pitchFamily="18" charset="0"/>
                          <a:cs typeface="Liberation Serif" pitchFamily="18" charset="0"/>
                        </a:rPr>
                        <a:t>9</a:t>
                      </a:r>
                      <a:r>
                        <a:rPr lang="ru-RU" sz="900" baseline="0" dirty="0" smtClean="0">
                          <a:latin typeface="Liberation Serif" pitchFamily="18" charset="0"/>
                          <a:ea typeface="Liberation Serif" pitchFamily="18" charset="0"/>
                          <a:cs typeface="Liberation Serif" pitchFamily="18" charset="0"/>
                        </a:rPr>
                        <a:t> год</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2020 год</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Прогноз</a:t>
                      </a:r>
                      <a:r>
                        <a:rPr lang="ru-RU" sz="900" baseline="0" dirty="0" smtClean="0">
                          <a:latin typeface="Liberation Serif" pitchFamily="18" charset="0"/>
                          <a:ea typeface="Liberation Serif" pitchFamily="18" charset="0"/>
                          <a:cs typeface="Liberation Serif" pitchFamily="18" charset="0"/>
                        </a:rPr>
                        <a:t> 2020г. к плану на </a:t>
                      </a:r>
                      <a:r>
                        <a:rPr lang="en-US" sz="900" baseline="0" dirty="0" smtClean="0">
                          <a:latin typeface="Liberation Serif" pitchFamily="18" charset="0"/>
                          <a:ea typeface="Liberation Serif" pitchFamily="18" charset="0"/>
                          <a:cs typeface="Liberation Serif" pitchFamily="18" charset="0"/>
                        </a:rPr>
                        <a:t>01.01.201</a:t>
                      </a:r>
                      <a:r>
                        <a:rPr lang="ru-RU" sz="900" baseline="0" dirty="0" smtClean="0">
                          <a:latin typeface="Liberation Serif" pitchFamily="18" charset="0"/>
                          <a:ea typeface="Liberation Serif" pitchFamily="18" charset="0"/>
                          <a:cs typeface="Liberation Serif" pitchFamily="18" charset="0"/>
                        </a:rPr>
                        <a:t>9</a:t>
                      </a:r>
                      <a:r>
                        <a:rPr lang="en-US" sz="900" baseline="0" dirty="0" smtClean="0">
                          <a:latin typeface="Liberation Serif" pitchFamily="18" charset="0"/>
                          <a:ea typeface="Liberation Serif" pitchFamily="18" charset="0"/>
                          <a:cs typeface="Liberation Serif" pitchFamily="18" charset="0"/>
                        </a:rPr>
                        <a:t> </a:t>
                      </a:r>
                      <a:r>
                        <a:rPr lang="ru-RU" sz="900" baseline="0" dirty="0" smtClean="0">
                          <a:latin typeface="Liberation Serif" pitchFamily="18" charset="0"/>
                          <a:ea typeface="Liberation Serif" pitchFamily="18" charset="0"/>
                          <a:cs typeface="Liberation Serif" pitchFamily="18" charset="0"/>
                        </a:rPr>
                        <a:t>в %</a:t>
                      </a:r>
                      <a:endParaRPr lang="ru-RU" sz="900" dirty="0">
                        <a:latin typeface="Liberation Serif" pitchFamily="18" charset="0"/>
                        <a:ea typeface="Liberation Serif" pitchFamily="18" charset="0"/>
                        <a:cs typeface="Liberation Serif" pitchFamily="18" charset="0"/>
                      </a:endParaRPr>
                    </a:p>
                  </a:txBody>
                  <a:tcPr/>
                </a:tc>
              </a:tr>
              <a:tr h="167077">
                <a:tc>
                  <a:txBody>
                    <a:bodyPr/>
                    <a:lstStyle/>
                    <a:p>
                      <a:r>
                        <a:rPr lang="ru-RU" sz="900" dirty="0" smtClean="0">
                          <a:latin typeface="Liberation Serif" pitchFamily="18" charset="0"/>
                          <a:ea typeface="Liberation Serif" pitchFamily="18" charset="0"/>
                          <a:cs typeface="Liberation Serif" pitchFamily="18" charset="0"/>
                        </a:rPr>
                        <a:t>Общегосударственные вопросы</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50 965,1</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59  411,4</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61 741,9</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103,92</a:t>
                      </a:r>
                      <a:endParaRPr lang="ru-RU" sz="900" dirty="0">
                        <a:latin typeface="Liberation Serif" pitchFamily="18" charset="0"/>
                        <a:ea typeface="Liberation Serif" pitchFamily="18" charset="0"/>
                        <a:cs typeface="Liberation Serif" pitchFamily="18" charset="0"/>
                      </a:endParaRPr>
                    </a:p>
                  </a:txBody>
                  <a:tcPr/>
                </a:tc>
              </a:tr>
              <a:tr h="154501">
                <a:tc>
                  <a:txBody>
                    <a:bodyPr/>
                    <a:lstStyle/>
                    <a:p>
                      <a:r>
                        <a:rPr lang="ru-RU" sz="900" dirty="0" smtClean="0">
                          <a:latin typeface="Liberation Serif" pitchFamily="18" charset="0"/>
                          <a:ea typeface="Liberation Serif" pitchFamily="18" charset="0"/>
                          <a:cs typeface="Liberation Serif" pitchFamily="18" charset="0"/>
                        </a:rPr>
                        <a:t>Национальная оборона</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785,1</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1 108,2</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1 067,7</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96,35</a:t>
                      </a:r>
                      <a:endParaRPr lang="ru-RU" sz="900" dirty="0">
                        <a:latin typeface="Liberation Serif" pitchFamily="18" charset="0"/>
                        <a:ea typeface="Liberation Serif" pitchFamily="18" charset="0"/>
                        <a:cs typeface="Liberation Serif" pitchFamily="18" charset="0"/>
                      </a:endParaRPr>
                    </a:p>
                  </a:txBody>
                  <a:tcPr/>
                </a:tc>
              </a:tr>
              <a:tr h="141925">
                <a:tc>
                  <a:txBody>
                    <a:bodyPr/>
                    <a:lstStyle/>
                    <a:p>
                      <a:r>
                        <a:rPr lang="ru-RU" sz="900" dirty="0" smtClean="0">
                          <a:latin typeface="Liberation Serif" pitchFamily="18" charset="0"/>
                          <a:ea typeface="Liberation Serif" pitchFamily="18" charset="0"/>
                          <a:cs typeface="Liberation Serif" pitchFamily="18" charset="0"/>
                        </a:rPr>
                        <a:t>Национальная безопасность и правоохранительная деятельность</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7 348,6</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baseline="0" dirty="0" smtClean="0">
                          <a:latin typeface="Liberation Serif" pitchFamily="18" charset="0"/>
                          <a:ea typeface="Liberation Serif" pitchFamily="18" charset="0"/>
                          <a:cs typeface="Liberation Serif" pitchFamily="18" charset="0"/>
                        </a:rPr>
                        <a:t>7 732,0</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8 743,0</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113,08</a:t>
                      </a:r>
                      <a:endParaRPr lang="ru-RU" sz="900" dirty="0">
                        <a:latin typeface="Liberation Serif" pitchFamily="18" charset="0"/>
                        <a:ea typeface="Liberation Serif" pitchFamily="18" charset="0"/>
                        <a:cs typeface="Liberation Serif" pitchFamily="18" charset="0"/>
                      </a:endParaRPr>
                    </a:p>
                  </a:txBody>
                  <a:tcPr/>
                </a:tc>
              </a:tr>
              <a:tr h="129349">
                <a:tc>
                  <a:txBody>
                    <a:bodyPr/>
                    <a:lstStyle/>
                    <a:p>
                      <a:r>
                        <a:rPr lang="ru-RU" sz="900" dirty="0" smtClean="0">
                          <a:latin typeface="Liberation Serif" pitchFamily="18" charset="0"/>
                          <a:ea typeface="Liberation Serif" pitchFamily="18" charset="0"/>
                          <a:cs typeface="Liberation Serif" pitchFamily="18" charset="0"/>
                        </a:rPr>
                        <a:t>Национальная экономика</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8</a:t>
                      </a:r>
                      <a:r>
                        <a:rPr lang="ru-RU" sz="900" baseline="0" dirty="0" smtClean="0">
                          <a:latin typeface="Liberation Serif" pitchFamily="18" charset="0"/>
                          <a:ea typeface="Liberation Serif" pitchFamily="18" charset="0"/>
                          <a:cs typeface="Liberation Serif" pitchFamily="18" charset="0"/>
                        </a:rPr>
                        <a:t> 424,4</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31</a:t>
                      </a:r>
                      <a:r>
                        <a:rPr lang="ru-RU" sz="900" baseline="0" dirty="0" smtClean="0">
                          <a:latin typeface="Liberation Serif" pitchFamily="18" charset="0"/>
                          <a:ea typeface="Liberation Serif" pitchFamily="18" charset="0"/>
                          <a:cs typeface="Liberation Serif" pitchFamily="18" charset="0"/>
                        </a:rPr>
                        <a:t> 444,1</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67 208,5</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213,74</a:t>
                      </a:r>
                      <a:endParaRPr lang="ru-RU" sz="900" dirty="0">
                        <a:latin typeface="Liberation Serif" pitchFamily="18" charset="0"/>
                        <a:ea typeface="Liberation Serif" pitchFamily="18" charset="0"/>
                        <a:cs typeface="Liberation Serif" pitchFamily="18" charset="0"/>
                      </a:endParaRPr>
                    </a:p>
                  </a:txBody>
                  <a:tcPr/>
                </a:tc>
              </a:tr>
              <a:tr h="188781">
                <a:tc>
                  <a:txBody>
                    <a:bodyPr/>
                    <a:lstStyle/>
                    <a:p>
                      <a:r>
                        <a:rPr lang="ru-RU" sz="900" dirty="0" smtClean="0">
                          <a:latin typeface="Liberation Serif" pitchFamily="18" charset="0"/>
                          <a:ea typeface="Liberation Serif" pitchFamily="18" charset="0"/>
                          <a:cs typeface="Liberation Serif" pitchFamily="18" charset="0"/>
                        </a:rPr>
                        <a:t>Жилищно-коммунальное хозяйство</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421</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baseline="0" dirty="0" smtClean="0">
                          <a:latin typeface="Liberation Serif" pitchFamily="18" charset="0"/>
                          <a:ea typeface="Liberation Serif" pitchFamily="18" charset="0"/>
                          <a:cs typeface="Liberation Serif" pitchFamily="18" charset="0"/>
                        </a:rPr>
                        <a:t>355,0</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18 556,0</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err="1" smtClean="0">
                          <a:latin typeface="Liberation Serif" pitchFamily="18" charset="0"/>
                          <a:ea typeface="Liberation Serif" pitchFamily="18" charset="0"/>
                          <a:cs typeface="Liberation Serif" pitchFamily="18" charset="0"/>
                        </a:rPr>
                        <a:t>Увелич</a:t>
                      </a:r>
                      <a:r>
                        <a:rPr lang="ru-RU" sz="900" dirty="0" smtClean="0">
                          <a:latin typeface="Liberation Serif" pitchFamily="18" charset="0"/>
                          <a:ea typeface="Liberation Serif" pitchFamily="18" charset="0"/>
                          <a:cs typeface="Liberation Serif" pitchFamily="18" charset="0"/>
                        </a:rPr>
                        <a:t>. в 52 раза</a:t>
                      </a:r>
                      <a:endParaRPr lang="ru-RU" sz="900" dirty="0">
                        <a:latin typeface="Liberation Serif" pitchFamily="18" charset="0"/>
                        <a:ea typeface="Liberation Serif" pitchFamily="18" charset="0"/>
                        <a:cs typeface="Liberation Serif" pitchFamily="18" charset="0"/>
                      </a:endParaRPr>
                    </a:p>
                  </a:txBody>
                  <a:tcPr/>
                </a:tc>
              </a:tr>
              <a:tr h="176205">
                <a:tc>
                  <a:txBody>
                    <a:bodyPr/>
                    <a:lstStyle/>
                    <a:p>
                      <a:r>
                        <a:rPr lang="ru-RU" sz="900" dirty="0" smtClean="0">
                          <a:latin typeface="Liberation Serif" pitchFamily="18" charset="0"/>
                          <a:ea typeface="Liberation Serif" pitchFamily="18" charset="0"/>
                          <a:cs typeface="Liberation Serif" pitchFamily="18" charset="0"/>
                        </a:rPr>
                        <a:t>Охрана окружающей среды</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1</a:t>
                      </a:r>
                      <a:r>
                        <a:rPr lang="ru-RU" sz="900" baseline="0" dirty="0" smtClean="0">
                          <a:latin typeface="Liberation Serif" pitchFamily="18" charset="0"/>
                          <a:ea typeface="Liberation Serif" pitchFamily="18" charset="0"/>
                          <a:cs typeface="Liberation Serif" pitchFamily="18" charset="0"/>
                        </a:rPr>
                        <a:t> 100</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934</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900,0</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96,36</a:t>
                      </a:r>
                      <a:endParaRPr lang="ru-RU" sz="900" dirty="0">
                        <a:latin typeface="Liberation Serif" pitchFamily="18" charset="0"/>
                        <a:ea typeface="Liberation Serif" pitchFamily="18" charset="0"/>
                        <a:cs typeface="Liberation Serif" pitchFamily="18" charset="0"/>
                      </a:endParaRPr>
                    </a:p>
                  </a:txBody>
                  <a:tcPr/>
                </a:tc>
              </a:tr>
              <a:tr h="163629">
                <a:tc>
                  <a:txBody>
                    <a:bodyPr/>
                    <a:lstStyle/>
                    <a:p>
                      <a:r>
                        <a:rPr lang="ru-RU" sz="900" dirty="0" smtClean="0">
                          <a:latin typeface="Liberation Serif" pitchFamily="18" charset="0"/>
                          <a:ea typeface="Liberation Serif" pitchFamily="18" charset="0"/>
                          <a:cs typeface="Liberation Serif" pitchFamily="18" charset="0"/>
                        </a:rPr>
                        <a:t>Образование</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413 980,1</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405 644,9</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464 165,0</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114,43</a:t>
                      </a:r>
                      <a:endParaRPr lang="ru-RU" sz="900" dirty="0">
                        <a:latin typeface="Liberation Serif" pitchFamily="18" charset="0"/>
                        <a:ea typeface="Liberation Serif" pitchFamily="18" charset="0"/>
                        <a:cs typeface="Liberation Serif" pitchFamily="18" charset="0"/>
                      </a:endParaRPr>
                    </a:p>
                  </a:txBody>
                  <a:tcPr/>
                </a:tc>
              </a:tr>
              <a:tr h="151053">
                <a:tc>
                  <a:txBody>
                    <a:bodyPr/>
                    <a:lstStyle/>
                    <a:p>
                      <a:r>
                        <a:rPr lang="ru-RU" sz="900" dirty="0" smtClean="0">
                          <a:latin typeface="Liberation Serif" pitchFamily="18" charset="0"/>
                          <a:ea typeface="Liberation Serif" pitchFamily="18" charset="0"/>
                          <a:cs typeface="Liberation Serif" pitchFamily="18" charset="0"/>
                        </a:rPr>
                        <a:t>Культура, кинематография</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7 156</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7 558</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8 180,1</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108,23</a:t>
                      </a:r>
                      <a:endParaRPr lang="ru-RU" sz="900" dirty="0">
                        <a:latin typeface="Liberation Serif" pitchFamily="18" charset="0"/>
                        <a:ea typeface="Liberation Serif" pitchFamily="18" charset="0"/>
                        <a:cs typeface="Liberation Serif" pitchFamily="18" charset="0"/>
                      </a:endParaRPr>
                    </a:p>
                  </a:txBody>
                  <a:tcPr/>
                </a:tc>
              </a:tr>
              <a:tr h="138477">
                <a:tc>
                  <a:txBody>
                    <a:bodyPr/>
                    <a:lstStyle/>
                    <a:p>
                      <a:r>
                        <a:rPr lang="ru-RU" sz="900" dirty="0" smtClean="0">
                          <a:latin typeface="Liberation Serif" pitchFamily="18" charset="0"/>
                          <a:ea typeface="Liberation Serif" pitchFamily="18" charset="0"/>
                          <a:cs typeface="Liberation Serif" pitchFamily="18" charset="0"/>
                        </a:rPr>
                        <a:t>Социальная политика</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75 210,8</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80 885,6</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78 865,4</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97,50</a:t>
                      </a:r>
                      <a:endParaRPr lang="ru-RU" sz="900" dirty="0">
                        <a:latin typeface="Liberation Serif" pitchFamily="18" charset="0"/>
                        <a:ea typeface="Liberation Serif" pitchFamily="18" charset="0"/>
                        <a:cs typeface="Liberation Serif" pitchFamily="18" charset="0"/>
                      </a:endParaRPr>
                    </a:p>
                  </a:txBody>
                  <a:tcPr/>
                </a:tc>
              </a:tr>
              <a:tr h="125901">
                <a:tc>
                  <a:txBody>
                    <a:bodyPr/>
                    <a:lstStyle/>
                    <a:p>
                      <a:r>
                        <a:rPr lang="ru-RU" sz="900" dirty="0" smtClean="0">
                          <a:latin typeface="Liberation Serif" pitchFamily="18" charset="0"/>
                          <a:ea typeface="Liberation Serif" pitchFamily="18" charset="0"/>
                          <a:cs typeface="Liberation Serif" pitchFamily="18" charset="0"/>
                        </a:rPr>
                        <a:t>Физическая культура и спорт</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880</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830</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849,0</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102,29</a:t>
                      </a:r>
                      <a:endParaRPr lang="ru-RU" sz="900" dirty="0">
                        <a:latin typeface="Liberation Serif" pitchFamily="18" charset="0"/>
                        <a:ea typeface="Liberation Serif" pitchFamily="18" charset="0"/>
                        <a:cs typeface="Liberation Serif" pitchFamily="18" charset="0"/>
                      </a:endParaRPr>
                    </a:p>
                  </a:txBody>
                  <a:tcPr/>
                </a:tc>
              </a:tr>
              <a:tr h="0">
                <a:tc>
                  <a:txBody>
                    <a:bodyPr/>
                    <a:lstStyle/>
                    <a:p>
                      <a:r>
                        <a:rPr lang="ru-RU" sz="900" dirty="0" smtClean="0">
                          <a:latin typeface="Liberation Serif" pitchFamily="18" charset="0"/>
                          <a:ea typeface="Liberation Serif" pitchFamily="18" charset="0"/>
                          <a:cs typeface="Liberation Serif" pitchFamily="18" charset="0"/>
                        </a:rPr>
                        <a:t>Средства массовой информации</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1 300</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1 300</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1 400,0</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107,69</a:t>
                      </a:r>
                      <a:endParaRPr lang="ru-RU" sz="900" dirty="0">
                        <a:latin typeface="Liberation Serif" pitchFamily="18" charset="0"/>
                        <a:ea typeface="Liberation Serif" pitchFamily="18" charset="0"/>
                        <a:cs typeface="Liberation Serif" pitchFamily="18" charset="0"/>
                      </a:endParaRPr>
                    </a:p>
                  </a:txBody>
                  <a:tcPr/>
                </a:tc>
              </a:tr>
              <a:tr h="172757">
                <a:tc>
                  <a:txBody>
                    <a:bodyPr/>
                    <a:lstStyle/>
                    <a:p>
                      <a:r>
                        <a:rPr lang="ru-RU" sz="900" dirty="0" smtClean="0">
                          <a:latin typeface="Liberation Serif" pitchFamily="18" charset="0"/>
                          <a:ea typeface="Liberation Serif" pitchFamily="18" charset="0"/>
                          <a:cs typeface="Liberation Serif" pitchFamily="18" charset="0"/>
                        </a:rPr>
                        <a:t>Обслуживание государственного и муниципального долга</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10</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7</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8,0</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114,29</a:t>
                      </a:r>
                      <a:endParaRPr lang="ru-RU" sz="900" dirty="0">
                        <a:latin typeface="Liberation Serif" pitchFamily="18" charset="0"/>
                        <a:ea typeface="Liberation Serif" pitchFamily="18" charset="0"/>
                        <a:cs typeface="Liberation Serif" pitchFamily="18" charset="0"/>
                      </a:endParaRPr>
                    </a:p>
                  </a:txBody>
                  <a:tcPr/>
                </a:tc>
              </a:tr>
              <a:tr h="160181">
                <a:tc>
                  <a:txBody>
                    <a:bodyPr/>
                    <a:lstStyle/>
                    <a:p>
                      <a:r>
                        <a:rPr lang="ru-RU" sz="900" dirty="0" smtClean="0">
                          <a:latin typeface="Liberation Serif" pitchFamily="18" charset="0"/>
                          <a:ea typeface="Liberation Serif" pitchFamily="18" charset="0"/>
                          <a:cs typeface="Liberation Serif" pitchFamily="18" charset="0"/>
                        </a:rPr>
                        <a:t>Межбюджетные трансферты</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169 409</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157 705,5</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161 262,7</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102,26</a:t>
                      </a:r>
                      <a:endParaRPr lang="ru-RU" sz="900" dirty="0">
                        <a:latin typeface="Liberation Serif" pitchFamily="18" charset="0"/>
                        <a:ea typeface="Liberation Serif" pitchFamily="18" charset="0"/>
                        <a:cs typeface="Liberation Serif" pitchFamily="18" charset="0"/>
                      </a:endParaRPr>
                    </a:p>
                  </a:txBody>
                  <a:tcPr/>
                </a:tc>
              </a:tr>
              <a:tr h="230803">
                <a:tc>
                  <a:txBody>
                    <a:bodyPr/>
                    <a:lstStyle/>
                    <a:p>
                      <a:r>
                        <a:rPr lang="ru-RU" sz="900" dirty="0" smtClean="0">
                          <a:latin typeface="Liberation Serif" pitchFamily="18" charset="0"/>
                          <a:ea typeface="Liberation Serif" pitchFamily="18" charset="0"/>
                          <a:cs typeface="Liberation Serif" pitchFamily="18" charset="0"/>
                        </a:rPr>
                        <a:t>Итого:</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736 990,1</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754 915,7</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872 947,3</a:t>
                      </a:r>
                      <a:endParaRPr lang="ru-RU" sz="900" dirty="0">
                        <a:latin typeface="Liberation Serif" pitchFamily="18" charset="0"/>
                        <a:ea typeface="Liberation Serif" pitchFamily="18" charset="0"/>
                        <a:cs typeface="Liberation Serif" pitchFamily="18" charset="0"/>
                      </a:endParaRPr>
                    </a:p>
                  </a:txBody>
                  <a:tcPr/>
                </a:tc>
                <a:tc>
                  <a:txBody>
                    <a:bodyPr/>
                    <a:lstStyle/>
                    <a:p>
                      <a:pPr algn="ctr"/>
                      <a:r>
                        <a:rPr lang="ru-RU" sz="900" dirty="0" smtClean="0">
                          <a:latin typeface="Liberation Serif" pitchFamily="18" charset="0"/>
                          <a:ea typeface="Liberation Serif" pitchFamily="18" charset="0"/>
                          <a:cs typeface="Liberation Serif" pitchFamily="18" charset="0"/>
                        </a:rPr>
                        <a:t>115,64</a:t>
                      </a:r>
                      <a:endParaRPr lang="ru-RU" sz="900" dirty="0">
                        <a:latin typeface="Liberation Serif" pitchFamily="18" charset="0"/>
                        <a:ea typeface="Liberation Serif" pitchFamily="18" charset="0"/>
                        <a:cs typeface="Liberation Serif" pitchFamily="18" charset="0"/>
                      </a:endParaRPr>
                    </a:p>
                  </a:txBody>
                  <a:tcPr/>
                </a:tc>
              </a:tr>
            </a:tbl>
          </a:graphicData>
        </a:graphic>
      </p:graphicFrame>
      <p:sp>
        <p:nvSpPr>
          <p:cNvPr id="5" name="Заголовок 1"/>
          <p:cNvSpPr txBox="1">
            <a:spLocks/>
          </p:cNvSpPr>
          <p:nvPr/>
        </p:nvSpPr>
        <p:spPr>
          <a:xfrm>
            <a:off x="1043608" y="0"/>
            <a:ext cx="7581528" cy="51952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IV. </a:t>
            </a:r>
            <a:r>
              <a:rPr kumimoji="0" lang="ru-RU"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Расходы бюджета</a:t>
            </a:r>
            <a:endParaRPr kumimoji="0" lang="ru-RU" sz="1300" b="0" i="0" u="none" strike="noStrike" kern="1200" cap="none" spc="0" normalizeH="0" baseline="0" noProof="0" dirty="0">
              <a:ln>
                <a:noFill/>
              </a:ln>
              <a:solidFill>
                <a:schemeClr val="tx1"/>
              </a:solidFill>
              <a:effectLst/>
              <a:uLnTx/>
              <a:uFillTx/>
              <a:latin typeface="Liberation Serif" pitchFamily="18" charset="0"/>
              <a:ea typeface="Liberation Serif" pitchFamily="18" charset="0"/>
              <a:cs typeface="Liberation Serif"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http://geo.webnabor.com/iz/Flag_Slobodo-Turinsky_rayon_Sverdlovsk_oblast.png"/>
          <p:cNvPicPr/>
          <p:nvPr/>
        </p:nvPicPr>
        <p:blipFill>
          <a:blip r:embed="rId2" cstate="print">
            <a:lum bright="50000"/>
          </a:blip>
          <a:srcRect/>
          <a:stretch>
            <a:fillRect/>
          </a:stretch>
        </p:blipFill>
        <p:spPr bwMode="auto">
          <a:xfrm>
            <a:off x="1115616" y="123478"/>
            <a:ext cx="7920880" cy="4896544"/>
          </a:xfrm>
          <a:prstGeom prst="rect">
            <a:avLst/>
          </a:prstGeom>
          <a:noFill/>
          <a:ln w="9525">
            <a:noFill/>
            <a:miter lim="800000"/>
            <a:headEnd/>
            <a:tailEnd/>
          </a:ln>
        </p:spPr>
      </p:pic>
      <p:sp>
        <p:nvSpPr>
          <p:cNvPr id="2" name="Заголовок 1"/>
          <p:cNvSpPr>
            <a:spLocks noGrp="1"/>
          </p:cNvSpPr>
          <p:nvPr>
            <p:ph type="title"/>
          </p:nvPr>
        </p:nvSpPr>
        <p:spPr/>
        <p:txBody>
          <a:bodyPr>
            <a:normAutofit/>
          </a:bodyPr>
          <a:lstStyle/>
          <a:p>
            <a:pPr algn="ctr"/>
            <a:r>
              <a:rPr lang="ru-RU" sz="1600" b="1" dirty="0" smtClean="0">
                <a:latin typeface="Liberation Serif" pitchFamily="18" charset="0"/>
                <a:ea typeface="Liberation Serif" pitchFamily="18" charset="0"/>
                <a:cs typeface="Liberation Serif" pitchFamily="18" charset="0"/>
              </a:rPr>
              <a:t>Общегосударственные вопросы</a:t>
            </a:r>
            <a:br>
              <a:rPr lang="ru-RU" sz="1600" b="1" dirty="0" smtClean="0">
                <a:latin typeface="Liberation Serif" pitchFamily="18" charset="0"/>
                <a:ea typeface="Liberation Serif" pitchFamily="18" charset="0"/>
                <a:cs typeface="Liberation Serif" pitchFamily="18" charset="0"/>
              </a:rPr>
            </a:br>
            <a:r>
              <a:rPr lang="ru-RU" sz="1600" b="1" dirty="0" smtClean="0">
                <a:latin typeface="Liberation Serif" pitchFamily="18" charset="0"/>
                <a:ea typeface="Liberation Serif" pitchFamily="18" charset="0"/>
                <a:cs typeface="Liberation Serif" pitchFamily="18" charset="0"/>
              </a:rPr>
              <a:t>61 741,9</a:t>
            </a:r>
            <a:r>
              <a:rPr lang="ru-RU" sz="1600" dirty="0" smtClean="0">
                <a:latin typeface="Liberation Serif" pitchFamily="18" charset="0"/>
                <a:ea typeface="Liberation Serif" pitchFamily="18" charset="0"/>
                <a:cs typeface="Liberation Serif" pitchFamily="18" charset="0"/>
              </a:rPr>
              <a:t> тыс. руб. – будет направлено на финансирование общегосударственных вопросов в 2020 году</a:t>
            </a:r>
            <a:endParaRPr lang="ru-RU" sz="1600" b="1" dirty="0">
              <a:latin typeface="Liberation Serif" pitchFamily="18" charset="0"/>
              <a:ea typeface="Liberation Serif" pitchFamily="18" charset="0"/>
              <a:cs typeface="Liberation Serif" pitchFamily="18" charset="0"/>
            </a:endParaRPr>
          </a:p>
        </p:txBody>
      </p:sp>
      <p:graphicFrame>
        <p:nvGraphicFramePr>
          <p:cNvPr id="5" name="Содержимое 4"/>
          <p:cNvGraphicFramePr>
            <a:graphicFrameLocks noGrp="1"/>
          </p:cNvGraphicFramePr>
          <p:nvPr>
            <p:ph sz="half" idx="1"/>
          </p:nvPr>
        </p:nvGraphicFramePr>
        <p:xfrm>
          <a:off x="1115616" y="1126967"/>
          <a:ext cx="7848998" cy="3184396"/>
        </p:xfrm>
        <a:graphic>
          <a:graphicData uri="http://schemas.openxmlformats.org/drawingml/2006/table">
            <a:tbl>
              <a:tblPr firstRow="1" bandRow="1">
                <a:tableStyleId>{5C22544A-7EE6-4342-B048-85BDC9FD1C3A}</a:tableStyleId>
              </a:tblPr>
              <a:tblGrid>
                <a:gridCol w="3888432"/>
                <a:gridCol w="792088"/>
                <a:gridCol w="792088"/>
                <a:gridCol w="792088"/>
                <a:gridCol w="792088"/>
                <a:gridCol w="792214"/>
              </a:tblGrid>
              <a:tr h="370840">
                <a:tc>
                  <a:txBody>
                    <a:bodyPr/>
                    <a:lstStyle/>
                    <a:p>
                      <a:pPr algn="ctr"/>
                      <a:r>
                        <a:rPr lang="ru-RU" sz="1000" dirty="0" smtClean="0">
                          <a:latin typeface="Liberation Serif" pitchFamily="18" charset="0"/>
                          <a:ea typeface="Liberation Serif" pitchFamily="18" charset="0"/>
                          <a:cs typeface="Liberation Serif" pitchFamily="18" charset="0"/>
                        </a:rPr>
                        <a:t>Подраздел</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2018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2019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2020 год (прогноз)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2021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2022 год (прогноз) тыс. руб.</a:t>
                      </a:r>
                      <a:endParaRPr lang="ru-RU" sz="1000" dirty="0">
                        <a:latin typeface="Liberation Serif" pitchFamily="18" charset="0"/>
                        <a:ea typeface="Liberation Serif" pitchFamily="18" charset="0"/>
                        <a:cs typeface="Liberation Serif" pitchFamily="18" charset="0"/>
                      </a:endParaRPr>
                    </a:p>
                  </a:txBody>
                  <a:tcPr/>
                </a:tc>
              </a:tr>
              <a:tr h="232038">
                <a:tc>
                  <a:txBody>
                    <a:bodyPr/>
                    <a:lstStyle/>
                    <a:p>
                      <a:r>
                        <a:rPr lang="ru-RU" sz="1000" b="1" dirty="0" smtClean="0">
                          <a:latin typeface="Liberation Serif" pitchFamily="18" charset="0"/>
                          <a:ea typeface="Liberation Serif" pitchFamily="18" charset="0"/>
                          <a:cs typeface="Liberation Serif" pitchFamily="18" charset="0"/>
                        </a:rPr>
                        <a:t>Общегосударственные вопросы, всего</a:t>
                      </a:r>
                      <a:endParaRPr lang="ru-RU" sz="1000" b="1"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43 090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59</a:t>
                      </a:r>
                      <a:r>
                        <a:rPr lang="ru-RU" sz="1000" baseline="0" dirty="0" smtClean="0">
                          <a:latin typeface="Liberation Serif" pitchFamily="18" charset="0"/>
                          <a:ea typeface="Liberation Serif" pitchFamily="18" charset="0"/>
                          <a:cs typeface="Liberation Serif" pitchFamily="18" charset="0"/>
                        </a:rPr>
                        <a:t> 411,4</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61 741,9</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66 314,6</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64 142,1</a:t>
                      </a:r>
                      <a:endParaRPr lang="ru-RU" sz="1000" dirty="0">
                        <a:latin typeface="Liberation Serif" pitchFamily="18" charset="0"/>
                        <a:ea typeface="Liberation Serif" pitchFamily="18" charset="0"/>
                        <a:cs typeface="Liberation Serif" pitchFamily="18" charset="0"/>
                      </a:endParaRPr>
                    </a:p>
                  </a:txBody>
                  <a:tcPr/>
                </a:tc>
              </a:tr>
              <a:tr h="132214">
                <a:tc>
                  <a:txBody>
                    <a:bodyPr/>
                    <a:lstStyle/>
                    <a:p>
                      <a:r>
                        <a:rPr lang="ru-RU" sz="1000" dirty="0" smtClean="0">
                          <a:latin typeface="Liberation Serif" pitchFamily="18" charset="0"/>
                          <a:ea typeface="Liberation Serif" pitchFamily="18" charset="0"/>
                          <a:cs typeface="Liberation Serif" pitchFamily="18" charset="0"/>
                        </a:rPr>
                        <a:t>в том числе</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a:latin typeface="Liberation Serif" pitchFamily="18" charset="0"/>
                        <a:ea typeface="Liberation Serif" pitchFamily="18" charset="0"/>
                        <a:cs typeface="Liberation Serif" pitchFamily="18" charset="0"/>
                      </a:endParaRPr>
                    </a:p>
                  </a:txBody>
                  <a:tcPr/>
                </a:tc>
                <a:tc>
                  <a:txBody>
                    <a:bodyPr/>
                    <a:lstStyle/>
                    <a:p>
                      <a:pPr algn="ctr"/>
                      <a:endParaRPr lang="ru-RU" sz="1000">
                        <a:latin typeface="Liberation Serif" pitchFamily="18" charset="0"/>
                        <a:ea typeface="Liberation Serif" pitchFamily="18" charset="0"/>
                        <a:cs typeface="Liberation Serif" pitchFamily="18" charset="0"/>
                      </a:endParaRPr>
                    </a:p>
                  </a:txBody>
                  <a:tcPr/>
                </a:tc>
                <a:tc>
                  <a:txBody>
                    <a:bodyPr/>
                    <a:lstStyle/>
                    <a:p>
                      <a:pPr algn="ctr"/>
                      <a:endParaRPr lang="ru-RU" sz="1000">
                        <a:latin typeface="Liberation Serif" pitchFamily="18" charset="0"/>
                        <a:ea typeface="Liberation Serif" pitchFamily="18" charset="0"/>
                        <a:cs typeface="Liberation Serif" pitchFamily="18" charset="0"/>
                      </a:endParaRPr>
                    </a:p>
                  </a:txBody>
                  <a:tcPr/>
                </a:tc>
              </a:tr>
              <a:tr h="248414">
                <a:tc>
                  <a:txBody>
                    <a:bodyPr/>
                    <a:lstStyle/>
                    <a:p>
                      <a:r>
                        <a:rPr lang="ru-RU" sz="1000" dirty="0" smtClean="0">
                          <a:latin typeface="Liberation Serif" pitchFamily="18" charset="0"/>
                          <a:ea typeface="Liberation Serif" pitchFamily="18" charset="0"/>
                          <a:cs typeface="Liberation Serif" pitchFamily="18" charset="0"/>
                        </a:rPr>
                        <a:t>Функционирование</a:t>
                      </a:r>
                      <a:r>
                        <a:rPr lang="ru-RU" sz="1000" baseline="0" dirty="0" smtClean="0">
                          <a:latin typeface="Liberation Serif" pitchFamily="18" charset="0"/>
                          <a:ea typeface="Liberation Serif" pitchFamily="18" charset="0"/>
                          <a:cs typeface="Liberation Serif" pitchFamily="18" charset="0"/>
                        </a:rPr>
                        <a:t> высшего должностного лица</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1 097,3</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1 670,5</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1 740,3</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1 807,2</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1 879,2</a:t>
                      </a:r>
                      <a:endParaRPr lang="ru-RU" sz="1000" dirty="0">
                        <a:latin typeface="Liberation Serif" pitchFamily="18" charset="0"/>
                        <a:ea typeface="Liberation Serif" pitchFamily="18" charset="0"/>
                        <a:cs typeface="Liberation Serif" pitchFamily="18" charset="0"/>
                      </a:endParaRPr>
                    </a:p>
                  </a:txBody>
                  <a:tcPr/>
                </a:tc>
              </a:tr>
              <a:tr h="284222">
                <a:tc>
                  <a:txBody>
                    <a:bodyPr/>
                    <a:lstStyle/>
                    <a:p>
                      <a:r>
                        <a:rPr lang="ru-RU" sz="1000" dirty="0" smtClean="0">
                          <a:latin typeface="Liberation Serif" pitchFamily="18" charset="0"/>
                          <a:ea typeface="Liberation Serif" pitchFamily="18" charset="0"/>
                          <a:cs typeface="Liberation Serif" pitchFamily="18" charset="0"/>
                        </a:rPr>
                        <a:t>Функционирование законодательных (представительных) органов</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2 027,5</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2 988,6</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3 102,7</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3 128,3</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3</a:t>
                      </a:r>
                      <a:r>
                        <a:rPr lang="ru-RU" sz="1000" baseline="0" dirty="0" smtClean="0">
                          <a:latin typeface="Liberation Serif" pitchFamily="18" charset="0"/>
                          <a:ea typeface="Liberation Serif" pitchFamily="18" charset="0"/>
                          <a:cs typeface="Liberation Serif" pitchFamily="18" charset="0"/>
                        </a:rPr>
                        <a:t> 125,3</a:t>
                      </a:r>
                      <a:endParaRPr lang="ru-RU" sz="1000" dirty="0">
                        <a:latin typeface="Liberation Serif" pitchFamily="18" charset="0"/>
                        <a:ea typeface="Liberation Serif" pitchFamily="18" charset="0"/>
                        <a:cs typeface="Liberation Serif" pitchFamily="18" charset="0"/>
                      </a:endParaRPr>
                    </a:p>
                  </a:txBody>
                  <a:tcPr/>
                </a:tc>
              </a:tr>
              <a:tr h="176014">
                <a:tc>
                  <a:txBody>
                    <a:bodyPr/>
                    <a:lstStyle/>
                    <a:p>
                      <a:r>
                        <a:rPr lang="ru-RU" sz="1000" dirty="0" smtClean="0">
                          <a:latin typeface="Liberation Serif" pitchFamily="18" charset="0"/>
                          <a:ea typeface="Liberation Serif" pitchFamily="18" charset="0"/>
                          <a:cs typeface="Liberation Serif" pitchFamily="18" charset="0"/>
                        </a:rPr>
                        <a:t>Функционирование местных администраций</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11 080,9</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14 803,9</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16 189,0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16 709,2</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17 297,4</a:t>
                      </a:r>
                      <a:endParaRPr lang="ru-RU" sz="1000" dirty="0">
                        <a:latin typeface="Liberation Serif" pitchFamily="18" charset="0"/>
                        <a:ea typeface="Liberation Serif" pitchFamily="18" charset="0"/>
                        <a:cs typeface="Liberation Serif" pitchFamily="18" charset="0"/>
                      </a:endParaRPr>
                    </a:p>
                  </a:txBody>
                  <a:tcPr/>
                </a:tc>
              </a:tr>
              <a:tr h="148198">
                <a:tc>
                  <a:txBody>
                    <a:bodyPr/>
                    <a:lstStyle/>
                    <a:p>
                      <a:r>
                        <a:rPr lang="ru-RU" sz="1000" dirty="0" smtClean="0">
                          <a:latin typeface="Liberation Serif" pitchFamily="18" charset="0"/>
                          <a:ea typeface="Liberation Serif" pitchFamily="18" charset="0"/>
                          <a:cs typeface="Liberation Serif" pitchFamily="18" charset="0"/>
                        </a:rPr>
                        <a:t>Судебная система</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2,1</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1,5</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1,6</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21,1</a:t>
                      </a:r>
                      <a:endParaRPr lang="ru-RU" sz="1000" dirty="0">
                        <a:latin typeface="Liberation Serif" pitchFamily="18" charset="0"/>
                        <a:ea typeface="Liberation Serif" pitchFamily="18" charset="0"/>
                        <a:cs typeface="Liberation Serif" pitchFamily="18" charset="0"/>
                      </a:endParaRPr>
                    </a:p>
                  </a:txBody>
                  <a:tcPr/>
                </a:tc>
              </a:tr>
              <a:tr h="370840">
                <a:tc>
                  <a:txBody>
                    <a:bodyPr/>
                    <a:lstStyle/>
                    <a:p>
                      <a:r>
                        <a:rPr lang="ru-RU" sz="1000" dirty="0" smtClean="0">
                          <a:latin typeface="Liberation Serif" pitchFamily="18" charset="0"/>
                          <a:ea typeface="Liberation Serif" pitchFamily="18" charset="0"/>
                          <a:cs typeface="Liberation Serif" pitchFamily="18" charset="0"/>
                        </a:rPr>
                        <a:t>Обеспечение деятельности финансовых и органов финансового (финансово-бюджетного) надзора</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10 925,8</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14 745,6</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15 000,4</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15 026,7</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15 272,2</a:t>
                      </a:r>
                      <a:endParaRPr lang="ru-RU" sz="1000" dirty="0">
                        <a:latin typeface="Liberation Serif" pitchFamily="18" charset="0"/>
                        <a:ea typeface="Liberation Serif" pitchFamily="18" charset="0"/>
                        <a:cs typeface="Liberation Serif" pitchFamily="18" charset="0"/>
                      </a:endParaRPr>
                    </a:p>
                  </a:txBody>
                  <a:tcPr/>
                </a:tc>
              </a:tr>
              <a:tr h="219814">
                <a:tc>
                  <a:txBody>
                    <a:bodyPr/>
                    <a:lstStyle/>
                    <a:p>
                      <a:r>
                        <a:rPr lang="ru-RU" sz="1000" dirty="0" smtClean="0">
                          <a:latin typeface="Liberation Serif" pitchFamily="18" charset="0"/>
                          <a:ea typeface="Liberation Serif" pitchFamily="18" charset="0"/>
                          <a:cs typeface="Liberation Serif" pitchFamily="18" charset="0"/>
                        </a:rPr>
                        <a:t>Обеспечение проведения выборов и референдумов</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3 514,9</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0</a:t>
                      </a:r>
                      <a:endParaRPr lang="ru-RU" sz="1000" dirty="0">
                        <a:latin typeface="Liberation Serif" pitchFamily="18" charset="0"/>
                        <a:ea typeface="Liberation Serif" pitchFamily="18" charset="0"/>
                        <a:cs typeface="Liberation Serif" pitchFamily="18" charset="0"/>
                      </a:endParaRPr>
                    </a:p>
                  </a:txBody>
                  <a:tcPr/>
                </a:tc>
              </a:tr>
              <a:tr h="183614">
                <a:tc>
                  <a:txBody>
                    <a:bodyPr/>
                    <a:lstStyle/>
                    <a:p>
                      <a:r>
                        <a:rPr lang="ru-RU" sz="1000" dirty="0" smtClean="0">
                          <a:latin typeface="Liberation Serif" pitchFamily="18" charset="0"/>
                          <a:ea typeface="Liberation Serif" pitchFamily="18" charset="0"/>
                          <a:cs typeface="Liberation Serif" pitchFamily="18" charset="0"/>
                        </a:rPr>
                        <a:t>Резервные фонды</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1 800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2 800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1 800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1 800</a:t>
                      </a:r>
                      <a:endParaRPr lang="ru-RU" sz="1000" dirty="0">
                        <a:latin typeface="Liberation Serif" pitchFamily="18" charset="0"/>
                        <a:ea typeface="Liberation Serif" pitchFamily="18" charset="0"/>
                        <a:cs typeface="Liberation Serif" pitchFamily="18" charset="0"/>
                      </a:endParaRPr>
                    </a:p>
                  </a:txBody>
                  <a:tcPr/>
                </a:tc>
              </a:tr>
              <a:tr h="227806">
                <a:tc>
                  <a:txBody>
                    <a:bodyPr/>
                    <a:lstStyle/>
                    <a:p>
                      <a:r>
                        <a:rPr lang="ru-RU" sz="1000" dirty="0" smtClean="0">
                          <a:latin typeface="Liberation Serif" pitchFamily="18" charset="0"/>
                          <a:ea typeface="Liberation Serif" pitchFamily="18" charset="0"/>
                          <a:cs typeface="Liberation Serif" pitchFamily="18" charset="0"/>
                        </a:rPr>
                        <a:t>Другие общегосударственные вопросы</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17 958,5</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23 400,7</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22 908,0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24 326,7</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24 746,5</a:t>
                      </a:r>
                      <a:endParaRPr lang="ru-RU" sz="1000" dirty="0">
                        <a:latin typeface="Liberation Serif" pitchFamily="18" charset="0"/>
                        <a:ea typeface="Liberation Serif" pitchFamily="18" charset="0"/>
                        <a:cs typeface="Liberation Serif" pitchFamily="18" charset="0"/>
                      </a:endParaRPr>
                    </a:p>
                  </a:txBody>
                  <a:tcPr/>
                </a:tc>
              </a:tr>
            </a:tbl>
          </a:graphicData>
        </a:graphic>
      </p:graphicFrame>
      <p:sp>
        <p:nvSpPr>
          <p:cNvPr id="6" name="Заголовок 1"/>
          <p:cNvSpPr txBox="1">
            <a:spLocks/>
          </p:cNvSpPr>
          <p:nvPr/>
        </p:nvSpPr>
        <p:spPr>
          <a:xfrm>
            <a:off x="1043608" y="0"/>
            <a:ext cx="7581528" cy="51952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IV. </a:t>
            </a:r>
            <a:r>
              <a:rPr kumimoji="0" lang="ru-RU"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Расходы бюджета</a:t>
            </a:r>
            <a:endParaRPr kumimoji="0" lang="ru-RU" sz="1300" b="0" i="0" u="none" strike="noStrike" kern="1200" cap="none" spc="0" normalizeH="0" baseline="0" noProof="0" dirty="0">
              <a:ln>
                <a:noFill/>
              </a:ln>
              <a:solidFill>
                <a:schemeClr val="tx1"/>
              </a:solidFill>
              <a:effectLst/>
              <a:uLnTx/>
              <a:uFillTx/>
              <a:latin typeface="Liberation Serif" pitchFamily="18" charset="0"/>
              <a:ea typeface="Liberation Serif" pitchFamily="18" charset="0"/>
              <a:cs typeface="Liberation Serif"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https://www.vladtime.ru/uploads/posts/2017-11/1511275945_154448_image_large.jpg"/>
          <p:cNvPicPr/>
          <p:nvPr/>
        </p:nvPicPr>
        <p:blipFill>
          <a:blip r:embed="rId2" cstate="print">
            <a:lum bright="60000"/>
          </a:blip>
          <a:srcRect/>
          <a:stretch>
            <a:fillRect/>
          </a:stretch>
        </p:blipFill>
        <p:spPr bwMode="auto">
          <a:xfrm flipH="1">
            <a:off x="1115614" y="123478"/>
            <a:ext cx="7920881" cy="4896544"/>
          </a:xfrm>
          <a:prstGeom prst="rect">
            <a:avLst/>
          </a:prstGeom>
          <a:noFill/>
          <a:ln w="9525">
            <a:noFill/>
            <a:miter lim="800000"/>
            <a:headEnd/>
            <a:tailEnd/>
          </a:ln>
        </p:spPr>
      </p:pic>
      <p:sp>
        <p:nvSpPr>
          <p:cNvPr id="2" name="Заголовок 1"/>
          <p:cNvSpPr>
            <a:spLocks noGrp="1"/>
          </p:cNvSpPr>
          <p:nvPr>
            <p:ph type="title"/>
          </p:nvPr>
        </p:nvSpPr>
        <p:spPr/>
        <p:txBody>
          <a:bodyPr>
            <a:normAutofit fontScale="90000"/>
          </a:bodyPr>
          <a:lstStyle/>
          <a:p>
            <a:pPr algn="ctr"/>
            <a:r>
              <a:rPr lang="ru-RU" sz="1600" b="1" dirty="0" smtClean="0">
                <a:latin typeface="Liberation Serif" pitchFamily="18" charset="0"/>
                <a:ea typeface="Liberation Serif" pitchFamily="18" charset="0"/>
                <a:cs typeface="Liberation Serif" pitchFamily="18" charset="0"/>
              </a:rPr>
              <a:t>Национальная оборона</a:t>
            </a:r>
            <a:br>
              <a:rPr lang="ru-RU" sz="1600" b="1" dirty="0" smtClean="0">
                <a:latin typeface="Liberation Serif" pitchFamily="18" charset="0"/>
                <a:ea typeface="Liberation Serif" pitchFamily="18" charset="0"/>
                <a:cs typeface="Liberation Serif" pitchFamily="18" charset="0"/>
              </a:rPr>
            </a:br>
            <a:r>
              <a:rPr lang="ru-RU" sz="1600" dirty="0" smtClean="0">
                <a:latin typeface="Liberation Serif" pitchFamily="18" charset="0"/>
                <a:ea typeface="Liberation Serif" pitchFamily="18" charset="0"/>
                <a:cs typeface="Liberation Serif" pitchFamily="18" charset="0"/>
              </a:rPr>
              <a:t>1 067,7 тыс. руб. – передача полномочий в бюджеты сельских поселений на осуществление первичного воинского учета на территориях, где отсутствуют военные комиссариаты в           2020 году</a:t>
            </a:r>
            <a:endParaRPr lang="ru-RU" sz="1600" b="1" dirty="0">
              <a:latin typeface="Liberation Serif" pitchFamily="18" charset="0"/>
              <a:ea typeface="Liberation Serif" pitchFamily="18" charset="0"/>
              <a:cs typeface="Liberation Serif" pitchFamily="18" charset="0"/>
            </a:endParaRPr>
          </a:p>
        </p:txBody>
      </p:sp>
      <p:graphicFrame>
        <p:nvGraphicFramePr>
          <p:cNvPr id="5" name="Содержимое 4"/>
          <p:cNvGraphicFramePr>
            <a:graphicFrameLocks noGrp="1"/>
          </p:cNvGraphicFramePr>
          <p:nvPr>
            <p:ph sz="half" idx="1"/>
          </p:nvPr>
        </p:nvGraphicFramePr>
        <p:xfrm>
          <a:off x="1115616" y="1126967"/>
          <a:ext cx="7848998" cy="1284734"/>
        </p:xfrm>
        <a:graphic>
          <a:graphicData uri="http://schemas.openxmlformats.org/drawingml/2006/table">
            <a:tbl>
              <a:tblPr firstRow="1" bandRow="1">
                <a:tableStyleId>{5C22544A-7EE6-4342-B048-85BDC9FD1C3A}</a:tableStyleId>
              </a:tblPr>
              <a:tblGrid>
                <a:gridCol w="3888432"/>
                <a:gridCol w="792088"/>
                <a:gridCol w="792088"/>
                <a:gridCol w="792088"/>
                <a:gridCol w="792088"/>
                <a:gridCol w="792214"/>
              </a:tblGrid>
              <a:tr h="370840">
                <a:tc>
                  <a:txBody>
                    <a:bodyPr/>
                    <a:lstStyle/>
                    <a:p>
                      <a:pPr algn="ctr"/>
                      <a:r>
                        <a:rPr lang="ru-RU" sz="1000" dirty="0" smtClean="0">
                          <a:latin typeface="Liberation Serif" pitchFamily="18" charset="0"/>
                          <a:ea typeface="Liberation Serif" pitchFamily="18" charset="0"/>
                          <a:cs typeface="Liberation Serif" pitchFamily="18" charset="0"/>
                        </a:rPr>
                        <a:t>Подраздел</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2018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2019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2020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2021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2022 год (прогноз) тыс. руб.</a:t>
                      </a:r>
                      <a:endParaRPr lang="ru-RU" sz="1000" dirty="0">
                        <a:latin typeface="Liberation Serif" pitchFamily="18" charset="0"/>
                        <a:ea typeface="Liberation Serif" pitchFamily="18" charset="0"/>
                        <a:cs typeface="Liberation Serif" pitchFamily="18" charset="0"/>
                      </a:endParaRPr>
                    </a:p>
                  </a:txBody>
                  <a:tcPr/>
                </a:tc>
              </a:tr>
              <a:tr h="232038">
                <a:tc>
                  <a:txBody>
                    <a:bodyPr/>
                    <a:lstStyle/>
                    <a:p>
                      <a:r>
                        <a:rPr lang="ru-RU" sz="1000" b="1" dirty="0" smtClean="0">
                          <a:latin typeface="Liberation Serif" pitchFamily="18" charset="0"/>
                          <a:ea typeface="Liberation Serif" pitchFamily="18" charset="0"/>
                          <a:cs typeface="Liberation Serif" pitchFamily="18" charset="0"/>
                        </a:rPr>
                        <a:t>Национальная оборона, всего</a:t>
                      </a:r>
                      <a:endParaRPr lang="ru-RU" sz="1000" b="1"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785,1</a:t>
                      </a:r>
                      <a:endParaRPr lang="ru-RU" sz="1000" dirty="0">
                        <a:latin typeface="Liberation Serif" pitchFamily="18" charset="0"/>
                        <a:ea typeface="Liberation Serif" pitchFamily="18" charset="0"/>
                        <a:cs typeface="Liberation Serif"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Liberation Serif" pitchFamily="18" charset="0"/>
                          <a:ea typeface="Liberation Serif" pitchFamily="18" charset="0"/>
                          <a:cs typeface="Liberation Serif" pitchFamily="18" charset="0"/>
                        </a:rPr>
                        <a:t>1 108,2</a:t>
                      </a:r>
                    </a:p>
                  </a:txBody>
                  <a:tcPr/>
                </a:tc>
                <a:tc>
                  <a:txBody>
                    <a:bodyPr/>
                    <a:lstStyle/>
                    <a:p>
                      <a:pPr algn="ctr"/>
                      <a:r>
                        <a:rPr lang="ru-RU" sz="1000" dirty="0" smtClean="0">
                          <a:latin typeface="Liberation Serif" pitchFamily="18" charset="0"/>
                          <a:ea typeface="Liberation Serif" pitchFamily="18" charset="0"/>
                          <a:cs typeface="Liberation Serif" pitchFamily="18" charset="0"/>
                        </a:rPr>
                        <a:t>1 067,7</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1 089,5</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1 157,8</a:t>
                      </a:r>
                      <a:endParaRPr lang="ru-RU" sz="1000" dirty="0">
                        <a:latin typeface="Liberation Serif" pitchFamily="18" charset="0"/>
                        <a:ea typeface="Liberation Serif" pitchFamily="18" charset="0"/>
                        <a:cs typeface="Liberation Serif" pitchFamily="18" charset="0"/>
                      </a:endParaRPr>
                    </a:p>
                  </a:txBody>
                  <a:tcPr/>
                </a:tc>
              </a:tr>
              <a:tr h="132214">
                <a:tc>
                  <a:txBody>
                    <a:bodyPr/>
                    <a:lstStyle/>
                    <a:p>
                      <a:r>
                        <a:rPr lang="ru-RU" sz="1000" dirty="0" smtClean="0">
                          <a:latin typeface="Liberation Serif" pitchFamily="18" charset="0"/>
                          <a:ea typeface="Liberation Serif" pitchFamily="18" charset="0"/>
                          <a:cs typeface="Liberation Serif" pitchFamily="18" charset="0"/>
                        </a:rPr>
                        <a:t>в том числе</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a:latin typeface="Liberation Serif" pitchFamily="18" charset="0"/>
                        <a:ea typeface="Liberation Serif" pitchFamily="18" charset="0"/>
                        <a:cs typeface="Liberation Serif" pitchFamily="18" charset="0"/>
                      </a:endParaRPr>
                    </a:p>
                  </a:txBody>
                  <a:tcPr/>
                </a:tc>
                <a:tc>
                  <a:txBody>
                    <a:bodyPr/>
                    <a:lstStyle/>
                    <a:p>
                      <a:pPr algn="ctr"/>
                      <a:endParaRPr lang="ru-RU" sz="1000">
                        <a:latin typeface="Liberation Serif" pitchFamily="18" charset="0"/>
                        <a:ea typeface="Liberation Serif" pitchFamily="18" charset="0"/>
                        <a:cs typeface="Liberation Serif" pitchFamily="18" charset="0"/>
                      </a:endParaRPr>
                    </a:p>
                  </a:txBody>
                  <a:tcPr/>
                </a:tc>
              </a:tr>
              <a:tr h="248414">
                <a:tc>
                  <a:txBody>
                    <a:bodyPr/>
                    <a:lstStyle/>
                    <a:p>
                      <a:r>
                        <a:rPr lang="ru-RU" sz="1000" dirty="0" smtClean="0">
                          <a:latin typeface="Liberation Serif" pitchFamily="18" charset="0"/>
                          <a:ea typeface="Liberation Serif" pitchFamily="18" charset="0"/>
                          <a:cs typeface="Liberation Serif" pitchFamily="18" charset="0"/>
                        </a:rPr>
                        <a:t>Мобилизационная и войсковая подготовка</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785,1</a:t>
                      </a:r>
                      <a:endParaRPr lang="ru-RU" sz="1000" dirty="0">
                        <a:latin typeface="Liberation Serif" pitchFamily="18" charset="0"/>
                        <a:ea typeface="Liberation Serif" pitchFamily="18" charset="0"/>
                        <a:cs typeface="Liberation Serif"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Liberation Serif" pitchFamily="18" charset="0"/>
                          <a:ea typeface="Liberation Serif" pitchFamily="18" charset="0"/>
                          <a:cs typeface="Liberation Serif" pitchFamily="18" charset="0"/>
                        </a:rPr>
                        <a:t>1 108,2</a:t>
                      </a:r>
                    </a:p>
                  </a:txBody>
                  <a:tcPr/>
                </a:tc>
                <a:tc>
                  <a:txBody>
                    <a:bodyPr/>
                    <a:lstStyle/>
                    <a:p>
                      <a:pPr algn="ctr"/>
                      <a:r>
                        <a:rPr lang="ru-RU" sz="1000" dirty="0" smtClean="0">
                          <a:latin typeface="Liberation Serif" pitchFamily="18" charset="0"/>
                          <a:ea typeface="Liberation Serif" pitchFamily="18" charset="0"/>
                          <a:cs typeface="Liberation Serif" pitchFamily="18" charset="0"/>
                        </a:rPr>
                        <a:t>1 067,7</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1 089,5</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1 157,8</a:t>
                      </a:r>
                      <a:endParaRPr lang="ru-RU" sz="1000" dirty="0">
                        <a:latin typeface="Liberation Serif" pitchFamily="18" charset="0"/>
                        <a:ea typeface="Liberation Serif" pitchFamily="18" charset="0"/>
                        <a:cs typeface="Liberation Serif" pitchFamily="18" charset="0"/>
                      </a:endParaRPr>
                    </a:p>
                  </a:txBody>
                  <a:tcPr/>
                </a:tc>
              </a:tr>
            </a:tbl>
          </a:graphicData>
        </a:graphic>
      </p:graphicFrame>
      <p:sp>
        <p:nvSpPr>
          <p:cNvPr id="6" name="Заголовок 1"/>
          <p:cNvSpPr txBox="1">
            <a:spLocks/>
          </p:cNvSpPr>
          <p:nvPr/>
        </p:nvSpPr>
        <p:spPr>
          <a:xfrm>
            <a:off x="1043608" y="0"/>
            <a:ext cx="7581528" cy="51952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IV. </a:t>
            </a:r>
            <a:r>
              <a:rPr kumimoji="0" lang="ru-RU"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Расходы бюджета</a:t>
            </a:r>
            <a:endParaRPr kumimoji="0" lang="ru-RU" sz="1300" b="0" i="0" u="none" strike="noStrike" kern="1200" cap="none" spc="0" normalizeH="0" baseline="0" noProof="0" dirty="0">
              <a:ln>
                <a:noFill/>
              </a:ln>
              <a:solidFill>
                <a:schemeClr val="tx1"/>
              </a:solidFill>
              <a:effectLst/>
              <a:uLnTx/>
              <a:uFillTx/>
              <a:latin typeface="Liberation Serif" pitchFamily="18" charset="0"/>
              <a:ea typeface="Liberation Serif" pitchFamily="18" charset="0"/>
              <a:cs typeface="Liberation Serif" pitchFamily="18" charset="0"/>
            </a:endParaRPr>
          </a:p>
        </p:txBody>
      </p:sp>
      <p:graphicFrame>
        <p:nvGraphicFramePr>
          <p:cNvPr id="7" name="Диаграмма 6"/>
          <p:cNvGraphicFramePr/>
          <p:nvPr/>
        </p:nvGraphicFramePr>
        <p:xfrm>
          <a:off x="1524000" y="2571750"/>
          <a:ext cx="7368480" cy="2032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http://eurasian-defence.ru/sites/default/files/Kupriyanov/2017/201711/20171111/2071111exclanalit2/zast.jpg"/>
          <p:cNvPicPr/>
          <p:nvPr/>
        </p:nvPicPr>
        <p:blipFill>
          <a:blip r:embed="rId2" cstate="print">
            <a:lum bright="30000"/>
          </a:blip>
          <a:srcRect/>
          <a:stretch>
            <a:fillRect/>
          </a:stretch>
        </p:blipFill>
        <p:spPr bwMode="auto">
          <a:xfrm>
            <a:off x="1115616" y="0"/>
            <a:ext cx="7848872" cy="5020021"/>
          </a:xfrm>
          <a:prstGeom prst="rect">
            <a:avLst/>
          </a:prstGeom>
          <a:noFill/>
          <a:ln w="9525">
            <a:noFill/>
            <a:miter lim="800000"/>
            <a:headEnd/>
            <a:tailEnd/>
          </a:ln>
        </p:spPr>
      </p:pic>
      <p:sp>
        <p:nvSpPr>
          <p:cNvPr id="2" name="Заголовок 1"/>
          <p:cNvSpPr>
            <a:spLocks noGrp="1"/>
          </p:cNvSpPr>
          <p:nvPr>
            <p:ph type="title"/>
          </p:nvPr>
        </p:nvSpPr>
        <p:spPr/>
        <p:txBody>
          <a:bodyPr>
            <a:normAutofit/>
          </a:bodyPr>
          <a:lstStyle/>
          <a:p>
            <a:pPr algn="ctr"/>
            <a:r>
              <a:rPr lang="ru-RU" sz="1600" b="1" dirty="0" smtClean="0">
                <a:latin typeface="Liberation Serif" pitchFamily="18" charset="0"/>
                <a:ea typeface="Liberation Serif" pitchFamily="18" charset="0"/>
                <a:cs typeface="Liberation Serif" pitchFamily="18" charset="0"/>
              </a:rPr>
              <a:t>Национальная безопасность и правоохранительная деятельность</a:t>
            </a:r>
            <a:br>
              <a:rPr lang="ru-RU" sz="1600" b="1" dirty="0" smtClean="0">
                <a:latin typeface="Liberation Serif" pitchFamily="18" charset="0"/>
                <a:ea typeface="Liberation Serif" pitchFamily="18" charset="0"/>
                <a:cs typeface="Liberation Serif" pitchFamily="18" charset="0"/>
              </a:rPr>
            </a:br>
            <a:r>
              <a:rPr lang="ru-RU" sz="1600" b="1" dirty="0" smtClean="0">
                <a:latin typeface="Liberation Serif" pitchFamily="18" charset="0"/>
                <a:ea typeface="Liberation Serif" pitchFamily="18" charset="0"/>
                <a:cs typeface="Liberation Serif" pitchFamily="18" charset="0"/>
              </a:rPr>
              <a:t>8 743,0</a:t>
            </a:r>
            <a:r>
              <a:rPr lang="ru-RU" sz="1600" dirty="0" smtClean="0">
                <a:latin typeface="Liberation Serif" pitchFamily="18" charset="0"/>
                <a:ea typeface="Liberation Serif" pitchFamily="18" charset="0"/>
                <a:cs typeface="Liberation Serif" pitchFamily="18" charset="0"/>
              </a:rPr>
              <a:t> тыс. рублей – будет направлено на финансирование в 2020 году</a:t>
            </a:r>
            <a:endParaRPr lang="ru-RU" sz="1600" b="1" dirty="0">
              <a:latin typeface="Liberation Serif" pitchFamily="18" charset="0"/>
              <a:ea typeface="Liberation Serif" pitchFamily="18" charset="0"/>
              <a:cs typeface="Liberation Serif" pitchFamily="18" charset="0"/>
            </a:endParaRPr>
          </a:p>
        </p:txBody>
      </p:sp>
      <p:graphicFrame>
        <p:nvGraphicFramePr>
          <p:cNvPr id="5" name="Содержимое 4"/>
          <p:cNvGraphicFramePr>
            <a:graphicFrameLocks noGrp="1"/>
          </p:cNvGraphicFramePr>
          <p:nvPr>
            <p:ph sz="half" idx="1"/>
          </p:nvPr>
        </p:nvGraphicFramePr>
        <p:xfrm>
          <a:off x="1115616" y="1126967"/>
          <a:ext cx="7848998" cy="1981200"/>
        </p:xfrm>
        <a:graphic>
          <a:graphicData uri="http://schemas.openxmlformats.org/drawingml/2006/table">
            <a:tbl>
              <a:tblPr firstRow="1" bandRow="1">
                <a:tableStyleId>{5C22544A-7EE6-4342-B048-85BDC9FD1C3A}</a:tableStyleId>
              </a:tblPr>
              <a:tblGrid>
                <a:gridCol w="3888432"/>
                <a:gridCol w="792088"/>
                <a:gridCol w="792088"/>
                <a:gridCol w="792088"/>
                <a:gridCol w="792088"/>
                <a:gridCol w="792214"/>
              </a:tblGrid>
              <a:tr h="370840">
                <a:tc>
                  <a:txBody>
                    <a:bodyPr/>
                    <a:lstStyle/>
                    <a:p>
                      <a:pPr algn="ctr"/>
                      <a:r>
                        <a:rPr lang="ru-RU" sz="1000" dirty="0" smtClean="0">
                          <a:latin typeface="Liberation Serif" pitchFamily="18" charset="0"/>
                          <a:ea typeface="Liberation Serif" pitchFamily="18" charset="0"/>
                          <a:cs typeface="Liberation Serif" pitchFamily="18" charset="0"/>
                        </a:rPr>
                        <a:t>Подраздел</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2018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2019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2020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2021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2022 год (прогноз) тыс. руб.</a:t>
                      </a:r>
                      <a:endParaRPr lang="ru-RU" sz="1000" dirty="0">
                        <a:latin typeface="Liberation Serif" pitchFamily="18" charset="0"/>
                        <a:ea typeface="Liberation Serif" pitchFamily="18" charset="0"/>
                        <a:cs typeface="Liberation Serif" pitchFamily="18" charset="0"/>
                      </a:endParaRPr>
                    </a:p>
                  </a:txBody>
                  <a:tcPr/>
                </a:tc>
              </a:tr>
              <a:tr h="232038">
                <a:tc>
                  <a:txBody>
                    <a:bodyPr/>
                    <a:lstStyle/>
                    <a:p>
                      <a:r>
                        <a:rPr lang="ru-RU" sz="1000" b="1" dirty="0" smtClean="0">
                          <a:latin typeface="Liberation Serif" pitchFamily="18" charset="0"/>
                          <a:ea typeface="Liberation Serif" pitchFamily="18" charset="0"/>
                          <a:cs typeface="Liberation Serif" pitchFamily="18" charset="0"/>
                        </a:rPr>
                        <a:t>Национальная безопасность и правоохранительная деятельность, всего</a:t>
                      </a:r>
                      <a:endParaRPr lang="ru-RU" sz="1000" b="1" dirty="0">
                        <a:latin typeface="Liberation Serif" pitchFamily="18" charset="0"/>
                        <a:ea typeface="Liberation Serif" pitchFamily="18" charset="0"/>
                        <a:cs typeface="Liberation Serif"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Liberation Serif" pitchFamily="18" charset="0"/>
                          <a:ea typeface="Liberation Serif" pitchFamily="18" charset="0"/>
                          <a:cs typeface="Liberation Serif" pitchFamily="18" charset="0"/>
                        </a:rPr>
                        <a:t>7 348,6</a:t>
                      </a:r>
                    </a:p>
                    <a:p>
                      <a:pPr algn="ct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7 732</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8 743,0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8  770,1</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9 079,0</a:t>
                      </a:r>
                      <a:endParaRPr lang="ru-RU" sz="1000" dirty="0">
                        <a:latin typeface="Liberation Serif" pitchFamily="18" charset="0"/>
                        <a:ea typeface="Liberation Serif" pitchFamily="18" charset="0"/>
                        <a:cs typeface="Liberation Serif" pitchFamily="18" charset="0"/>
                      </a:endParaRPr>
                    </a:p>
                  </a:txBody>
                  <a:tcPr/>
                </a:tc>
              </a:tr>
              <a:tr h="132214">
                <a:tc>
                  <a:txBody>
                    <a:bodyPr/>
                    <a:lstStyle/>
                    <a:p>
                      <a:r>
                        <a:rPr lang="ru-RU" sz="1000" dirty="0" smtClean="0">
                          <a:latin typeface="Liberation Serif" pitchFamily="18" charset="0"/>
                          <a:ea typeface="Liberation Serif" pitchFamily="18" charset="0"/>
                          <a:cs typeface="Liberation Serif" pitchFamily="18" charset="0"/>
                        </a:rPr>
                        <a:t>в том числе</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a:latin typeface="Liberation Serif" pitchFamily="18" charset="0"/>
                        <a:ea typeface="Liberation Serif" pitchFamily="18" charset="0"/>
                        <a:cs typeface="Liberation Serif" pitchFamily="18" charset="0"/>
                      </a:endParaRPr>
                    </a:p>
                  </a:txBody>
                  <a:tcPr/>
                </a:tc>
                <a:tc>
                  <a:txBody>
                    <a:bodyPr/>
                    <a:lstStyle/>
                    <a:p>
                      <a:pPr algn="ctr"/>
                      <a:endParaRPr lang="ru-RU" sz="1000">
                        <a:latin typeface="Liberation Serif" pitchFamily="18" charset="0"/>
                        <a:ea typeface="Liberation Serif" pitchFamily="18" charset="0"/>
                        <a:cs typeface="Liberation Serif" pitchFamily="18" charset="0"/>
                      </a:endParaRPr>
                    </a:p>
                  </a:txBody>
                  <a:tcPr/>
                </a:tc>
                <a:tc>
                  <a:txBody>
                    <a:bodyPr/>
                    <a:lstStyle/>
                    <a:p>
                      <a:pPr algn="ctr"/>
                      <a:endParaRPr lang="ru-RU" sz="1000">
                        <a:latin typeface="Liberation Serif" pitchFamily="18" charset="0"/>
                        <a:ea typeface="Liberation Serif" pitchFamily="18" charset="0"/>
                        <a:cs typeface="Liberation Serif" pitchFamily="18" charset="0"/>
                      </a:endParaRPr>
                    </a:p>
                  </a:txBody>
                  <a:tcPr/>
                </a:tc>
              </a:tr>
              <a:tr h="248414">
                <a:tc>
                  <a:txBody>
                    <a:bodyPr/>
                    <a:lstStyle/>
                    <a:p>
                      <a:r>
                        <a:rPr lang="ru-RU" sz="1000" dirty="0" smtClean="0">
                          <a:latin typeface="Liberation Serif" pitchFamily="18" charset="0"/>
                          <a:ea typeface="Liberation Serif" pitchFamily="18" charset="0"/>
                          <a:cs typeface="Liberation Serif" pitchFamily="18" charset="0"/>
                        </a:rPr>
                        <a:t>Защита</a:t>
                      </a:r>
                      <a:r>
                        <a:rPr lang="ru-RU" sz="1000" baseline="0" dirty="0" smtClean="0">
                          <a:latin typeface="Liberation Serif" pitchFamily="18" charset="0"/>
                          <a:ea typeface="Liberation Serif" pitchFamily="18" charset="0"/>
                          <a:cs typeface="Liberation Serif" pitchFamily="18" charset="0"/>
                        </a:rPr>
                        <a:t> населения и территории от чрезвычайных ситуаций природного и техногенного характера, гражданская оборона</a:t>
                      </a:r>
                      <a:endParaRPr lang="ru-RU" sz="1000" dirty="0">
                        <a:latin typeface="Liberation Serif" pitchFamily="18" charset="0"/>
                        <a:ea typeface="Liberation Serif" pitchFamily="18" charset="0"/>
                        <a:cs typeface="Liberation Serif"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Liberation Serif" pitchFamily="18" charset="0"/>
                          <a:ea typeface="Liberation Serif" pitchFamily="18" charset="0"/>
                          <a:cs typeface="Liberation Serif" pitchFamily="18" charset="0"/>
                        </a:rPr>
                        <a:t>7 163,6</a:t>
                      </a:r>
                    </a:p>
                    <a:p>
                      <a:pPr algn="ct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7 591,0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8</a:t>
                      </a:r>
                      <a:r>
                        <a:rPr lang="ru-RU" sz="1000" baseline="0" dirty="0" smtClean="0">
                          <a:latin typeface="Liberation Serif" pitchFamily="18" charset="0"/>
                          <a:ea typeface="Liberation Serif" pitchFamily="18" charset="0"/>
                          <a:cs typeface="Liberation Serif" pitchFamily="18" charset="0"/>
                        </a:rPr>
                        <a:t> 493,0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8 620,1</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8 929,0</a:t>
                      </a:r>
                      <a:endParaRPr lang="ru-RU" sz="1000" dirty="0">
                        <a:latin typeface="Liberation Serif" pitchFamily="18" charset="0"/>
                        <a:ea typeface="Liberation Serif" pitchFamily="18" charset="0"/>
                        <a:cs typeface="Liberation Serif" pitchFamily="18" charset="0"/>
                      </a:endParaRPr>
                    </a:p>
                  </a:txBody>
                  <a:tcPr/>
                </a:tc>
              </a:tr>
              <a:tr h="248414">
                <a:tc>
                  <a:txBody>
                    <a:bodyPr/>
                    <a:lstStyle/>
                    <a:p>
                      <a:r>
                        <a:rPr lang="ru-RU" sz="1000" dirty="0" smtClean="0">
                          <a:latin typeface="Liberation Serif" pitchFamily="18" charset="0"/>
                          <a:ea typeface="Liberation Serif" pitchFamily="18" charset="0"/>
                          <a:cs typeface="Liberation Serif" pitchFamily="18" charset="0"/>
                        </a:rPr>
                        <a:t>Другие вопросы в области национальной безопасности</a:t>
                      </a:r>
                      <a:r>
                        <a:rPr lang="ru-RU" sz="1000" baseline="0" dirty="0" smtClean="0">
                          <a:latin typeface="Liberation Serif" pitchFamily="18" charset="0"/>
                          <a:ea typeface="Liberation Serif" pitchFamily="18" charset="0"/>
                          <a:cs typeface="Liberation Serif" pitchFamily="18" charset="0"/>
                        </a:rPr>
                        <a:t> и правоохранительной деятельности</a:t>
                      </a:r>
                      <a:endParaRPr lang="ru-RU" sz="1000" dirty="0">
                        <a:latin typeface="Liberation Serif" pitchFamily="18" charset="0"/>
                        <a:ea typeface="Liberation Serif" pitchFamily="18" charset="0"/>
                        <a:cs typeface="Liberation Serif"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Liberation Serif" pitchFamily="18" charset="0"/>
                          <a:ea typeface="Liberation Serif" pitchFamily="18" charset="0"/>
                          <a:cs typeface="Liberation Serif" pitchFamily="18" charset="0"/>
                        </a:rPr>
                        <a:t>185</a:t>
                      </a:r>
                    </a:p>
                    <a:p>
                      <a:pPr algn="ct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141,0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250,0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150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150</a:t>
                      </a:r>
                      <a:endParaRPr lang="ru-RU" sz="1000" dirty="0">
                        <a:latin typeface="Liberation Serif" pitchFamily="18" charset="0"/>
                        <a:ea typeface="Liberation Serif" pitchFamily="18" charset="0"/>
                        <a:cs typeface="Liberation Serif" pitchFamily="18" charset="0"/>
                      </a:endParaRPr>
                    </a:p>
                  </a:txBody>
                  <a:tcPr/>
                </a:tc>
              </a:tr>
            </a:tbl>
          </a:graphicData>
        </a:graphic>
      </p:graphicFrame>
      <p:sp>
        <p:nvSpPr>
          <p:cNvPr id="6" name="Заголовок 1"/>
          <p:cNvSpPr txBox="1">
            <a:spLocks/>
          </p:cNvSpPr>
          <p:nvPr/>
        </p:nvSpPr>
        <p:spPr>
          <a:xfrm>
            <a:off x="1043608" y="0"/>
            <a:ext cx="7581528" cy="51952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IV. </a:t>
            </a:r>
            <a:r>
              <a:rPr kumimoji="0" lang="ru-RU"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Расходы бюджета</a:t>
            </a:r>
            <a:endParaRPr kumimoji="0" lang="ru-RU" sz="1300" b="0" i="0" u="none" strike="noStrike" kern="1200" cap="none" spc="0" normalizeH="0" baseline="0" noProof="0" dirty="0">
              <a:ln>
                <a:noFill/>
              </a:ln>
              <a:solidFill>
                <a:schemeClr val="tx1"/>
              </a:solidFill>
              <a:effectLst/>
              <a:uLnTx/>
              <a:uFillTx/>
              <a:latin typeface="Liberation Serif" pitchFamily="18" charset="0"/>
              <a:ea typeface="Liberation Serif" pitchFamily="18" charset="0"/>
              <a:cs typeface="Liberation Serif" pitchFamily="18" charset="0"/>
            </a:endParaRPr>
          </a:p>
        </p:txBody>
      </p:sp>
      <p:graphicFrame>
        <p:nvGraphicFramePr>
          <p:cNvPr id="7" name="Диаграмма 6"/>
          <p:cNvGraphicFramePr/>
          <p:nvPr/>
        </p:nvGraphicFramePr>
        <p:xfrm>
          <a:off x="1115616" y="3219822"/>
          <a:ext cx="7776864" cy="165618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https://finobzor.ru/uploads/posts/2017-02/org_zcbz957.jpeg"/>
          <p:cNvPicPr/>
          <p:nvPr/>
        </p:nvPicPr>
        <p:blipFill>
          <a:blip r:embed="rId2" cstate="print">
            <a:lum bright="50000"/>
          </a:blip>
          <a:srcRect/>
          <a:stretch>
            <a:fillRect/>
          </a:stretch>
        </p:blipFill>
        <p:spPr bwMode="auto">
          <a:xfrm>
            <a:off x="1115616" y="123478"/>
            <a:ext cx="7848872" cy="4896544"/>
          </a:xfrm>
          <a:prstGeom prst="rect">
            <a:avLst/>
          </a:prstGeom>
          <a:noFill/>
          <a:ln w="9525">
            <a:noFill/>
            <a:miter lim="800000"/>
            <a:headEnd/>
            <a:tailEnd/>
          </a:ln>
        </p:spPr>
      </p:pic>
      <p:sp>
        <p:nvSpPr>
          <p:cNvPr id="2" name="Заголовок 1"/>
          <p:cNvSpPr>
            <a:spLocks noGrp="1"/>
          </p:cNvSpPr>
          <p:nvPr>
            <p:ph type="title"/>
          </p:nvPr>
        </p:nvSpPr>
        <p:spPr/>
        <p:txBody>
          <a:bodyPr>
            <a:normAutofit/>
          </a:bodyPr>
          <a:lstStyle/>
          <a:p>
            <a:pPr algn="ctr"/>
            <a:r>
              <a:rPr lang="ru-RU" sz="1600" b="1" dirty="0" smtClean="0">
                <a:latin typeface="Liberation Serif" pitchFamily="18" charset="0"/>
                <a:ea typeface="Liberation Serif" pitchFamily="18" charset="0"/>
                <a:cs typeface="Liberation Serif" pitchFamily="18" charset="0"/>
              </a:rPr>
              <a:t>Национальная экономика</a:t>
            </a:r>
            <a:br>
              <a:rPr lang="ru-RU" sz="1600" b="1" dirty="0" smtClean="0">
                <a:latin typeface="Liberation Serif" pitchFamily="18" charset="0"/>
                <a:ea typeface="Liberation Serif" pitchFamily="18" charset="0"/>
                <a:cs typeface="Liberation Serif" pitchFamily="18" charset="0"/>
              </a:rPr>
            </a:br>
            <a:r>
              <a:rPr lang="ru-RU" sz="1600" b="1" dirty="0" smtClean="0">
                <a:latin typeface="Liberation Serif" pitchFamily="18" charset="0"/>
                <a:ea typeface="Liberation Serif" pitchFamily="18" charset="0"/>
                <a:cs typeface="Liberation Serif" pitchFamily="18" charset="0"/>
              </a:rPr>
              <a:t>67 208,5</a:t>
            </a:r>
            <a:r>
              <a:rPr lang="ru-RU" sz="1600" dirty="0" smtClean="0">
                <a:latin typeface="Liberation Serif" pitchFamily="18" charset="0"/>
                <a:ea typeface="Liberation Serif" pitchFamily="18" charset="0"/>
                <a:cs typeface="Liberation Serif" pitchFamily="18" charset="0"/>
              </a:rPr>
              <a:t> – тыс. руб. – будет направлено на финансирование национальной экономики в 2020 году</a:t>
            </a:r>
            <a:endParaRPr lang="ru-RU" sz="1600" b="1" dirty="0">
              <a:latin typeface="Liberation Serif" pitchFamily="18" charset="0"/>
              <a:ea typeface="Liberation Serif" pitchFamily="18" charset="0"/>
              <a:cs typeface="Liberation Serif" pitchFamily="18" charset="0"/>
            </a:endParaRPr>
          </a:p>
        </p:txBody>
      </p:sp>
      <p:graphicFrame>
        <p:nvGraphicFramePr>
          <p:cNvPr id="5" name="Содержимое 4"/>
          <p:cNvGraphicFramePr>
            <a:graphicFrameLocks noGrp="1"/>
          </p:cNvGraphicFramePr>
          <p:nvPr>
            <p:ph sz="half" idx="1"/>
          </p:nvPr>
        </p:nvGraphicFramePr>
        <p:xfrm>
          <a:off x="1115616" y="1126967"/>
          <a:ext cx="7848998" cy="2029976"/>
        </p:xfrm>
        <a:graphic>
          <a:graphicData uri="http://schemas.openxmlformats.org/drawingml/2006/table">
            <a:tbl>
              <a:tblPr firstRow="1" bandRow="1">
                <a:tableStyleId>{5C22544A-7EE6-4342-B048-85BDC9FD1C3A}</a:tableStyleId>
              </a:tblPr>
              <a:tblGrid>
                <a:gridCol w="3888432"/>
                <a:gridCol w="792088"/>
                <a:gridCol w="792088"/>
                <a:gridCol w="792088"/>
                <a:gridCol w="792088"/>
                <a:gridCol w="792214"/>
              </a:tblGrid>
              <a:tr h="370840">
                <a:tc>
                  <a:txBody>
                    <a:bodyPr/>
                    <a:lstStyle/>
                    <a:p>
                      <a:pPr algn="ctr"/>
                      <a:r>
                        <a:rPr lang="ru-RU" sz="1000" dirty="0" smtClean="0">
                          <a:latin typeface="Liberation Serif" pitchFamily="18" charset="0"/>
                          <a:ea typeface="Liberation Serif" pitchFamily="18" charset="0"/>
                          <a:cs typeface="Liberation Serif" pitchFamily="18" charset="0"/>
                        </a:rPr>
                        <a:t>Подраздел</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2018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2019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2020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2021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2022 год (прогноз) тыс. руб.</a:t>
                      </a:r>
                      <a:endParaRPr lang="ru-RU" sz="1000" dirty="0">
                        <a:latin typeface="Liberation Serif" pitchFamily="18" charset="0"/>
                        <a:ea typeface="Liberation Serif" pitchFamily="18" charset="0"/>
                        <a:cs typeface="Liberation Serif" pitchFamily="18" charset="0"/>
                      </a:endParaRPr>
                    </a:p>
                  </a:txBody>
                  <a:tcPr/>
                </a:tc>
              </a:tr>
              <a:tr h="0">
                <a:tc>
                  <a:txBody>
                    <a:bodyPr/>
                    <a:lstStyle/>
                    <a:p>
                      <a:r>
                        <a:rPr lang="ru-RU" sz="1000" b="1" dirty="0" smtClean="0">
                          <a:latin typeface="Liberation Serif" pitchFamily="18" charset="0"/>
                          <a:ea typeface="Liberation Serif" pitchFamily="18" charset="0"/>
                          <a:cs typeface="Liberation Serif" pitchFamily="18" charset="0"/>
                        </a:rPr>
                        <a:t>Национальная экономика, всего</a:t>
                      </a:r>
                      <a:endParaRPr lang="ru-RU" sz="1000" b="1"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8 424,4</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31 444,1</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67 208,5</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11 215,8</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6 616,6</a:t>
                      </a:r>
                      <a:endParaRPr lang="ru-RU" sz="1000" dirty="0">
                        <a:latin typeface="Liberation Serif" pitchFamily="18" charset="0"/>
                        <a:ea typeface="Liberation Serif" pitchFamily="18" charset="0"/>
                        <a:cs typeface="Liberation Serif" pitchFamily="18" charset="0"/>
                      </a:endParaRPr>
                    </a:p>
                  </a:txBody>
                  <a:tcPr/>
                </a:tc>
              </a:tr>
              <a:tr h="148247">
                <a:tc>
                  <a:txBody>
                    <a:bodyPr/>
                    <a:lstStyle/>
                    <a:p>
                      <a:r>
                        <a:rPr lang="ru-RU" sz="1000" dirty="0" smtClean="0">
                          <a:latin typeface="Liberation Serif" pitchFamily="18" charset="0"/>
                          <a:ea typeface="Liberation Serif" pitchFamily="18" charset="0"/>
                          <a:cs typeface="Liberation Serif" pitchFamily="18" charset="0"/>
                        </a:rPr>
                        <a:t>в том числе</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a:latin typeface="Liberation Serif" pitchFamily="18" charset="0"/>
                        <a:ea typeface="Liberation Serif" pitchFamily="18" charset="0"/>
                        <a:cs typeface="Liberation Serif" pitchFamily="18" charset="0"/>
                      </a:endParaRPr>
                    </a:p>
                  </a:txBody>
                  <a:tcPr/>
                </a:tc>
                <a:tc>
                  <a:txBody>
                    <a:bodyPr/>
                    <a:lstStyle/>
                    <a:p>
                      <a:pPr algn="ctr"/>
                      <a:endParaRPr lang="ru-RU" sz="1000">
                        <a:latin typeface="Liberation Serif" pitchFamily="18" charset="0"/>
                        <a:ea typeface="Liberation Serif" pitchFamily="18" charset="0"/>
                        <a:cs typeface="Liberation Serif" pitchFamily="18" charset="0"/>
                      </a:endParaRPr>
                    </a:p>
                  </a:txBody>
                  <a:tcPr/>
                </a:tc>
                <a:tc>
                  <a:txBody>
                    <a:bodyPr/>
                    <a:lstStyle/>
                    <a:p>
                      <a:pPr algn="ctr"/>
                      <a:endParaRPr lang="ru-RU" sz="1000">
                        <a:latin typeface="Liberation Serif" pitchFamily="18" charset="0"/>
                        <a:ea typeface="Liberation Serif" pitchFamily="18" charset="0"/>
                        <a:cs typeface="Liberation Serif" pitchFamily="18" charset="0"/>
                      </a:endParaRPr>
                    </a:p>
                  </a:txBody>
                  <a:tcPr/>
                </a:tc>
              </a:tr>
              <a:tr h="248414">
                <a:tc>
                  <a:txBody>
                    <a:bodyPr/>
                    <a:lstStyle/>
                    <a:p>
                      <a:r>
                        <a:rPr lang="ru-RU" sz="1000" dirty="0" smtClean="0">
                          <a:latin typeface="Liberation Serif" pitchFamily="18" charset="0"/>
                          <a:ea typeface="Liberation Serif" pitchFamily="18" charset="0"/>
                          <a:cs typeface="Liberation Serif" pitchFamily="18" charset="0"/>
                        </a:rPr>
                        <a:t>Сельское хозяйство и рыболовство</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437,7</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431,1</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531,5</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426,8</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424,6</a:t>
                      </a:r>
                      <a:endParaRPr lang="ru-RU" sz="1000" dirty="0">
                        <a:latin typeface="Liberation Serif" pitchFamily="18" charset="0"/>
                        <a:ea typeface="Liberation Serif" pitchFamily="18" charset="0"/>
                        <a:cs typeface="Liberation Serif" pitchFamily="18" charset="0"/>
                      </a:endParaRPr>
                    </a:p>
                  </a:txBody>
                  <a:tcPr/>
                </a:tc>
              </a:tr>
              <a:tr h="248414">
                <a:tc>
                  <a:txBody>
                    <a:bodyPr/>
                    <a:lstStyle/>
                    <a:p>
                      <a:r>
                        <a:rPr lang="ru-RU" sz="1000" dirty="0" smtClean="0">
                          <a:latin typeface="Liberation Serif" pitchFamily="18" charset="0"/>
                          <a:ea typeface="Liberation Serif" pitchFamily="18" charset="0"/>
                          <a:cs typeface="Liberation Serif" pitchFamily="18" charset="0"/>
                        </a:rPr>
                        <a:t>Транспорт</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a:t>
                      </a:r>
                      <a:r>
                        <a:rPr lang="ru-RU" sz="1000" baseline="0" dirty="0" smtClean="0">
                          <a:latin typeface="Liberation Serif" pitchFamily="18" charset="0"/>
                          <a:ea typeface="Liberation Serif" pitchFamily="18" charset="0"/>
                          <a:cs typeface="Liberation Serif" pitchFamily="18" charset="0"/>
                        </a:rPr>
                        <a:t> 945</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3 458,0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4526,0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3 700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3 700</a:t>
                      </a:r>
                      <a:endParaRPr lang="ru-RU" sz="1000" dirty="0">
                        <a:latin typeface="Liberation Serif" pitchFamily="18" charset="0"/>
                        <a:ea typeface="Liberation Serif" pitchFamily="18" charset="0"/>
                        <a:cs typeface="Liberation Serif" pitchFamily="18" charset="0"/>
                      </a:endParaRPr>
                    </a:p>
                  </a:txBody>
                  <a:tcPr/>
                </a:tc>
              </a:tr>
              <a:tr h="248414">
                <a:tc>
                  <a:txBody>
                    <a:bodyPr/>
                    <a:lstStyle/>
                    <a:p>
                      <a:r>
                        <a:rPr lang="ru-RU" sz="1000" dirty="0" smtClean="0">
                          <a:latin typeface="Liberation Serif" pitchFamily="18" charset="0"/>
                          <a:ea typeface="Liberation Serif" pitchFamily="18" charset="0"/>
                          <a:cs typeface="Liberation Serif" pitchFamily="18" charset="0"/>
                        </a:rPr>
                        <a:t>Дорожное хозяйство (дорожные фонды)</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4</a:t>
                      </a:r>
                      <a:r>
                        <a:rPr lang="ru-RU" sz="1000" baseline="0" dirty="0" smtClean="0">
                          <a:latin typeface="Liberation Serif" pitchFamily="18" charset="0"/>
                          <a:ea typeface="Liberation Serif" pitchFamily="18" charset="0"/>
                          <a:cs typeface="Liberation Serif" pitchFamily="18" charset="0"/>
                        </a:rPr>
                        <a:t> 260,6</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26 810,0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58 639</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6189,0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1 592,0</a:t>
                      </a:r>
                      <a:endParaRPr lang="ru-RU" sz="1000" dirty="0">
                        <a:latin typeface="Liberation Serif" pitchFamily="18" charset="0"/>
                        <a:ea typeface="Liberation Serif" pitchFamily="18" charset="0"/>
                        <a:cs typeface="Liberation Serif" pitchFamily="18" charset="0"/>
                      </a:endParaRPr>
                    </a:p>
                  </a:txBody>
                  <a:tcPr/>
                </a:tc>
              </a:tr>
              <a:tr h="248414">
                <a:tc>
                  <a:txBody>
                    <a:bodyPr/>
                    <a:lstStyle/>
                    <a:p>
                      <a:r>
                        <a:rPr lang="ru-RU" sz="1000" dirty="0" smtClean="0">
                          <a:latin typeface="Liberation Serif" pitchFamily="18" charset="0"/>
                          <a:ea typeface="Liberation Serif" pitchFamily="18" charset="0"/>
                          <a:cs typeface="Liberation Serif" pitchFamily="18" charset="0"/>
                        </a:rPr>
                        <a:t>Другие вопросы в области национальной экономики</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781,1</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745,0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3 512,0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900,0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900,0</a:t>
                      </a:r>
                      <a:endParaRPr lang="ru-RU" sz="1000" dirty="0">
                        <a:latin typeface="Liberation Serif" pitchFamily="18" charset="0"/>
                        <a:ea typeface="Liberation Serif" pitchFamily="18" charset="0"/>
                        <a:cs typeface="Liberation Serif" pitchFamily="18" charset="0"/>
                      </a:endParaRPr>
                    </a:p>
                  </a:txBody>
                  <a:tcPr/>
                </a:tc>
              </a:tr>
            </a:tbl>
          </a:graphicData>
        </a:graphic>
      </p:graphicFrame>
      <p:sp>
        <p:nvSpPr>
          <p:cNvPr id="6" name="Заголовок 1"/>
          <p:cNvSpPr txBox="1">
            <a:spLocks/>
          </p:cNvSpPr>
          <p:nvPr/>
        </p:nvSpPr>
        <p:spPr>
          <a:xfrm>
            <a:off x="1043608" y="0"/>
            <a:ext cx="7581528" cy="51952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IV. </a:t>
            </a:r>
            <a:r>
              <a:rPr kumimoji="0" lang="ru-RU"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Расходы бюджета</a:t>
            </a:r>
            <a:endParaRPr kumimoji="0" lang="ru-RU" sz="1300" b="0" i="0" u="none" strike="noStrike" kern="1200" cap="none" spc="0" normalizeH="0" baseline="0" noProof="0" dirty="0">
              <a:ln>
                <a:noFill/>
              </a:ln>
              <a:solidFill>
                <a:schemeClr val="tx1"/>
              </a:solidFill>
              <a:effectLst/>
              <a:uLnTx/>
              <a:uFillTx/>
              <a:latin typeface="Liberation Serif" pitchFamily="18" charset="0"/>
              <a:ea typeface="Liberation Serif" pitchFamily="18" charset="0"/>
              <a:cs typeface="Liberation Serif" pitchFamily="18" charset="0"/>
            </a:endParaRPr>
          </a:p>
        </p:txBody>
      </p:sp>
      <p:graphicFrame>
        <p:nvGraphicFramePr>
          <p:cNvPr id="7" name="Диаграмма 6"/>
          <p:cNvGraphicFramePr/>
          <p:nvPr/>
        </p:nvGraphicFramePr>
        <p:xfrm>
          <a:off x="1115616" y="3219822"/>
          <a:ext cx="7776864" cy="165618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https://tvoidvor.com/wp-content/uploads/1504173878.jpg-1760--1098-Google-Chrome-min.jpg"/>
          <p:cNvPicPr/>
          <p:nvPr/>
        </p:nvPicPr>
        <p:blipFill>
          <a:blip r:embed="rId2" cstate="print">
            <a:lum bright="40000"/>
          </a:blip>
          <a:srcRect/>
          <a:stretch>
            <a:fillRect/>
          </a:stretch>
        </p:blipFill>
        <p:spPr bwMode="auto">
          <a:xfrm>
            <a:off x="1115616" y="123478"/>
            <a:ext cx="7848872" cy="4824536"/>
          </a:xfrm>
          <a:prstGeom prst="rect">
            <a:avLst/>
          </a:prstGeom>
          <a:noFill/>
          <a:ln w="9525">
            <a:noFill/>
            <a:miter lim="800000"/>
            <a:headEnd/>
            <a:tailEnd/>
          </a:ln>
        </p:spPr>
      </p:pic>
      <p:sp>
        <p:nvSpPr>
          <p:cNvPr id="2" name="Заголовок 1"/>
          <p:cNvSpPr>
            <a:spLocks noGrp="1"/>
          </p:cNvSpPr>
          <p:nvPr>
            <p:ph type="title"/>
          </p:nvPr>
        </p:nvSpPr>
        <p:spPr/>
        <p:txBody>
          <a:bodyPr>
            <a:normAutofit/>
          </a:bodyPr>
          <a:lstStyle/>
          <a:p>
            <a:pPr algn="ctr"/>
            <a:r>
              <a:rPr lang="ru-RU" sz="1600" b="1" dirty="0" smtClean="0">
                <a:latin typeface="Liberation Serif" pitchFamily="18" charset="0"/>
                <a:ea typeface="Liberation Serif" pitchFamily="18" charset="0"/>
                <a:cs typeface="Liberation Serif" pitchFamily="18" charset="0"/>
              </a:rPr>
              <a:t>Жилищно-коммунальное хозяйство</a:t>
            </a:r>
            <a:br>
              <a:rPr lang="ru-RU" sz="1600" b="1" dirty="0" smtClean="0">
                <a:latin typeface="Liberation Serif" pitchFamily="18" charset="0"/>
                <a:ea typeface="Liberation Serif" pitchFamily="18" charset="0"/>
                <a:cs typeface="Liberation Serif" pitchFamily="18" charset="0"/>
              </a:rPr>
            </a:br>
            <a:r>
              <a:rPr lang="ru-RU" sz="1600" b="1" dirty="0" smtClean="0">
                <a:latin typeface="Liberation Serif" pitchFamily="18" charset="0"/>
                <a:ea typeface="Liberation Serif" pitchFamily="18" charset="0"/>
                <a:cs typeface="Liberation Serif" pitchFamily="18" charset="0"/>
              </a:rPr>
              <a:t>18 556</a:t>
            </a:r>
            <a:r>
              <a:rPr lang="ru-RU" sz="1600" dirty="0" smtClean="0">
                <a:latin typeface="Liberation Serif" pitchFamily="18" charset="0"/>
                <a:ea typeface="Liberation Serif" pitchFamily="18" charset="0"/>
                <a:cs typeface="Liberation Serif" pitchFamily="18" charset="0"/>
              </a:rPr>
              <a:t> тыс. руб. – будет направлено на финансирование жилищно-коммунальное хозяйство в 2020 году</a:t>
            </a:r>
            <a:endParaRPr lang="ru-RU" sz="1600" b="1" dirty="0">
              <a:latin typeface="Liberation Serif" pitchFamily="18" charset="0"/>
              <a:ea typeface="Liberation Serif" pitchFamily="18" charset="0"/>
              <a:cs typeface="Liberation Serif" pitchFamily="18" charset="0"/>
            </a:endParaRPr>
          </a:p>
        </p:txBody>
      </p:sp>
      <p:graphicFrame>
        <p:nvGraphicFramePr>
          <p:cNvPr id="5" name="Содержимое 4"/>
          <p:cNvGraphicFramePr>
            <a:graphicFrameLocks noGrp="1"/>
          </p:cNvGraphicFramePr>
          <p:nvPr>
            <p:ph sz="half" idx="1"/>
          </p:nvPr>
        </p:nvGraphicFramePr>
        <p:xfrm>
          <a:off x="1115616" y="1126967"/>
          <a:ext cx="7848998" cy="1781562"/>
        </p:xfrm>
        <a:graphic>
          <a:graphicData uri="http://schemas.openxmlformats.org/drawingml/2006/table">
            <a:tbl>
              <a:tblPr firstRow="1" bandRow="1">
                <a:tableStyleId>{5C22544A-7EE6-4342-B048-85BDC9FD1C3A}</a:tableStyleId>
              </a:tblPr>
              <a:tblGrid>
                <a:gridCol w="3888432"/>
                <a:gridCol w="792088"/>
                <a:gridCol w="792088"/>
                <a:gridCol w="792088"/>
                <a:gridCol w="792088"/>
                <a:gridCol w="792214"/>
              </a:tblGrid>
              <a:tr h="370840">
                <a:tc>
                  <a:txBody>
                    <a:bodyPr/>
                    <a:lstStyle/>
                    <a:p>
                      <a:pPr algn="ctr"/>
                      <a:r>
                        <a:rPr lang="ru-RU" sz="1000" dirty="0" smtClean="0">
                          <a:latin typeface="Liberation Serif" pitchFamily="18" charset="0"/>
                          <a:ea typeface="Liberation Serif" pitchFamily="18" charset="0"/>
                          <a:cs typeface="Liberation Serif" pitchFamily="18" charset="0"/>
                        </a:rPr>
                        <a:t>Подраздел</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2018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2019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2020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2021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2022 год (прогноз) тыс. руб.</a:t>
                      </a:r>
                      <a:endParaRPr lang="ru-RU" sz="1000" dirty="0">
                        <a:latin typeface="Liberation Serif" pitchFamily="18" charset="0"/>
                        <a:ea typeface="Liberation Serif" pitchFamily="18" charset="0"/>
                        <a:cs typeface="Liberation Serif" pitchFamily="18" charset="0"/>
                      </a:endParaRPr>
                    </a:p>
                  </a:txBody>
                  <a:tcPr/>
                </a:tc>
              </a:tr>
              <a:tr h="0">
                <a:tc>
                  <a:txBody>
                    <a:bodyPr/>
                    <a:lstStyle/>
                    <a:p>
                      <a:r>
                        <a:rPr lang="ru-RU" sz="1000" b="1" dirty="0" smtClean="0">
                          <a:latin typeface="Liberation Serif" pitchFamily="18" charset="0"/>
                          <a:ea typeface="Liberation Serif" pitchFamily="18" charset="0"/>
                          <a:cs typeface="Liberation Serif" pitchFamily="18" charset="0"/>
                        </a:rPr>
                        <a:t>Жилищно-коммунальное хозяйство, всего</a:t>
                      </a:r>
                      <a:endParaRPr lang="ru-RU" sz="1000" b="1" dirty="0">
                        <a:latin typeface="Liberation Serif" pitchFamily="18" charset="0"/>
                        <a:ea typeface="Liberation Serif" pitchFamily="18" charset="0"/>
                        <a:cs typeface="Liberation Serif"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Liberation Serif" pitchFamily="18" charset="0"/>
                          <a:ea typeface="Liberation Serif" pitchFamily="18" charset="0"/>
                          <a:cs typeface="Liberation Serif" pitchFamily="18" charset="0"/>
                        </a:rPr>
                        <a:t>421</a:t>
                      </a:r>
                    </a:p>
                  </a:txBody>
                  <a:tcPr/>
                </a:tc>
                <a:tc>
                  <a:txBody>
                    <a:bodyPr/>
                    <a:lstStyle/>
                    <a:p>
                      <a:pPr algn="ctr"/>
                      <a:r>
                        <a:rPr lang="ru-RU" sz="1000" dirty="0" smtClean="0">
                          <a:latin typeface="Liberation Serif" pitchFamily="18" charset="0"/>
                          <a:ea typeface="Liberation Serif" pitchFamily="18" charset="0"/>
                          <a:cs typeface="Liberation Serif" pitchFamily="18" charset="0"/>
                        </a:rPr>
                        <a:t>355,0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18 556,0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455,0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476,0</a:t>
                      </a:r>
                      <a:endParaRPr lang="ru-RU" sz="1000" dirty="0">
                        <a:latin typeface="Liberation Serif" pitchFamily="18" charset="0"/>
                        <a:ea typeface="Liberation Serif" pitchFamily="18" charset="0"/>
                        <a:cs typeface="Liberation Serif" pitchFamily="18" charset="0"/>
                      </a:endParaRPr>
                    </a:p>
                  </a:txBody>
                  <a:tcPr/>
                </a:tc>
              </a:tr>
              <a:tr h="148247">
                <a:tc>
                  <a:txBody>
                    <a:bodyPr/>
                    <a:lstStyle/>
                    <a:p>
                      <a:r>
                        <a:rPr lang="ru-RU" sz="1000" dirty="0" smtClean="0">
                          <a:latin typeface="Liberation Serif" pitchFamily="18" charset="0"/>
                          <a:ea typeface="Liberation Serif" pitchFamily="18" charset="0"/>
                          <a:cs typeface="Liberation Serif" pitchFamily="18" charset="0"/>
                        </a:rPr>
                        <a:t>в том числе</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a:latin typeface="Liberation Serif" pitchFamily="18" charset="0"/>
                        <a:ea typeface="Liberation Serif" pitchFamily="18" charset="0"/>
                        <a:cs typeface="Liberation Serif" pitchFamily="18" charset="0"/>
                      </a:endParaRPr>
                    </a:p>
                  </a:txBody>
                  <a:tcPr/>
                </a:tc>
                <a:tc>
                  <a:txBody>
                    <a:bodyPr/>
                    <a:lstStyle/>
                    <a:p>
                      <a:pPr algn="ctr"/>
                      <a:endParaRPr lang="ru-RU" sz="1000">
                        <a:latin typeface="Liberation Serif" pitchFamily="18" charset="0"/>
                        <a:ea typeface="Liberation Serif" pitchFamily="18" charset="0"/>
                        <a:cs typeface="Liberation Serif" pitchFamily="18" charset="0"/>
                      </a:endParaRPr>
                    </a:p>
                  </a:txBody>
                  <a:tcPr/>
                </a:tc>
                <a:tc>
                  <a:txBody>
                    <a:bodyPr/>
                    <a:lstStyle/>
                    <a:p>
                      <a:pPr algn="ctr"/>
                      <a:endParaRPr lang="ru-RU" sz="1000">
                        <a:latin typeface="Liberation Serif" pitchFamily="18" charset="0"/>
                        <a:ea typeface="Liberation Serif" pitchFamily="18" charset="0"/>
                        <a:cs typeface="Liberation Serif" pitchFamily="18" charset="0"/>
                      </a:endParaRPr>
                    </a:p>
                  </a:txBody>
                  <a:tcPr/>
                </a:tc>
              </a:tr>
              <a:tr h="248414">
                <a:tc>
                  <a:txBody>
                    <a:bodyPr/>
                    <a:lstStyle/>
                    <a:p>
                      <a:r>
                        <a:rPr lang="ru-RU" sz="1000" dirty="0" smtClean="0">
                          <a:latin typeface="Liberation Serif" pitchFamily="18" charset="0"/>
                          <a:ea typeface="Liberation Serif" pitchFamily="18" charset="0"/>
                          <a:cs typeface="Liberation Serif" pitchFamily="18" charset="0"/>
                        </a:rPr>
                        <a:t>Коммунальное хозяйство</a:t>
                      </a:r>
                      <a:endParaRPr lang="ru-RU" sz="1000" dirty="0">
                        <a:latin typeface="Liberation Serif" pitchFamily="18" charset="0"/>
                        <a:ea typeface="Liberation Serif" pitchFamily="18" charset="0"/>
                        <a:cs typeface="Liberation Serif" pitchFamily="18" charset="0"/>
                      </a:endParaRPr>
                    </a:p>
                  </a:txBody>
                  <a:tcPr>
                    <a:solidFill>
                      <a:schemeClr val="accent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Liberation Serif" pitchFamily="18" charset="0"/>
                          <a:ea typeface="Liberation Serif" pitchFamily="18" charset="0"/>
                          <a:cs typeface="Liberation Serif" pitchFamily="18" charset="0"/>
                        </a:rPr>
                        <a:t>400</a:t>
                      </a:r>
                    </a:p>
                  </a:txBody>
                  <a:tcPr>
                    <a:solidFill>
                      <a:schemeClr val="accent4"/>
                    </a:solidFill>
                  </a:tcPr>
                </a:tc>
                <a:tc>
                  <a:txBody>
                    <a:bodyPr/>
                    <a:lstStyle/>
                    <a:p>
                      <a:pPr algn="ctr"/>
                      <a:r>
                        <a:rPr lang="ru-RU" sz="1000" dirty="0" smtClean="0">
                          <a:latin typeface="Liberation Serif" pitchFamily="18" charset="0"/>
                          <a:ea typeface="Liberation Serif" pitchFamily="18" charset="0"/>
                          <a:cs typeface="Liberation Serif" pitchFamily="18" charset="0"/>
                        </a:rPr>
                        <a:t>339,0</a:t>
                      </a:r>
                      <a:endParaRPr lang="ru-RU" sz="1000" dirty="0">
                        <a:latin typeface="Liberation Serif" pitchFamily="18" charset="0"/>
                        <a:ea typeface="Liberation Serif" pitchFamily="18" charset="0"/>
                        <a:cs typeface="Liberation Serif" pitchFamily="18" charset="0"/>
                      </a:endParaRPr>
                    </a:p>
                  </a:txBody>
                  <a:tcPr>
                    <a:solidFill>
                      <a:schemeClr val="accent4"/>
                    </a:solidFill>
                  </a:tcPr>
                </a:tc>
                <a:tc>
                  <a:txBody>
                    <a:bodyPr/>
                    <a:lstStyle/>
                    <a:p>
                      <a:pPr algn="ctr"/>
                      <a:r>
                        <a:rPr lang="ru-RU" sz="1000" dirty="0" smtClean="0">
                          <a:latin typeface="Liberation Serif" pitchFamily="18" charset="0"/>
                          <a:ea typeface="Liberation Serif" pitchFamily="18" charset="0"/>
                          <a:cs typeface="Liberation Serif" pitchFamily="18" charset="0"/>
                        </a:rPr>
                        <a:t>339,0</a:t>
                      </a:r>
                      <a:endParaRPr lang="ru-RU" sz="1000" dirty="0">
                        <a:latin typeface="Liberation Serif" pitchFamily="18" charset="0"/>
                        <a:ea typeface="Liberation Serif" pitchFamily="18" charset="0"/>
                        <a:cs typeface="Liberation Serif" pitchFamily="18" charset="0"/>
                      </a:endParaRPr>
                    </a:p>
                  </a:txBody>
                  <a:tcPr>
                    <a:solidFill>
                      <a:schemeClr val="accent4"/>
                    </a:solidFill>
                  </a:tcPr>
                </a:tc>
                <a:tc>
                  <a:txBody>
                    <a:bodyPr/>
                    <a:lstStyle/>
                    <a:p>
                      <a:pPr algn="ctr"/>
                      <a:r>
                        <a:rPr lang="ru-RU" sz="1000" dirty="0" smtClean="0">
                          <a:latin typeface="Liberation Serif" pitchFamily="18" charset="0"/>
                          <a:ea typeface="Liberation Serif" pitchFamily="18" charset="0"/>
                          <a:cs typeface="Liberation Serif" pitchFamily="18" charset="0"/>
                        </a:rPr>
                        <a:t>400</a:t>
                      </a:r>
                      <a:endParaRPr lang="ru-RU" sz="1000" dirty="0">
                        <a:latin typeface="Liberation Serif" pitchFamily="18" charset="0"/>
                        <a:ea typeface="Liberation Serif" pitchFamily="18" charset="0"/>
                        <a:cs typeface="Liberation Serif" pitchFamily="18" charset="0"/>
                      </a:endParaRPr>
                    </a:p>
                  </a:txBody>
                  <a:tcPr>
                    <a:solidFill>
                      <a:schemeClr val="accent4"/>
                    </a:solidFill>
                  </a:tcPr>
                </a:tc>
                <a:tc>
                  <a:txBody>
                    <a:bodyPr/>
                    <a:lstStyle/>
                    <a:p>
                      <a:pPr algn="ctr"/>
                      <a:r>
                        <a:rPr lang="ru-RU" sz="1000" dirty="0" smtClean="0">
                          <a:latin typeface="Liberation Serif" pitchFamily="18" charset="0"/>
                          <a:ea typeface="Liberation Serif" pitchFamily="18" charset="0"/>
                          <a:cs typeface="Liberation Serif" pitchFamily="18" charset="0"/>
                        </a:rPr>
                        <a:t>400</a:t>
                      </a:r>
                      <a:endParaRPr lang="ru-RU" sz="1000" dirty="0">
                        <a:latin typeface="Liberation Serif" pitchFamily="18" charset="0"/>
                        <a:ea typeface="Liberation Serif" pitchFamily="18" charset="0"/>
                        <a:cs typeface="Liberation Serif" pitchFamily="18" charset="0"/>
                      </a:endParaRPr>
                    </a:p>
                  </a:txBody>
                  <a:tcPr>
                    <a:solidFill>
                      <a:schemeClr val="accent4"/>
                    </a:solidFill>
                  </a:tcPr>
                </a:tc>
              </a:tr>
              <a:tr h="248414">
                <a:tc>
                  <a:txBody>
                    <a:bodyPr/>
                    <a:lstStyle/>
                    <a:p>
                      <a:r>
                        <a:rPr lang="ru-RU" sz="1000" dirty="0" smtClean="0">
                          <a:latin typeface="Liberation Serif" pitchFamily="18" charset="0"/>
                          <a:ea typeface="Liberation Serif" pitchFamily="18" charset="0"/>
                          <a:cs typeface="Liberation Serif" pitchFamily="18" charset="0"/>
                        </a:rPr>
                        <a:t>Благоустройство</a:t>
                      </a:r>
                      <a:endParaRPr lang="ru-RU" sz="1000" dirty="0">
                        <a:latin typeface="Liberation Serif" pitchFamily="18" charset="0"/>
                        <a:ea typeface="Liberation Serif" pitchFamily="18" charset="0"/>
                        <a:cs typeface="Liberation Serif" pitchFamily="18" charset="0"/>
                      </a:endParaRPr>
                    </a:p>
                  </a:txBody>
                  <a:tcPr>
                    <a:solidFill>
                      <a:schemeClr val="accent4">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000" dirty="0" smtClean="0">
                        <a:latin typeface="Liberation Serif" pitchFamily="18" charset="0"/>
                        <a:ea typeface="Liberation Serif" pitchFamily="18" charset="0"/>
                        <a:cs typeface="Liberation Serif" pitchFamily="18" charset="0"/>
                      </a:endParaRPr>
                    </a:p>
                  </a:txBody>
                  <a:tcPr>
                    <a:solidFill>
                      <a:schemeClr val="accent4">
                        <a:lumMod val="75000"/>
                      </a:schemeClr>
                    </a:solidFill>
                  </a:tcPr>
                </a:tc>
                <a:tc>
                  <a:txBody>
                    <a:bodyPr/>
                    <a:lstStyle/>
                    <a:p>
                      <a:pPr algn="ctr"/>
                      <a:endParaRPr lang="ru-RU" sz="1000" dirty="0">
                        <a:latin typeface="Liberation Serif" pitchFamily="18" charset="0"/>
                        <a:ea typeface="Liberation Serif" pitchFamily="18" charset="0"/>
                        <a:cs typeface="Liberation Serif" pitchFamily="18" charset="0"/>
                      </a:endParaRPr>
                    </a:p>
                  </a:txBody>
                  <a:tcPr>
                    <a:solidFill>
                      <a:schemeClr val="accent4">
                        <a:lumMod val="75000"/>
                      </a:schemeClr>
                    </a:solidFill>
                  </a:tcPr>
                </a:tc>
                <a:tc>
                  <a:txBody>
                    <a:bodyPr/>
                    <a:lstStyle/>
                    <a:p>
                      <a:pPr algn="ctr"/>
                      <a:r>
                        <a:rPr lang="ru-RU" sz="1000" dirty="0" smtClean="0">
                          <a:latin typeface="Liberation Serif" pitchFamily="18" charset="0"/>
                          <a:ea typeface="Liberation Serif" pitchFamily="18" charset="0"/>
                          <a:cs typeface="Liberation Serif" pitchFamily="18" charset="0"/>
                        </a:rPr>
                        <a:t>18 156,0</a:t>
                      </a:r>
                      <a:endParaRPr lang="ru-RU" sz="1000" dirty="0">
                        <a:latin typeface="Liberation Serif" pitchFamily="18" charset="0"/>
                        <a:ea typeface="Liberation Serif" pitchFamily="18" charset="0"/>
                        <a:cs typeface="Liberation Serif" pitchFamily="18" charset="0"/>
                      </a:endParaRPr>
                    </a:p>
                  </a:txBody>
                  <a:tcPr>
                    <a:solidFill>
                      <a:schemeClr val="accent4">
                        <a:lumMod val="75000"/>
                      </a:schemeClr>
                    </a:solidFill>
                  </a:tcPr>
                </a:tc>
                <a:tc>
                  <a:txBody>
                    <a:bodyPr/>
                    <a:lstStyle/>
                    <a:p>
                      <a:pPr algn="ctr"/>
                      <a:endParaRPr lang="ru-RU" sz="1000" dirty="0">
                        <a:latin typeface="Liberation Serif" pitchFamily="18" charset="0"/>
                        <a:ea typeface="Liberation Serif" pitchFamily="18" charset="0"/>
                        <a:cs typeface="Liberation Serif" pitchFamily="18" charset="0"/>
                      </a:endParaRPr>
                    </a:p>
                  </a:txBody>
                  <a:tcPr>
                    <a:solidFill>
                      <a:schemeClr val="accent4">
                        <a:lumMod val="75000"/>
                      </a:schemeClr>
                    </a:solidFill>
                  </a:tcPr>
                </a:tc>
                <a:tc>
                  <a:txBody>
                    <a:bodyPr/>
                    <a:lstStyle/>
                    <a:p>
                      <a:pPr algn="ctr"/>
                      <a:endParaRPr lang="ru-RU" sz="1000" dirty="0">
                        <a:latin typeface="Liberation Serif" pitchFamily="18" charset="0"/>
                        <a:ea typeface="Liberation Serif" pitchFamily="18" charset="0"/>
                        <a:cs typeface="Liberation Serif" pitchFamily="18" charset="0"/>
                      </a:endParaRPr>
                    </a:p>
                  </a:txBody>
                  <a:tcPr>
                    <a:solidFill>
                      <a:schemeClr val="accent4">
                        <a:lumMod val="75000"/>
                      </a:schemeClr>
                    </a:solidFill>
                  </a:tcPr>
                </a:tc>
              </a:tr>
              <a:tr h="248414">
                <a:tc>
                  <a:txBody>
                    <a:bodyPr/>
                    <a:lstStyle/>
                    <a:p>
                      <a:r>
                        <a:rPr lang="ru-RU" sz="1000" dirty="0" smtClean="0">
                          <a:latin typeface="Liberation Serif" pitchFamily="18" charset="0"/>
                          <a:ea typeface="Liberation Serif" pitchFamily="18" charset="0"/>
                          <a:cs typeface="Liberation Serif" pitchFamily="18" charset="0"/>
                        </a:rPr>
                        <a:t>Другие вопросы в области жилищно-коммунального</a:t>
                      </a:r>
                      <a:r>
                        <a:rPr lang="ru-RU" sz="1000" baseline="0" dirty="0" smtClean="0">
                          <a:latin typeface="Liberation Serif" pitchFamily="18" charset="0"/>
                          <a:ea typeface="Liberation Serif" pitchFamily="18" charset="0"/>
                          <a:cs typeface="Liberation Serif" pitchFamily="18" charset="0"/>
                        </a:rPr>
                        <a:t> хозяйства</a:t>
                      </a:r>
                      <a:endParaRPr lang="ru-RU" sz="1000" dirty="0">
                        <a:latin typeface="Liberation Serif" pitchFamily="18" charset="0"/>
                        <a:ea typeface="Liberation Serif" pitchFamily="18" charset="0"/>
                        <a:cs typeface="Liberation Serif" pitchFamily="18" charset="0"/>
                      </a:endParaRPr>
                    </a:p>
                  </a:txBody>
                  <a:tcP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Liberation Serif" pitchFamily="18" charset="0"/>
                          <a:ea typeface="Liberation Serif" pitchFamily="18" charset="0"/>
                          <a:cs typeface="Liberation Serif" pitchFamily="18" charset="0"/>
                        </a:rPr>
                        <a:t>21</a:t>
                      </a:r>
                    </a:p>
                  </a:txBody>
                  <a:tcPr>
                    <a:solidFill>
                      <a:schemeClr val="accent4">
                        <a:lumMod val="40000"/>
                        <a:lumOff val="60000"/>
                      </a:schemeClr>
                    </a:solidFill>
                  </a:tcPr>
                </a:tc>
                <a:tc>
                  <a:txBody>
                    <a:bodyPr/>
                    <a:lstStyle/>
                    <a:p>
                      <a:pPr algn="ctr"/>
                      <a:r>
                        <a:rPr lang="ru-RU" sz="1000" dirty="0" smtClean="0">
                          <a:latin typeface="Liberation Serif" pitchFamily="18" charset="0"/>
                          <a:ea typeface="Liberation Serif" pitchFamily="18" charset="0"/>
                          <a:cs typeface="Liberation Serif" pitchFamily="18" charset="0"/>
                        </a:rPr>
                        <a:t>16,0</a:t>
                      </a:r>
                      <a:endParaRPr lang="ru-RU" sz="1000" dirty="0">
                        <a:latin typeface="Liberation Serif" pitchFamily="18" charset="0"/>
                        <a:ea typeface="Liberation Serif" pitchFamily="18" charset="0"/>
                        <a:cs typeface="Liberation Serif" pitchFamily="18" charset="0"/>
                      </a:endParaRPr>
                    </a:p>
                  </a:txBody>
                  <a:tcPr>
                    <a:solidFill>
                      <a:schemeClr val="accent4">
                        <a:lumMod val="40000"/>
                        <a:lumOff val="60000"/>
                      </a:schemeClr>
                    </a:solidFill>
                  </a:tcPr>
                </a:tc>
                <a:tc>
                  <a:txBody>
                    <a:bodyPr/>
                    <a:lstStyle/>
                    <a:p>
                      <a:pPr algn="ctr"/>
                      <a:r>
                        <a:rPr lang="ru-RU" sz="1000" dirty="0" smtClean="0">
                          <a:latin typeface="Liberation Serif" pitchFamily="18" charset="0"/>
                          <a:ea typeface="Liberation Serif" pitchFamily="18" charset="0"/>
                          <a:cs typeface="Liberation Serif" pitchFamily="18" charset="0"/>
                        </a:rPr>
                        <a:t>61,0</a:t>
                      </a:r>
                      <a:endParaRPr lang="ru-RU" sz="1000" dirty="0">
                        <a:latin typeface="Liberation Serif" pitchFamily="18" charset="0"/>
                        <a:ea typeface="Liberation Serif" pitchFamily="18" charset="0"/>
                        <a:cs typeface="Liberation Serif" pitchFamily="18" charset="0"/>
                      </a:endParaRPr>
                    </a:p>
                  </a:txBody>
                  <a:tcPr>
                    <a:solidFill>
                      <a:schemeClr val="accent4">
                        <a:lumMod val="40000"/>
                        <a:lumOff val="60000"/>
                      </a:schemeClr>
                    </a:solidFill>
                  </a:tcPr>
                </a:tc>
                <a:tc>
                  <a:txBody>
                    <a:bodyPr/>
                    <a:lstStyle/>
                    <a:p>
                      <a:pPr algn="ctr"/>
                      <a:r>
                        <a:rPr lang="ru-RU" sz="1000" dirty="0" smtClean="0">
                          <a:latin typeface="Liberation Serif" pitchFamily="18" charset="0"/>
                          <a:ea typeface="Liberation Serif" pitchFamily="18" charset="0"/>
                          <a:cs typeface="Liberation Serif" pitchFamily="18" charset="0"/>
                        </a:rPr>
                        <a:t>55,0</a:t>
                      </a:r>
                      <a:endParaRPr lang="ru-RU" sz="1000" dirty="0">
                        <a:latin typeface="Liberation Serif" pitchFamily="18" charset="0"/>
                        <a:ea typeface="Liberation Serif" pitchFamily="18" charset="0"/>
                        <a:cs typeface="Liberation Serif" pitchFamily="18" charset="0"/>
                      </a:endParaRPr>
                    </a:p>
                  </a:txBody>
                  <a:tcPr>
                    <a:solidFill>
                      <a:schemeClr val="accent4">
                        <a:lumMod val="40000"/>
                        <a:lumOff val="60000"/>
                      </a:schemeClr>
                    </a:solidFill>
                  </a:tcPr>
                </a:tc>
                <a:tc>
                  <a:txBody>
                    <a:bodyPr/>
                    <a:lstStyle/>
                    <a:p>
                      <a:pPr algn="ctr"/>
                      <a:r>
                        <a:rPr lang="ru-RU" sz="1000" dirty="0" smtClean="0">
                          <a:latin typeface="Liberation Serif" pitchFamily="18" charset="0"/>
                          <a:ea typeface="Liberation Serif" pitchFamily="18" charset="0"/>
                          <a:cs typeface="Liberation Serif" pitchFamily="18" charset="0"/>
                        </a:rPr>
                        <a:t>76,0</a:t>
                      </a:r>
                      <a:endParaRPr lang="ru-RU" sz="1000" dirty="0">
                        <a:latin typeface="Liberation Serif" pitchFamily="18" charset="0"/>
                        <a:ea typeface="Liberation Serif" pitchFamily="18" charset="0"/>
                        <a:cs typeface="Liberation Serif" pitchFamily="18" charset="0"/>
                      </a:endParaRPr>
                    </a:p>
                  </a:txBody>
                  <a:tcPr>
                    <a:solidFill>
                      <a:schemeClr val="accent4">
                        <a:lumMod val="40000"/>
                        <a:lumOff val="60000"/>
                      </a:schemeClr>
                    </a:solidFill>
                  </a:tcPr>
                </a:tc>
              </a:tr>
            </a:tbl>
          </a:graphicData>
        </a:graphic>
      </p:graphicFrame>
      <p:sp>
        <p:nvSpPr>
          <p:cNvPr id="6" name="Заголовок 1"/>
          <p:cNvSpPr txBox="1">
            <a:spLocks/>
          </p:cNvSpPr>
          <p:nvPr/>
        </p:nvSpPr>
        <p:spPr>
          <a:xfrm>
            <a:off x="1043608" y="0"/>
            <a:ext cx="7581528" cy="51952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IV. </a:t>
            </a:r>
            <a:r>
              <a:rPr kumimoji="0" lang="ru-RU"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Расходы бюджета</a:t>
            </a:r>
            <a:endParaRPr kumimoji="0" lang="ru-RU" sz="1300" b="0" i="0" u="none" strike="noStrike" kern="1200" cap="none" spc="0" normalizeH="0" baseline="0" noProof="0" dirty="0">
              <a:ln>
                <a:noFill/>
              </a:ln>
              <a:solidFill>
                <a:schemeClr val="tx1"/>
              </a:solidFill>
              <a:effectLst/>
              <a:uLnTx/>
              <a:uFillTx/>
              <a:latin typeface="Liberation Serif" pitchFamily="18" charset="0"/>
              <a:ea typeface="Liberation Serif" pitchFamily="18" charset="0"/>
              <a:cs typeface="Liberation Serif" pitchFamily="18" charset="0"/>
            </a:endParaRPr>
          </a:p>
        </p:txBody>
      </p:sp>
      <p:graphicFrame>
        <p:nvGraphicFramePr>
          <p:cNvPr id="7" name="Диаграмма 6"/>
          <p:cNvGraphicFramePr/>
          <p:nvPr/>
        </p:nvGraphicFramePr>
        <p:xfrm>
          <a:off x="1115616" y="3219822"/>
          <a:ext cx="7776864" cy="165618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https://semavi.ws/public/event_photo/ab/85/66f7080b19f4a37c916c38627cd9bfe7.jpg"/>
          <p:cNvPicPr/>
          <p:nvPr/>
        </p:nvPicPr>
        <p:blipFill>
          <a:blip r:embed="rId2" cstate="print">
            <a:lum bright="40000"/>
          </a:blip>
          <a:srcRect/>
          <a:stretch>
            <a:fillRect/>
          </a:stretch>
        </p:blipFill>
        <p:spPr bwMode="auto">
          <a:xfrm>
            <a:off x="1115616" y="123478"/>
            <a:ext cx="7848872" cy="4896544"/>
          </a:xfrm>
          <a:prstGeom prst="rect">
            <a:avLst/>
          </a:prstGeom>
          <a:noFill/>
          <a:ln w="9525">
            <a:noFill/>
            <a:miter lim="800000"/>
            <a:headEnd/>
            <a:tailEnd/>
          </a:ln>
        </p:spPr>
      </p:pic>
      <p:sp>
        <p:nvSpPr>
          <p:cNvPr id="2" name="Заголовок 1"/>
          <p:cNvSpPr>
            <a:spLocks noGrp="1"/>
          </p:cNvSpPr>
          <p:nvPr>
            <p:ph type="title"/>
          </p:nvPr>
        </p:nvSpPr>
        <p:spPr/>
        <p:txBody>
          <a:bodyPr>
            <a:normAutofit/>
          </a:bodyPr>
          <a:lstStyle/>
          <a:p>
            <a:pPr algn="ctr"/>
            <a:r>
              <a:rPr lang="ru-RU" sz="1600" b="1" dirty="0" smtClean="0">
                <a:latin typeface="Liberation Serif" pitchFamily="18" charset="0"/>
                <a:ea typeface="Liberation Serif" pitchFamily="18" charset="0"/>
                <a:cs typeface="Liberation Serif" pitchFamily="18" charset="0"/>
              </a:rPr>
              <a:t>Охрана окружающей среды</a:t>
            </a:r>
            <a:br>
              <a:rPr lang="ru-RU" sz="1600" b="1" dirty="0" smtClean="0">
                <a:latin typeface="Liberation Serif" pitchFamily="18" charset="0"/>
                <a:ea typeface="Liberation Serif" pitchFamily="18" charset="0"/>
                <a:cs typeface="Liberation Serif" pitchFamily="18" charset="0"/>
              </a:rPr>
            </a:br>
            <a:r>
              <a:rPr lang="ru-RU" sz="1600" dirty="0" smtClean="0">
                <a:latin typeface="Liberation Serif" pitchFamily="18" charset="0"/>
                <a:ea typeface="Liberation Serif" pitchFamily="18" charset="0"/>
                <a:cs typeface="Liberation Serif" pitchFamily="18" charset="0"/>
              </a:rPr>
              <a:t>900 тыс. руб. – будет направлено на финансирование в 2020 году</a:t>
            </a:r>
            <a:endParaRPr lang="ru-RU" sz="1600" b="1" dirty="0">
              <a:latin typeface="Liberation Serif" pitchFamily="18" charset="0"/>
              <a:ea typeface="Liberation Serif" pitchFamily="18" charset="0"/>
              <a:cs typeface="Liberation Serif" pitchFamily="18" charset="0"/>
            </a:endParaRPr>
          </a:p>
        </p:txBody>
      </p:sp>
      <p:graphicFrame>
        <p:nvGraphicFramePr>
          <p:cNvPr id="5" name="Содержимое 4"/>
          <p:cNvGraphicFramePr>
            <a:graphicFrameLocks noGrp="1"/>
          </p:cNvGraphicFramePr>
          <p:nvPr>
            <p:ph sz="half" idx="1"/>
          </p:nvPr>
        </p:nvGraphicFramePr>
        <p:xfrm>
          <a:off x="1115616" y="1126967"/>
          <a:ext cx="7848998" cy="1284734"/>
        </p:xfrm>
        <a:graphic>
          <a:graphicData uri="http://schemas.openxmlformats.org/drawingml/2006/table">
            <a:tbl>
              <a:tblPr firstRow="1" bandRow="1">
                <a:tableStyleId>{5C22544A-7EE6-4342-B048-85BDC9FD1C3A}</a:tableStyleId>
              </a:tblPr>
              <a:tblGrid>
                <a:gridCol w="3888432"/>
                <a:gridCol w="792088"/>
                <a:gridCol w="792088"/>
                <a:gridCol w="792088"/>
                <a:gridCol w="792088"/>
                <a:gridCol w="792214"/>
              </a:tblGrid>
              <a:tr h="370840">
                <a:tc>
                  <a:txBody>
                    <a:bodyPr/>
                    <a:lstStyle/>
                    <a:p>
                      <a:pPr algn="ctr"/>
                      <a:r>
                        <a:rPr lang="ru-RU" sz="1000" dirty="0" smtClean="0">
                          <a:latin typeface="Liberation Serif" pitchFamily="18" charset="0"/>
                          <a:ea typeface="Liberation Serif" pitchFamily="18" charset="0"/>
                          <a:cs typeface="Liberation Serif" pitchFamily="18" charset="0"/>
                        </a:rPr>
                        <a:t>Подраздел</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2018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2019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2020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2021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2022 год (прогноз) тыс. руб.</a:t>
                      </a:r>
                      <a:endParaRPr lang="ru-RU" sz="1000" dirty="0">
                        <a:latin typeface="Liberation Serif" pitchFamily="18" charset="0"/>
                        <a:ea typeface="Liberation Serif" pitchFamily="18" charset="0"/>
                        <a:cs typeface="Liberation Serif" pitchFamily="18" charset="0"/>
                      </a:endParaRPr>
                    </a:p>
                  </a:txBody>
                  <a:tcPr/>
                </a:tc>
              </a:tr>
              <a:tr h="0">
                <a:tc>
                  <a:txBody>
                    <a:bodyPr/>
                    <a:lstStyle/>
                    <a:p>
                      <a:r>
                        <a:rPr lang="ru-RU" sz="1000" b="1" dirty="0" smtClean="0">
                          <a:latin typeface="Liberation Serif" pitchFamily="18" charset="0"/>
                          <a:ea typeface="Liberation Serif" pitchFamily="18" charset="0"/>
                          <a:cs typeface="Liberation Serif" pitchFamily="18" charset="0"/>
                        </a:rPr>
                        <a:t>Охрана окружающей</a:t>
                      </a:r>
                      <a:r>
                        <a:rPr lang="ru-RU" sz="1000" b="1" baseline="0" dirty="0" smtClean="0">
                          <a:latin typeface="Liberation Serif" pitchFamily="18" charset="0"/>
                          <a:ea typeface="Liberation Serif" pitchFamily="18" charset="0"/>
                          <a:cs typeface="Liberation Serif" pitchFamily="18" charset="0"/>
                        </a:rPr>
                        <a:t> среды, </a:t>
                      </a:r>
                      <a:r>
                        <a:rPr lang="ru-RU" sz="1000" b="1" dirty="0" smtClean="0">
                          <a:latin typeface="Liberation Serif" pitchFamily="18" charset="0"/>
                          <a:ea typeface="Liberation Serif" pitchFamily="18" charset="0"/>
                          <a:cs typeface="Liberation Serif" pitchFamily="18" charset="0"/>
                        </a:rPr>
                        <a:t>всего</a:t>
                      </a:r>
                      <a:endParaRPr lang="ru-RU" sz="1000" b="1"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1 100</a:t>
                      </a:r>
                    </a:p>
                  </a:txBody>
                  <a:tcPr/>
                </a:tc>
                <a:tc>
                  <a:txBody>
                    <a:bodyPr/>
                    <a:lstStyle/>
                    <a:p>
                      <a:pPr algn="ctr"/>
                      <a:r>
                        <a:rPr lang="ru-RU" sz="1000" dirty="0" smtClean="0">
                          <a:latin typeface="Liberation Serif" pitchFamily="18" charset="0"/>
                          <a:ea typeface="Liberation Serif" pitchFamily="18" charset="0"/>
                          <a:cs typeface="Liberation Serif" pitchFamily="18" charset="0"/>
                        </a:rPr>
                        <a:t>934</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900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820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820</a:t>
                      </a:r>
                      <a:endParaRPr lang="ru-RU" sz="1000" dirty="0">
                        <a:latin typeface="Liberation Serif" pitchFamily="18" charset="0"/>
                        <a:ea typeface="Liberation Serif" pitchFamily="18" charset="0"/>
                        <a:cs typeface="Liberation Serif" pitchFamily="18" charset="0"/>
                      </a:endParaRPr>
                    </a:p>
                  </a:txBody>
                  <a:tcPr/>
                </a:tc>
              </a:tr>
              <a:tr h="148247">
                <a:tc>
                  <a:txBody>
                    <a:bodyPr/>
                    <a:lstStyle/>
                    <a:p>
                      <a:r>
                        <a:rPr lang="ru-RU" sz="1000" dirty="0" smtClean="0">
                          <a:latin typeface="Liberation Serif" pitchFamily="18" charset="0"/>
                          <a:ea typeface="Liberation Serif" pitchFamily="18" charset="0"/>
                          <a:cs typeface="Liberation Serif" pitchFamily="18" charset="0"/>
                        </a:rPr>
                        <a:t>в том числе</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a:latin typeface="Liberation Serif" pitchFamily="18" charset="0"/>
                        <a:ea typeface="Liberation Serif" pitchFamily="18" charset="0"/>
                        <a:cs typeface="Liberation Serif" pitchFamily="18" charset="0"/>
                      </a:endParaRPr>
                    </a:p>
                  </a:txBody>
                  <a:tcPr/>
                </a:tc>
              </a:tr>
              <a:tr h="248414">
                <a:tc>
                  <a:txBody>
                    <a:bodyPr/>
                    <a:lstStyle/>
                    <a:p>
                      <a:r>
                        <a:rPr lang="ru-RU" sz="1000" dirty="0" smtClean="0">
                          <a:latin typeface="Liberation Serif" pitchFamily="18" charset="0"/>
                          <a:ea typeface="Liberation Serif" pitchFamily="18" charset="0"/>
                          <a:cs typeface="Liberation Serif" pitchFamily="18" charset="0"/>
                        </a:rPr>
                        <a:t>Сбор, удаление отходов и очистка сточных вод</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1 100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934</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900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820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820</a:t>
                      </a:r>
                      <a:endParaRPr lang="ru-RU" sz="1000" dirty="0">
                        <a:latin typeface="Liberation Serif" pitchFamily="18" charset="0"/>
                        <a:ea typeface="Liberation Serif" pitchFamily="18" charset="0"/>
                        <a:cs typeface="Liberation Serif" pitchFamily="18" charset="0"/>
                      </a:endParaRPr>
                    </a:p>
                  </a:txBody>
                  <a:tcPr/>
                </a:tc>
              </a:tr>
            </a:tbl>
          </a:graphicData>
        </a:graphic>
      </p:graphicFrame>
      <p:sp>
        <p:nvSpPr>
          <p:cNvPr id="6" name="Заголовок 1"/>
          <p:cNvSpPr txBox="1">
            <a:spLocks/>
          </p:cNvSpPr>
          <p:nvPr/>
        </p:nvSpPr>
        <p:spPr>
          <a:xfrm>
            <a:off x="1043608" y="0"/>
            <a:ext cx="7581528" cy="51952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IV. </a:t>
            </a:r>
            <a:r>
              <a:rPr kumimoji="0" lang="ru-RU"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Расходы бюджета</a:t>
            </a:r>
            <a:endParaRPr kumimoji="0" lang="ru-RU" sz="1300" b="0" i="0" u="none" strike="noStrike" kern="1200" cap="none" spc="0" normalizeH="0" baseline="0" noProof="0" dirty="0">
              <a:ln>
                <a:noFill/>
              </a:ln>
              <a:solidFill>
                <a:schemeClr val="tx1"/>
              </a:solidFill>
              <a:effectLst/>
              <a:uLnTx/>
              <a:uFillTx/>
              <a:latin typeface="Liberation Serif" pitchFamily="18" charset="0"/>
              <a:ea typeface="Liberation Serif" pitchFamily="18" charset="0"/>
              <a:cs typeface="Liberation Serif" pitchFamily="18" charset="0"/>
            </a:endParaRPr>
          </a:p>
        </p:txBody>
      </p:sp>
      <p:sp>
        <p:nvSpPr>
          <p:cNvPr id="8" name="Заголовок 1"/>
          <p:cNvSpPr txBox="1">
            <a:spLocks/>
          </p:cNvSpPr>
          <p:nvPr/>
        </p:nvSpPr>
        <p:spPr>
          <a:xfrm>
            <a:off x="1547664" y="2499742"/>
            <a:ext cx="7498080" cy="857250"/>
          </a:xfrm>
          <a:prstGeom prst="rect">
            <a:avLst/>
          </a:prstGeom>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6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Liberation Serif" pitchFamily="18" charset="0"/>
                <a:ea typeface="Liberation Serif" pitchFamily="18" charset="0"/>
                <a:cs typeface="Liberation Serif" pitchFamily="18" charset="0"/>
              </a:rPr>
              <a:t>Средства массовой информации</a:t>
            </a:r>
            <a:br>
              <a:rPr kumimoji="0" lang="ru-RU" sz="16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Liberation Serif" pitchFamily="18" charset="0"/>
                <a:ea typeface="Liberation Serif" pitchFamily="18" charset="0"/>
                <a:cs typeface="Liberation Serif" pitchFamily="18" charset="0"/>
              </a:rPr>
            </a:br>
            <a:r>
              <a:rPr kumimoji="0" lang="ru-RU" sz="16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Liberation Serif" pitchFamily="18" charset="0"/>
                <a:ea typeface="Liberation Serif" pitchFamily="18" charset="0"/>
                <a:cs typeface="Liberation Serif" pitchFamily="18" charset="0"/>
              </a:rPr>
              <a:t>1 400 тыс. руб. – будет направлено на финансирование в 2020 году</a:t>
            </a:r>
            <a:endParaRPr kumimoji="0" lang="ru-RU" sz="1600" b="1"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Liberation Serif" pitchFamily="18" charset="0"/>
              <a:ea typeface="Liberation Serif" pitchFamily="18" charset="0"/>
              <a:cs typeface="Liberation Serif" pitchFamily="18" charset="0"/>
            </a:endParaRPr>
          </a:p>
        </p:txBody>
      </p:sp>
      <p:graphicFrame>
        <p:nvGraphicFramePr>
          <p:cNvPr id="9" name="Содержимое 4"/>
          <p:cNvGraphicFramePr>
            <a:graphicFrameLocks noGrp="1"/>
          </p:cNvGraphicFramePr>
          <p:nvPr>
            <p:ph sz="half" idx="1"/>
          </p:nvPr>
        </p:nvGraphicFramePr>
        <p:xfrm>
          <a:off x="1115616" y="3363838"/>
          <a:ext cx="7848998" cy="1284734"/>
        </p:xfrm>
        <a:graphic>
          <a:graphicData uri="http://schemas.openxmlformats.org/drawingml/2006/table">
            <a:tbl>
              <a:tblPr firstRow="1" bandRow="1">
                <a:tableStyleId>{5C22544A-7EE6-4342-B048-85BDC9FD1C3A}</a:tableStyleId>
              </a:tblPr>
              <a:tblGrid>
                <a:gridCol w="3888432"/>
                <a:gridCol w="792088"/>
                <a:gridCol w="792088"/>
                <a:gridCol w="792088"/>
                <a:gridCol w="792088"/>
                <a:gridCol w="792214"/>
              </a:tblGrid>
              <a:tr h="370840">
                <a:tc>
                  <a:txBody>
                    <a:bodyPr/>
                    <a:lstStyle/>
                    <a:p>
                      <a:pPr algn="ctr"/>
                      <a:r>
                        <a:rPr lang="ru-RU" sz="1000" dirty="0" smtClean="0">
                          <a:latin typeface="Liberation Serif" pitchFamily="18" charset="0"/>
                          <a:ea typeface="Liberation Serif" pitchFamily="18" charset="0"/>
                          <a:cs typeface="Liberation Serif" pitchFamily="18" charset="0"/>
                        </a:rPr>
                        <a:t>Подраздел</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2018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2019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2020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2021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2022 год (прогноз) тыс. руб.</a:t>
                      </a:r>
                      <a:endParaRPr lang="ru-RU" sz="1000" dirty="0">
                        <a:latin typeface="Liberation Serif" pitchFamily="18" charset="0"/>
                        <a:ea typeface="Liberation Serif" pitchFamily="18" charset="0"/>
                        <a:cs typeface="Liberation Serif" pitchFamily="18" charset="0"/>
                      </a:endParaRPr>
                    </a:p>
                  </a:txBody>
                  <a:tcPr/>
                </a:tc>
              </a:tr>
              <a:tr h="0">
                <a:tc>
                  <a:txBody>
                    <a:bodyPr/>
                    <a:lstStyle/>
                    <a:p>
                      <a:r>
                        <a:rPr lang="ru-RU" sz="1000" b="1" dirty="0" smtClean="0">
                          <a:latin typeface="Liberation Serif" pitchFamily="18" charset="0"/>
                          <a:ea typeface="Liberation Serif" pitchFamily="18" charset="0"/>
                          <a:cs typeface="Liberation Serif" pitchFamily="18" charset="0"/>
                        </a:rPr>
                        <a:t>Средства массовой информации, всего</a:t>
                      </a:r>
                      <a:endParaRPr lang="ru-RU" sz="1000" b="1"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a:t>
                      </a:r>
                      <a:r>
                        <a:rPr lang="ru-RU" sz="1000" baseline="0" dirty="0" smtClean="0">
                          <a:latin typeface="Liberation Serif" pitchFamily="18" charset="0"/>
                          <a:ea typeface="Liberation Serif" pitchFamily="18" charset="0"/>
                          <a:cs typeface="Liberation Serif" pitchFamily="18" charset="0"/>
                        </a:rPr>
                        <a:t> 300</a:t>
                      </a:r>
                      <a:endParaRPr lang="ru-RU" sz="1000" dirty="0" smtClean="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1 300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1 400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500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600</a:t>
                      </a:r>
                      <a:endParaRPr lang="ru-RU" sz="1000" dirty="0">
                        <a:latin typeface="Liberation Serif" pitchFamily="18" charset="0"/>
                        <a:ea typeface="Liberation Serif" pitchFamily="18" charset="0"/>
                        <a:cs typeface="Liberation Serif" pitchFamily="18" charset="0"/>
                      </a:endParaRPr>
                    </a:p>
                  </a:txBody>
                  <a:tcPr/>
                </a:tc>
              </a:tr>
              <a:tr h="148247">
                <a:tc>
                  <a:txBody>
                    <a:bodyPr/>
                    <a:lstStyle/>
                    <a:p>
                      <a:r>
                        <a:rPr lang="ru-RU" sz="1000" dirty="0" smtClean="0">
                          <a:latin typeface="Liberation Serif" pitchFamily="18" charset="0"/>
                          <a:ea typeface="Liberation Serif" pitchFamily="18" charset="0"/>
                          <a:cs typeface="Liberation Serif" pitchFamily="18" charset="0"/>
                        </a:rPr>
                        <a:t>в том числе</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a:latin typeface="Liberation Serif" pitchFamily="18" charset="0"/>
                        <a:ea typeface="Liberation Serif" pitchFamily="18" charset="0"/>
                        <a:cs typeface="Liberation Serif" pitchFamily="18" charset="0"/>
                      </a:endParaRPr>
                    </a:p>
                  </a:txBody>
                  <a:tcPr/>
                </a:tc>
                <a:tc>
                  <a:txBody>
                    <a:bodyPr/>
                    <a:lstStyle/>
                    <a:p>
                      <a:pPr algn="ctr"/>
                      <a:endParaRPr lang="ru-RU" sz="1000">
                        <a:latin typeface="Liberation Serif" pitchFamily="18" charset="0"/>
                        <a:ea typeface="Liberation Serif" pitchFamily="18" charset="0"/>
                        <a:cs typeface="Liberation Serif" pitchFamily="18" charset="0"/>
                      </a:endParaRPr>
                    </a:p>
                  </a:txBody>
                  <a:tcPr/>
                </a:tc>
              </a:tr>
              <a:tr h="248414">
                <a:tc>
                  <a:txBody>
                    <a:bodyPr/>
                    <a:lstStyle/>
                    <a:p>
                      <a:r>
                        <a:rPr lang="ru-RU" sz="1000" dirty="0" smtClean="0">
                          <a:latin typeface="Liberation Serif" pitchFamily="18" charset="0"/>
                          <a:ea typeface="Liberation Serif" pitchFamily="18" charset="0"/>
                          <a:cs typeface="Liberation Serif" pitchFamily="18" charset="0"/>
                        </a:rPr>
                        <a:t>Периодическая печать и  издательства</a:t>
                      </a:r>
                      <a:endParaRPr lang="ru-RU" sz="1000" dirty="0">
                        <a:latin typeface="Liberation Serif" pitchFamily="18" charset="0"/>
                        <a:ea typeface="Liberation Serif" pitchFamily="18" charset="0"/>
                        <a:cs typeface="Liberation Serif" pitchFamily="18" charset="0"/>
                      </a:endParaRPr>
                    </a:p>
                  </a:txBody>
                  <a:tcPr>
                    <a:solidFill>
                      <a:schemeClr val="accent1"/>
                    </a:solidFill>
                  </a:tcPr>
                </a:tc>
                <a:tc>
                  <a:txBody>
                    <a:bodyPr/>
                    <a:lstStyle/>
                    <a:p>
                      <a:pPr algn="ctr"/>
                      <a:r>
                        <a:rPr lang="ru-RU" sz="1000" dirty="0" smtClean="0">
                          <a:latin typeface="Liberation Serif" pitchFamily="18" charset="0"/>
                          <a:ea typeface="Liberation Serif" pitchFamily="18" charset="0"/>
                          <a:cs typeface="Liberation Serif" pitchFamily="18" charset="0"/>
                        </a:rPr>
                        <a:t>1 300</a:t>
                      </a:r>
                      <a:endParaRPr lang="ru-RU" sz="1000" dirty="0">
                        <a:latin typeface="Liberation Serif" pitchFamily="18" charset="0"/>
                        <a:ea typeface="Liberation Serif" pitchFamily="18" charset="0"/>
                        <a:cs typeface="Liberation Serif" pitchFamily="18" charset="0"/>
                      </a:endParaRPr>
                    </a:p>
                  </a:txBody>
                  <a:tcPr>
                    <a:solidFill>
                      <a:schemeClr val="accent1"/>
                    </a:solidFill>
                  </a:tcPr>
                </a:tc>
                <a:tc>
                  <a:txBody>
                    <a:bodyPr/>
                    <a:lstStyle/>
                    <a:p>
                      <a:pPr algn="ctr"/>
                      <a:r>
                        <a:rPr lang="ru-RU" sz="1000" dirty="0" smtClean="0">
                          <a:latin typeface="Liberation Serif" pitchFamily="18" charset="0"/>
                          <a:ea typeface="Liberation Serif" pitchFamily="18" charset="0"/>
                          <a:cs typeface="Liberation Serif" pitchFamily="18" charset="0"/>
                        </a:rPr>
                        <a:t>1 300</a:t>
                      </a:r>
                      <a:endParaRPr lang="ru-RU" sz="1000" dirty="0">
                        <a:latin typeface="Liberation Serif" pitchFamily="18" charset="0"/>
                        <a:ea typeface="Liberation Serif" pitchFamily="18" charset="0"/>
                        <a:cs typeface="Liberation Serif" pitchFamily="18" charset="0"/>
                      </a:endParaRPr>
                    </a:p>
                  </a:txBody>
                  <a:tcPr>
                    <a:solidFill>
                      <a:schemeClr val="accent1"/>
                    </a:solidFill>
                  </a:tcPr>
                </a:tc>
                <a:tc>
                  <a:txBody>
                    <a:bodyPr/>
                    <a:lstStyle/>
                    <a:p>
                      <a:pPr algn="ctr"/>
                      <a:r>
                        <a:rPr lang="ru-RU" sz="1000" dirty="0" smtClean="0">
                          <a:latin typeface="Liberation Serif" pitchFamily="18" charset="0"/>
                          <a:ea typeface="Liberation Serif" pitchFamily="18" charset="0"/>
                          <a:cs typeface="Liberation Serif" pitchFamily="18" charset="0"/>
                        </a:rPr>
                        <a:t>1 400</a:t>
                      </a:r>
                      <a:endParaRPr lang="ru-RU" sz="1000" dirty="0">
                        <a:latin typeface="Liberation Serif" pitchFamily="18" charset="0"/>
                        <a:ea typeface="Liberation Serif" pitchFamily="18" charset="0"/>
                        <a:cs typeface="Liberation Serif" pitchFamily="18" charset="0"/>
                      </a:endParaRPr>
                    </a:p>
                  </a:txBody>
                  <a:tcPr>
                    <a:solidFill>
                      <a:schemeClr val="accent1"/>
                    </a:solidFill>
                  </a:tcPr>
                </a:tc>
                <a:tc>
                  <a:txBody>
                    <a:bodyPr/>
                    <a:lstStyle/>
                    <a:p>
                      <a:pPr algn="ctr"/>
                      <a:r>
                        <a:rPr lang="ru-RU" sz="1000" dirty="0" smtClean="0">
                          <a:latin typeface="Liberation Serif" pitchFamily="18" charset="0"/>
                          <a:ea typeface="Liberation Serif" pitchFamily="18" charset="0"/>
                          <a:cs typeface="Liberation Serif" pitchFamily="18" charset="0"/>
                        </a:rPr>
                        <a:t>500</a:t>
                      </a:r>
                      <a:endParaRPr lang="ru-RU" sz="1000" dirty="0">
                        <a:latin typeface="Liberation Serif" pitchFamily="18" charset="0"/>
                        <a:ea typeface="Liberation Serif" pitchFamily="18" charset="0"/>
                        <a:cs typeface="Liberation Serif" pitchFamily="18" charset="0"/>
                      </a:endParaRPr>
                    </a:p>
                  </a:txBody>
                  <a:tcPr>
                    <a:solidFill>
                      <a:schemeClr val="accent1"/>
                    </a:solidFill>
                  </a:tcPr>
                </a:tc>
                <a:tc>
                  <a:txBody>
                    <a:bodyPr/>
                    <a:lstStyle/>
                    <a:p>
                      <a:pPr algn="ctr"/>
                      <a:r>
                        <a:rPr lang="ru-RU" sz="1000" dirty="0" smtClean="0">
                          <a:latin typeface="Liberation Serif" pitchFamily="18" charset="0"/>
                          <a:ea typeface="Liberation Serif" pitchFamily="18" charset="0"/>
                          <a:cs typeface="Liberation Serif" pitchFamily="18" charset="0"/>
                        </a:rPr>
                        <a:t>600</a:t>
                      </a:r>
                      <a:endParaRPr lang="ru-RU" sz="1000" dirty="0">
                        <a:latin typeface="Liberation Serif" pitchFamily="18" charset="0"/>
                        <a:ea typeface="Liberation Serif" pitchFamily="18" charset="0"/>
                        <a:cs typeface="Liberation Serif" pitchFamily="18" charset="0"/>
                      </a:endParaRPr>
                    </a:p>
                  </a:txBody>
                  <a:tcPr>
                    <a:solidFill>
                      <a:schemeClr val="accent1"/>
                    </a:solidFill>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http://ivbarinov.ru/files/%D0%9F%D0%B0%D1%82%D1%80%D0%B8%D0%BE%D1%82%D0%B8%D0%BA%D0%B0/%D1%80%D0%BE%D0%B4%D0%BE%D1%81%D0%BB%D0%BE%D0%B2%D0%BD%D0%B0%D1%8F%20%D0%BB%D0%B8%D0%BF%D0%BA%D0%B0%2014/MR_02_md.jpg"/>
          <p:cNvPicPr/>
          <p:nvPr/>
        </p:nvPicPr>
        <p:blipFill>
          <a:blip r:embed="rId2" cstate="print">
            <a:lum bright="10000"/>
          </a:blip>
          <a:srcRect/>
          <a:stretch>
            <a:fillRect/>
          </a:stretch>
        </p:blipFill>
        <p:spPr bwMode="auto">
          <a:xfrm>
            <a:off x="6588224" y="3435847"/>
            <a:ext cx="2376263" cy="1584176"/>
          </a:xfrm>
          <a:prstGeom prst="rect">
            <a:avLst/>
          </a:prstGeom>
          <a:noFill/>
          <a:ln w="9525">
            <a:noFill/>
            <a:miter lim="800000"/>
            <a:headEnd/>
            <a:tailEnd/>
          </a:ln>
        </p:spPr>
      </p:pic>
      <p:pic>
        <p:nvPicPr>
          <p:cNvPr id="8" name="Рисунок 7" descr="http://ivbarinov.ru/files/%D0%9F%D0%B0%D1%82%D1%80%D0%B8%D0%BE%D1%82%D0%B8%D0%BA%D0%B0/%D1%80%D0%BE%D0%B4%D0%BE%D1%81%D0%BB%D0%BE%D0%B2%D0%BD%D0%B0%D1%8F%20%D0%BB%D0%B8%D0%BF%D0%BA%D0%B0%2014/MR_09_md.jpg"/>
          <p:cNvPicPr/>
          <p:nvPr/>
        </p:nvPicPr>
        <p:blipFill>
          <a:blip r:embed="rId3" cstate="print">
            <a:lum bright="10000"/>
          </a:blip>
          <a:srcRect/>
          <a:stretch>
            <a:fillRect/>
          </a:stretch>
        </p:blipFill>
        <p:spPr bwMode="auto">
          <a:xfrm>
            <a:off x="1115616" y="3435846"/>
            <a:ext cx="2304256" cy="1584176"/>
          </a:xfrm>
          <a:prstGeom prst="rect">
            <a:avLst/>
          </a:prstGeom>
          <a:noFill/>
          <a:ln w="9525">
            <a:noFill/>
            <a:miter lim="800000"/>
            <a:headEnd/>
            <a:tailEnd/>
          </a:ln>
        </p:spPr>
      </p:pic>
      <p:sp>
        <p:nvSpPr>
          <p:cNvPr id="2" name="Заголовок 1"/>
          <p:cNvSpPr>
            <a:spLocks noGrp="1"/>
          </p:cNvSpPr>
          <p:nvPr>
            <p:ph type="title"/>
          </p:nvPr>
        </p:nvSpPr>
        <p:spPr/>
        <p:txBody>
          <a:bodyPr>
            <a:normAutofit/>
          </a:bodyPr>
          <a:lstStyle/>
          <a:p>
            <a:pPr algn="ctr"/>
            <a:r>
              <a:rPr lang="ru-RU" sz="1600" b="1" dirty="0" smtClean="0">
                <a:latin typeface="Liberation Serif" pitchFamily="18" charset="0"/>
                <a:ea typeface="Liberation Serif" pitchFamily="18" charset="0"/>
                <a:cs typeface="Liberation Serif" pitchFamily="18" charset="0"/>
              </a:rPr>
              <a:t>Образование</a:t>
            </a:r>
            <a:br>
              <a:rPr lang="ru-RU" sz="1600" b="1" dirty="0" smtClean="0">
                <a:latin typeface="Liberation Serif" pitchFamily="18" charset="0"/>
                <a:ea typeface="Liberation Serif" pitchFamily="18" charset="0"/>
                <a:cs typeface="Liberation Serif" pitchFamily="18" charset="0"/>
              </a:rPr>
            </a:br>
            <a:r>
              <a:rPr lang="ru-RU" sz="1600" dirty="0" smtClean="0">
                <a:latin typeface="Liberation Serif" pitchFamily="18" charset="0"/>
                <a:ea typeface="Liberation Serif" pitchFamily="18" charset="0"/>
                <a:cs typeface="Liberation Serif" pitchFamily="18" charset="0"/>
              </a:rPr>
              <a:t>464 165 тыс. руб. – будет направлено на финансирование образования в 2020 году</a:t>
            </a:r>
            <a:endParaRPr lang="ru-RU" sz="1600" b="1" dirty="0">
              <a:latin typeface="Liberation Serif" pitchFamily="18" charset="0"/>
              <a:ea typeface="Liberation Serif" pitchFamily="18" charset="0"/>
              <a:cs typeface="Liberation Serif" pitchFamily="18" charset="0"/>
            </a:endParaRPr>
          </a:p>
        </p:txBody>
      </p:sp>
      <p:graphicFrame>
        <p:nvGraphicFramePr>
          <p:cNvPr id="5" name="Содержимое 4"/>
          <p:cNvGraphicFramePr>
            <a:graphicFrameLocks noGrp="1"/>
          </p:cNvGraphicFramePr>
          <p:nvPr>
            <p:ph sz="half" idx="1"/>
          </p:nvPr>
        </p:nvGraphicFramePr>
        <p:xfrm>
          <a:off x="1115616" y="1126967"/>
          <a:ext cx="7848998" cy="2278390"/>
        </p:xfrm>
        <a:graphic>
          <a:graphicData uri="http://schemas.openxmlformats.org/drawingml/2006/table">
            <a:tbl>
              <a:tblPr firstRow="1" bandRow="1">
                <a:tableStyleId>{5C22544A-7EE6-4342-B048-85BDC9FD1C3A}</a:tableStyleId>
              </a:tblPr>
              <a:tblGrid>
                <a:gridCol w="3888432"/>
                <a:gridCol w="792088"/>
                <a:gridCol w="792088"/>
                <a:gridCol w="792088"/>
                <a:gridCol w="792088"/>
                <a:gridCol w="792214"/>
              </a:tblGrid>
              <a:tr h="370840">
                <a:tc>
                  <a:txBody>
                    <a:bodyPr/>
                    <a:lstStyle/>
                    <a:p>
                      <a:pPr algn="ctr"/>
                      <a:r>
                        <a:rPr lang="ru-RU" sz="1000" dirty="0" smtClean="0">
                          <a:latin typeface="Liberation Serif" pitchFamily="18" charset="0"/>
                          <a:ea typeface="Liberation Serif" pitchFamily="18" charset="0"/>
                          <a:cs typeface="Liberation Serif" pitchFamily="18" charset="0"/>
                        </a:rPr>
                        <a:t>Подраздел</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2018 год (факт)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2019 год (факт)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2020 год (уточнен)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2021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2022 год (прогноз) тыс. руб.</a:t>
                      </a:r>
                      <a:endParaRPr lang="ru-RU" sz="1000" dirty="0">
                        <a:latin typeface="Liberation Serif" pitchFamily="18" charset="0"/>
                        <a:ea typeface="Liberation Serif" pitchFamily="18" charset="0"/>
                        <a:cs typeface="Liberation Serif" pitchFamily="18" charset="0"/>
                      </a:endParaRPr>
                    </a:p>
                  </a:txBody>
                  <a:tcPr/>
                </a:tc>
              </a:tr>
              <a:tr h="0">
                <a:tc>
                  <a:txBody>
                    <a:bodyPr/>
                    <a:lstStyle/>
                    <a:p>
                      <a:r>
                        <a:rPr lang="ru-RU" sz="1000" b="1" dirty="0" smtClean="0">
                          <a:latin typeface="Liberation Serif" pitchFamily="18" charset="0"/>
                          <a:ea typeface="Liberation Serif" pitchFamily="18" charset="0"/>
                          <a:cs typeface="Liberation Serif" pitchFamily="18" charset="0"/>
                        </a:rPr>
                        <a:t>Образование, всего</a:t>
                      </a:r>
                      <a:endParaRPr lang="ru-RU" sz="1000" b="1" dirty="0">
                        <a:latin typeface="Liberation Serif" pitchFamily="18" charset="0"/>
                        <a:ea typeface="Liberation Serif" pitchFamily="18" charset="0"/>
                        <a:cs typeface="Liberation Serif"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Liberation Serif" pitchFamily="18" charset="0"/>
                          <a:ea typeface="Liberation Serif" pitchFamily="18" charset="0"/>
                          <a:cs typeface="Liberation Serif" pitchFamily="18" charset="0"/>
                        </a:rPr>
                        <a:t>413 980,1</a:t>
                      </a:r>
                    </a:p>
                  </a:txBody>
                  <a:tcPr/>
                </a:tc>
                <a:tc>
                  <a:txBody>
                    <a:bodyPr/>
                    <a:lstStyle/>
                    <a:p>
                      <a:pPr algn="ctr"/>
                      <a:r>
                        <a:rPr lang="ru-RU" sz="1000" dirty="0" smtClean="0">
                          <a:latin typeface="Liberation Serif" pitchFamily="18" charset="0"/>
                          <a:ea typeface="Liberation Serif" pitchFamily="18" charset="0"/>
                          <a:cs typeface="Liberation Serif" pitchFamily="18" charset="0"/>
                        </a:rPr>
                        <a:t>405 644,9</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464</a:t>
                      </a:r>
                      <a:r>
                        <a:rPr lang="ru-RU" sz="1000" baseline="0" dirty="0" smtClean="0">
                          <a:latin typeface="Liberation Serif" pitchFamily="18" charset="0"/>
                          <a:ea typeface="Liberation Serif" pitchFamily="18" charset="0"/>
                          <a:cs typeface="Liberation Serif" pitchFamily="18" charset="0"/>
                        </a:rPr>
                        <a:t> 165,0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457 357,4</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469 413,4</a:t>
                      </a:r>
                      <a:endParaRPr lang="ru-RU" sz="1000" dirty="0">
                        <a:latin typeface="Liberation Serif" pitchFamily="18" charset="0"/>
                        <a:ea typeface="Liberation Serif" pitchFamily="18" charset="0"/>
                        <a:cs typeface="Liberation Serif" pitchFamily="18" charset="0"/>
                      </a:endParaRPr>
                    </a:p>
                  </a:txBody>
                  <a:tcPr/>
                </a:tc>
              </a:tr>
              <a:tr h="148247">
                <a:tc>
                  <a:txBody>
                    <a:bodyPr/>
                    <a:lstStyle/>
                    <a:p>
                      <a:r>
                        <a:rPr lang="ru-RU" sz="1000" dirty="0" smtClean="0">
                          <a:latin typeface="Liberation Serif" pitchFamily="18" charset="0"/>
                          <a:ea typeface="Liberation Serif" pitchFamily="18" charset="0"/>
                          <a:cs typeface="Liberation Serif" pitchFamily="18" charset="0"/>
                        </a:rPr>
                        <a:t>в том числе</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a:latin typeface="Liberation Serif" pitchFamily="18" charset="0"/>
                        <a:ea typeface="Liberation Serif" pitchFamily="18" charset="0"/>
                        <a:cs typeface="Liberation Serif" pitchFamily="18" charset="0"/>
                      </a:endParaRPr>
                    </a:p>
                  </a:txBody>
                  <a:tcPr/>
                </a:tc>
                <a:tc>
                  <a:txBody>
                    <a:bodyPr/>
                    <a:lstStyle/>
                    <a:p>
                      <a:pPr algn="ctr"/>
                      <a:endParaRPr lang="ru-RU" sz="1000">
                        <a:latin typeface="Liberation Serif" pitchFamily="18" charset="0"/>
                        <a:ea typeface="Liberation Serif" pitchFamily="18" charset="0"/>
                        <a:cs typeface="Liberation Serif" pitchFamily="18" charset="0"/>
                      </a:endParaRPr>
                    </a:p>
                  </a:txBody>
                  <a:tcPr/>
                </a:tc>
                <a:tc>
                  <a:txBody>
                    <a:bodyPr/>
                    <a:lstStyle/>
                    <a:p>
                      <a:pPr algn="ctr"/>
                      <a:endParaRPr lang="ru-RU" sz="1000">
                        <a:latin typeface="Liberation Serif" pitchFamily="18" charset="0"/>
                        <a:ea typeface="Liberation Serif" pitchFamily="18" charset="0"/>
                        <a:cs typeface="Liberation Serif" pitchFamily="18" charset="0"/>
                      </a:endParaRPr>
                    </a:p>
                  </a:txBody>
                  <a:tcPr/>
                </a:tc>
              </a:tr>
              <a:tr h="248414">
                <a:tc>
                  <a:txBody>
                    <a:bodyPr/>
                    <a:lstStyle/>
                    <a:p>
                      <a:r>
                        <a:rPr lang="ru-RU" sz="1000" dirty="0" smtClean="0">
                          <a:latin typeface="Liberation Serif" pitchFamily="18" charset="0"/>
                          <a:ea typeface="Liberation Serif" pitchFamily="18" charset="0"/>
                          <a:cs typeface="Liberation Serif" pitchFamily="18" charset="0"/>
                        </a:rPr>
                        <a:t>Дошкольное образование</a:t>
                      </a:r>
                      <a:endParaRPr lang="ru-RU" sz="1000" dirty="0">
                        <a:latin typeface="Liberation Serif" pitchFamily="18" charset="0"/>
                        <a:ea typeface="Liberation Serif" pitchFamily="18" charset="0"/>
                        <a:cs typeface="Liberation Serif"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Liberation Serif" pitchFamily="18" charset="0"/>
                          <a:ea typeface="Liberation Serif" pitchFamily="18" charset="0"/>
                          <a:cs typeface="Liberation Serif" pitchFamily="18" charset="0"/>
                        </a:rPr>
                        <a:t>86</a:t>
                      </a:r>
                      <a:r>
                        <a:rPr lang="ru-RU" sz="1000" baseline="0" dirty="0" smtClean="0">
                          <a:latin typeface="Liberation Serif" pitchFamily="18" charset="0"/>
                          <a:ea typeface="Liberation Serif" pitchFamily="18" charset="0"/>
                          <a:cs typeface="Liberation Serif" pitchFamily="18" charset="0"/>
                        </a:rPr>
                        <a:t> 485</a:t>
                      </a:r>
                      <a:endParaRPr lang="ru-RU" sz="1000" dirty="0" smtClean="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92 259,0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102 994,7</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100 734,5</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103 267,5</a:t>
                      </a:r>
                      <a:endParaRPr lang="ru-RU" sz="1000" dirty="0">
                        <a:latin typeface="Liberation Serif" pitchFamily="18" charset="0"/>
                        <a:ea typeface="Liberation Serif" pitchFamily="18" charset="0"/>
                        <a:cs typeface="Liberation Serif" pitchFamily="18" charset="0"/>
                      </a:endParaRPr>
                    </a:p>
                  </a:txBody>
                  <a:tcPr/>
                </a:tc>
              </a:tr>
              <a:tr h="248414">
                <a:tc>
                  <a:txBody>
                    <a:bodyPr/>
                    <a:lstStyle/>
                    <a:p>
                      <a:r>
                        <a:rPr lang="ru-RU" sz="1000" dirty="0" smtClean="0">
                          <a:latin typeface="Liberation Serif" pitchFamily="18" charset="0"/>
                          <a:ea typeface="Liberation Serif" pitchFamily="18" charset="0"/>
                          <a:cs typeface="Liberation Serif" pitchFamily="18" charset="0"/>
                        </a:rPr>
                        <a:t>Общее образование</a:t>
                      </a:r>
                      <a:endParaRPr lang="ru-RU" sz="1000" dirty="0">
                        <a:latin typeface="Liberation Serif" pitchFamily="18" charset="0"/>
                        <a:ea typeface="Liberation Serif" pitchFamily="18" charset="0"/>
                        <a:cs typeface="Liberation Serif"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Liberation Serif" pitchFamily="18" charset="0"/>
                          <a:ea typeface="Liberation Serif" pitchFamily="18" charset="0"/>
                          <a:cs typeface="Liberation Serif" pitchFamily="18" charset="0"/>
                        </a:rPr>
                        <a:t>250</a:t>
                      </a:r>
                      <a:r>
                        <a:rPr lang="ru-RU" sz="1000" baseline="0" dirty="0" smtClean="0">
                          <a:latin typeface="Liberation Serif" pitchFamily="18" charset="0"/>
                          <a:ea typeface="Liberation Serif" pitchFamily="18" charset="0"/>
                          <a:cs typeface="Liberation Serif" pitchFamily="18" charset="0"/>
                        </a:rPr>
                        <a:t> 791</a:t>
                      </a:r>
                      <a:endParaRPr lang="ru-RU" sz="1000" dirty="0" smtClean="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251 150,0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294 497,9</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293 622,5</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303 147,5</a:t>
                      </a:r>
                      <a:endParaRPr lang="ru-RU" sz="1000" dirty="0">
                        <a:latin typeface="Liberation Serif" pitchFamily="18" charset="0"/>
                        <a:ea typeface="Liberation Serif" pitchFamily="18" charset="0"/>
                        <a:cs typeface="Liberation Serif" pitchFamily="18" charset="0"/>
                      </a:endParaRPr>
                    </a:p>
                  </a:txBody>
                  <a:tcPr/>
                </a:tc>
              </a:tr>
              <a:tr h="248414">
                <a:tc>
                  <a:txBody>
                    <a:bodyPr/>
                    <a:lstStyle/>
                    <a:p>
                      <a:r>
                        <a:rPr lang="ru-RU" sz="1000" dirty="0" smtClean="0">
                          <a:latin typeface="Liberation Serif" pitchFamily="18" charset="0"/>
                          <a:ea typeface="Liberation Serif" pitchFamily="18" charset="0"/>
                          <a:cs typeface="Liberation Serif" pitchFamily="18" charset="0"/>
                        </a:rPr>
                        <a:t>Дополнительное образование детей</a:t>
                      </a:r>
                      <a:endParaRPr lang="ru-RU" sz="1000" dirty="0">
                        <a:latin typeface="Liberation Serif" pitchFamily="18" charset="0"/>
                        <a:ea typeface="Liberation Serif" pitchFamily="18" charset="0"/>
                        <a:cs typeface="Liberation Serif"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Liberation Serif" pitchFamily="18" charset="0"/>
                          <a:ea typeface="Liberation Serif" pitchFamily="18" charset="0"/>
                          <a:cs typeface="Liberation Serif" pitchFamily="18" charset="0"/>
                        </a:rPr>
                        <a:t>50</a:t>
                      </a:r>
                      <a:r>
                        <a:rPr lang="ru-RU" sz="1000" baseline="0" dirty="0" smtClean="0">
                          <a:latin typeface="Liberation Serif" pitchFamily="18" charset="0"/>
                          <a:ea typeface="Liberation Serif" pitchFamily="18" charset="0"/>
                          <a:cs typeface="Liberation Serif" pitchFamily="18" charset="0"/>
                        </a:rPr>
                        <a:t> 066</a:t>
                      </a:r>
                      <a:endParaRPr lang="ru-RU" sz="1000" dirty="0" smtClean="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33 256,0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35 377,9</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34 755,0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34 725,0</a:t>
                      </a:r>
                      <a:endParaRPr lang="ru-RU" sz="1000" dirty="0">
                        <a:latin typeface="Liberation Serif" pitchFamily="18" charset="0"/>
                        <a:ea typeface="Liberation Serif" pitchFamily="18" charset="0"/>
                        <a:cs typeface="Liberation Serif" pitchFamily="18" charset="0"/>
                      </a:endParaRPr>
                    </a:p>
                  </a:txBody>
                  <a:tcPr/>
                </a:tc>
              </a:tr>
              <a:tr h="248414">
                <a:tc>
                  <a:txBody>
                    <a:bodyPr/>
                    <a:lstStyle/>
                    <a:p>
                      <a:r>
                        <a:rPr lang="ru-RU" sz="1000" dirty="0" smtClean="0">
                          <a:latin typeface="Liberation Serif" pitchFamily="18" charset="0"/>
                          <a:ea typeface="Liberation Serif" pitchFamily="18" charset="0"/>
                          <a:cs typeface="Liberation Serif" pitchFamily="18" charset="0"/>
                        </a:rPr>
                        <a:t>Молодежная</a:t>
                      </a:r>
                      <a:r>
                        <a:rPr lang="ru-RU" sz="1000" baseline="0" dirty="0" smtClean="0">
                          <a:latin typeface="Liberation Serif" pitchFamily="18" charset="0"/>
                          <a:ea typeface="Liberation Serif" pitchFamily="18" charset="0"/>
                          <a:cs typeface="Liberation Serif" pitchFamily="18" charset="0"/>
                        </a:rPr>
                        <a:t> политика и оздоровление детей</a:t>
                      </a:r>
                      <a:endParaRPr lang="ru-RU" sz="1000" dirty="0">
                        <a:latin typeface="Liberation Serif" pitchFamily="18" charset="0"/>
                        <a:ea typeface="Liberation Serif" pitchFamily="18" charset="0"/>
                        <a:cs typeface="Liberation Serif"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Liberation Serif" pitchFamily="18" charset="0"/>
                          <a:ea typeface="Liberation Serif" pitchFamily="18" charset="0"/>
                          <a:cs typeface="Liberation Serif" pitchFamily="18" charset="0"/>
                        </a:rPr>
                        <a:t>7</a:t>
                      </a:r>
                      <a:r>
                        <a:rPr lang="ru-RU" sz="1000" baseline="0" dirty="0" smtClean="0">
                          <a:latin typeface="Liberation Serif" pitchFamily="18" charset="0"/>
                          <a:ea typeface="Liberation Serif" pitchFamily="18" charset="0"/>
                          <a:cs typeface="Liberation Serif" pitchFamily="18" charset="0"/>
                        </a:rPr>
                        <a:t> 305,1</a:t>
                      </a:r>
                      <a:endParaRPr lang="ru-RU" sz="1000" dirty="0" smtClean="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8 374,9</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7 822,0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6 959,3</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7 152,3</a:t>
                      </a:r>
                      <a:endParaRPr lang="ru-RU" sz="1000" dirty="0">
                        <a:latin typeface="Liberation Serif" pitchFamily="18" charset="0"/>
                        <a:ea typeface="Liberation Serif" pitchFamily="18" charset="0"/>
                        <a:cs typeface="Liberation Serif" pitchFamily="18" charset="0"/>
                      </a:endParaRPr>
                    </a:p>
                  </a:txBody>
                  <a:tcPr/>
                </a:tc>
              </a:tr>
              <a:tr h="248414">
                <a:tc>
                  <a:txBody>
                    <a:bodyPr/>
                    <a:lstStyle/>
                    <a:p>
                      <a:r>
                        <a:rPr lang="ru-RU" sz="1000" dirty="0" smtClean="0">
                          <a:latin typeface="Liberation Serif" pitchFamily="18" charset="0"/>
                          <a:ea typeface="Liberation Serif" pitchFamily="18" charset="0"/>
                          <a:cs typeface="Liberation Serif" pitchFamily="18" charset="0"/>
                        </a:rPr>
                        <a:t>Другие вопросы в области образования</a:t>
                      </a:r>
                      <a:endParaRPr lang="ru-RU" sz="1000" dirty="0">
                        <a:latin typeface="Liberation Serif" pitchFamily="18" charset="0"/>
                        <a:ea typeface="Liberation Serif" pitchFamily="18" charset="0"/>
                        <a:cs typeface="Liberation Serif"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Liberation Serif" pitchFamily="18" charset="0"/>
                          <a:ea typeface="Liberation Serif" pitchFamily="18" charset="0"/>
                          <a:cs typeface="Liberation Serif" pitchFamily="18" charset="0"/>
                        </a:rPr>
                        <a:t>19 333</a:t>
                      </a:r>
                    </a:p>
                  </a:txBody>
                  <a:tcPr/>
                </a:tc>
                <a:tc>
                  <a:txBody>
                    <a:bodyPr/>
                    <a:lstStyle/>
                    <a:p>
                      <a:pPr algn="ctr"/>
                      <a:r>
                        <a:rPr lang="ru-RU" sz="1000" dirty="0" smtClean="0">
                          <a:latin typeface="Liberation Serif" pitchFamily="18" charset="0"/>
                          <a:ea typeface="Liberation Serif" pitchFamily="18" charset="0"/>
                          <a:cs typeface="Liberation Serif" pitchFamily="18" charset="0"/>
                        </a:rPr>
                        <a:t>20 605,0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23 472,5</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21 286,1</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21 121,1</a:t>
                      </a:r>
                      <a:endParaRPr lang="ru-RU" sz="1000" dirty="0">
                        <a:latin typeface="Liberation Serif" pitchFamily="18" charset="0"/>
                        <a:ea typeface="Liberation Serif" pitchFamily="18" charset="0"/>
                        <a:cs typeface="Liberation Serif" pitchFamily="18" charset="0"/>
                      </a:endParaRPr>
                    </a:p>
                  </a:txBody>
                  <a:tcPr/>
                </a:tc>
              </a:tr>
            </a:tbl>
          </a:graphicData>
        </a:graphic>
      </p:graphicFrame>
      <p:sp>
        <p:nvSpPr>
          <p:cNvPr id="6" name="Заголовок 1"/>
          <p:cNvSpPr txBox="1">
            <a:spLocks/>
          </p:cNvSpPr>
          <p:nvPr/>
        </p:nvSpPr>
        <p:spPr>
          <a:xfrm>
            <a:off x="1043608" y="0"/>
            <a:ext cx="7581528" cy="51952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IV. </a:t>
            </a:r>
            <a:r>
              <a:rPr kumimoji="0" lang="ru-RU"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Расходы бюджета</a:t>
            </a:r>
            <a:endParaRPr kumimoji="0" lang="ru-RU" sz="1300" b="0" i="0" u="none" strike="noStrike" kern="1200" cap="none" spc="0" normalizeH="0" baseline="0" noProof="0" dirty="0">
              <a:ln>
                <a:noFill/>
              </a:ln>
              <a:solidFill>
                <a:schemeClr val="tx1"/>
              </a:solidFill>
              <a:effectLst/>
              <a:uLnTx/>
              <a:uFillTx/>
              <a:latin typeface="Liberation Serif" pitchFamily="18" charset="0"/>
              <a:ea typeface="Liberation Serif" pitchFamily="18" charset="0"/>
              <a:cs typeface="Liberation Serif" pitchFamily="18" charset="0"/>
            </a:endParaRPr>
          </a:p>
        </p:txBody>
      </p:sp>
      <p:graphicFrame>
        <p:nvGraphicFramePr>
          <p:cNvPr id="7" name="Диаграмма 6"/>
          <p:cNvGraphicFramePr/>
          <p:nvPr/>
        </p:nvGraphicFramePr>
        <p:xfrm>
          <a:off x="2987824" y="3507854"/>
          <a:ext cx="4248472" cy="151216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smtClean="0">
                <a:latin typeface="Liberation Serif" pitchFamily="18" charset="0"/>
                <a:ea typeface="Liberation Serif" pitchFamily="18" charset="0"/>
                <a:cs typeface="Liberation Serif" pitchFamily="18" charset="0"/>
              </a:rPr>
              <a:t>Бюджетный процесс </a:t>
            </a:r>
            <a:r>
              <a:rPr lang="ru-RU" sz="2400" dirty="0" smtClean="0">
                <a:latin typeface="Liberation Serif" pitchFamily="18" charset="0"/>
                <a:ea typeface="Liberation Serif" pitchFamily="18" charset="0"/>
                <a:cs typeface="Liberation Serif" pitchFamily="18" charset="0"/>
              </a:rPr>
              <a:t>– ежегодное формирование и исполнение бюджета</a:t>
            </a:r>
            <a:endParaRPr lang="ru-RU" sz="2400" b="1" dirty="0">
              <a:latin typeface="Liberation Serif" pitchFamily="18" charset="0"/>
              <a:ea typeface="Liberation Serif" pitchFamily="18" charset="0"/>
              <a:cs typeface="Liberation Serif" pitchFamily="18" charset="0"/>
            </a:endParaRPr>
          </a:p>
        </p:txBody>
      </p:sp>
      <p:graphicFrame>
        <p:nvGraphicFramePr>
          <p:cNvPr id="8" name="Содержимое 7"/>
          <p:cNvGraphicFramePr>
            <a:graphicFrameLocks noGrp="1"/>
          </p:cNvGraphicFramePr>
          <p:nvPr>
            <p:ph idx="1"/>
          </p:nvPr>
        </p:nvGraphicFramePr>
        <p:xfrm>
          <a:off x="1435100" y="1085850"/>
          <a:ext cx="7499350" cy="3600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Заголовок 1"/>
          <p:cNvSpPr txBox="1">
            <a:spLocks/>
          </p:cNvSpPr>
          <p:nvPr/>
        </p:nvSpPr>
        <p:spPr>
          <a:xfrm>
            <a:off x="1043608" y="0"/>
            <a:ext cx="7643192" cy="41151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I. </a:t>
            </a:r>
            <a:r>
              <a:rPr kumimoji="0" lang="ru-RU"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Вводная часть</a:t>
            </a:r>
            <a:endParaRPr kumimoji="0" lang="ru-RU" sz="1300" b="0" i="0" u="none" strike="noStrike" kern="1200" cap="none" spc="0" normalizeH="0" baseline="0" noProof="0" dirty="0">
              <a:ln>
                <a:noFill/>
              </a:ln>
              <a:solidFill>
                <a:schemeClr val="tx1"/>
              </a:solidFill>
              <a:effectLst/>
              <a:uLnTx/>
              <a:uFillTx/>
              <a:latin typeface="Liberation Serif" pitchFamily="18" charset="0"/>
              <a:ea typeface="Liberation Serif" pitchFamily="18" charset="0"/>
              <a:cs typeface="Liberation Serif"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http://slb-duma.ru/images/d_sld/NR9338ddac98f6b06837ad11ebe4647ac7.jpg"/>
          <p:cNvPicPr/>
          <p:nvPr/>
        </p:nvPicPr>
        <p:blipFill>
          <a:blip r:embed="rId2" cstate="print">
            <a:lum bright="10000"/>
          </a:blip>
          <a:srcRect/>
          <a:stretch>
            <a:fillRect/>
          </a:stretch>
        </p:blipFill>
        <p:spPr bwMode="auto">
          <a:xfrm>
            <a:off x="1115616" y="3147814"/>
            <a:ext cx="2736304" cy="1872208"/>
          </a:xfrm>
          <a:prstGeom prst="rect">
            <a:avLst/>
          </a:prstGeom>
          <a:noFill/>
          <a:ln w="9525">
            <a:noFill/>
            <a:miter lim="800000"/>
            <a:headEnd/>
            <a:tailEnd/>
          </a:ln>
        </p:spPr>
      </p:pic>
      <p:sp>
        <p:nvSpPr>
          <p:cNvPr id="2" name="Заголовок 1"/>
          <p:cNvSpPr>
            <a:spLocks noGrp="1"/>
          </p:cNvSpPr>
          <p:nvPr>
            <p:ph type="title"/>
          </p:nvPr>
        </p:nvSpPr>
        <p:spPr/>
        <p:txBody>
          <a:bodyPr>
            <a:normAutofit/>
          </a:bodyPr>
          <a:lstStyle/>
          <a:p>
            <a:pPr algn="ctr"/>
            <a:r>
              <a:rPr lang="ru-RU" sz="1600" b="1" dirty="0" smtClean="0">
                <a:latin typeface="Liberation Serif" pitchFamily="18" charset="0"/>
                <a:ea typeface="Liberation Serif" pitchFamily="18" charset="0"/>
                <a:cs typeface="Liberation Serif" pitchFamily="18" charset="0"/>
              </a:rPr>
              <a:t>Культура, кинематография</a:t>
            </a:r>
            <a:br>
              <a:rPr lang="ru-RU" sz="1600" b="1" dirty="0" smtClean="0">
                <a:latin typeface="Liberation Serif" pitchFamily="18" charset="0"/>
                <a:ea typeface="Liberation Serif" pitchFamily="18" charset="0"/>
                <a:cs typeface="Liberation Serif" pitchFamily="18" charset="0"/>
              </a:rPr>
            </a:br>
            <a:r>
              <a:rPr lang="ru-RU" sz="1600" b="1" dirty="0" smtClean="0">
                <a:latin typeface="Liberation Serif" pitchFamily="18" charset="0"/>
                <a:ea typeface="Liberation Serif" pitchFamily="18" charset="0"/>
                <a:cs typeface="Liberation Serif" pitchFamily="18" charset="0"/>
              </a:rPr>
              <a:t>8 180,1</a:t>
            </a:r>
            <a:r>
              <a:rPr lang="ru-RU" sz="1600" dirty="0" smtClean="0">
                <a:latin typeface="Liberation Serif" pitchFamily="18" charset="0"/>
                <a:ea typeface="Liberation Serif" pitchFamily="18" charset="0"/>
                <a:cs typeface="Liberation Serif" pitchFamily="18" charset="0"/>
              </a:rPr>
              <a:t> тыс. руб. – будет направлено на финансирование культуры в 2020 году</a:t>
            </a:r>
            <a:endParaRPr lang="ru-RU" sz="1600" b="1" dirty="0">
              <a:latin typeface="Liberation Serif" pitchFamily="18" charset="0"/>
              <a:ea typeface="Liberation Serif" pitchFamily="18" charset="0"/>
              <a:cs typeface="Liberation Serif" pitchFamily="18" charset="0"/>
            </a:endParaRPr>
          </a:p>
        </p:txBody>
      </p:sp>
      <p:graphicFrame>
        <p:nvGraphicFramePr>
          <p:cNvPr id="5" name="Содержимое 4"/>
          <p:cNvGraphicFramePr>
            <a:graphicFrameLocks noGrp="1"/>
          </p:cNvGraphicFramePr>
          <p:nvPr>
            <p:ph sz="half" idx="1"/>
          </p:nvPr>
        </p:nvGraphicFramePr>
        <p:xfrm>
          <a:off x="1115616" y="1126967"/>
          <a:ext cx="7848998" cy="1533148"/>
        </p:xfrm>
        <a:graphic>
          <a:graphicData uri="http://schemas.openxmlformats.org/drawingml/2006/table">
            <a:tbl>
              <a:tblPr firstRow="1" bandRow="1">
                <a:tableStyleId>{5C22544A-7EE6-4342-B048-85BDC9FD1C3A}</a:tableStyleId>
              </a:tblPr>
              <a:tblGrid>
                <a:gridCol w="3888432"/>
                <a:gridCol w="792088"/>
                <a:gridCol w="792088"/>
                <a:gridCol w="792088"/>
                <a:gridCol w="792088"/>
                <a:gridCol w="792214"/>
              </a:tblGrid>
              <a:tr h="370840">
                <a:tc>
                  <a:txBody>
                    <a:bodyPr/>
                    <a:lstStyle/>
                    <a:p>
                      <a:pPr algn="ctr"/>
                      <a:r>
                        <a:rPr lang="ru-RU" sz="1000" dirty="0" smtClean="0">
                          <a:latin typeface="Liberation Serif" pitchFamily="18" charset="0"/>
                          <a:ea typeface="Liberation Serif" pitchFamily="18" charset="0"/>
                          <a:cs typeface="Liberation Serif" pitchFamily="18" charset="0"/>
                        </a:rPr>
                        <a:t>Подраздел</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2018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2019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2020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2021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2022 год (прогноз) тыс. руб.</a:t>
                      </a:r>
                      <a:endParaRPr lang="ru-RU" sz="1000" dirty="0">
                        <a:latin typeface="Liberation Serif" pitchFamily="18" charset="0"/>
                        <a:ea typeface="Liberation Serif" pitchFamily="18" charset="0"/>
                        <a:cs typeface="Liberation Serif" pitchFamily="18" charset="0"/>
                      </a:endParaRPr>
                    </a:p>
                  </a:txBody>
                  <a:tcPr/>
                </a:tc>
              </a:tr>
              <a:tr h="0">
                <a:tc>
                  <a:txBody>
                    <a:bodyPr/>
                    <a:lstStyle/>
                    <a:p>
                      <a:r>
                        <a:rPr lang="ru-RU" sz="1000" b="1" dirty="0" smtClean="0">
                          <a:latin typeface="Liberation Serif" pitchFamily="18" charset="0"/>
                          <a:ea typeface="Liberation Serif" pitchFamily="18" charset="0"/>
                          <a:cs typeface="Liberation Serif" pitchFamily="18" charset="0"/>
                        </a:rPr>
                        <a:t>Культура, кинематография, всего</a:t>
                      </a:r>
                      <a:endParaRPr lang="ru-RU" sz="1000" b="1" dirty="0">
                        <a:latin typeface="Liberation Serif" pitchFamily="18" charset="0"/>
                        <a:ea typeface="Liberation Serif" pitchFamily="18" charset="0"/>
                        <a:cs typeface="Liberation Serif"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Liberation Serif" pitchFamily="18" charset="0"/>
                          <a:ea typeface="Liberation Serif" pitchFamily="18" charset="0"/>
                          <a:cs typeface="Liberation Serif" pitchFamily="18" charset="0"/>
                        </a:rPr>
                        <a:t>7 156</a:t>
                      </a:r>
                    </a:p>
                  </a:txBody>
                  <a:tcPr/>
                </a:tc>
                <a:tc>
                  <a:txBody>
                    <a:bodyPr/>
                    <a:lstStyle/>
                    <a:p>
                      <a:pPr algn="ctr"/>
                      <a:r>
                        <a:rPr lang="ru-RU" sz="1000" dirty="0" smtClean="0">
                          <a:latin typeface="Liberation Serif" pitchFamily="18" charset="0"/>
                          <a:ea typeface="Liberation Serif" pitchFamily="18" charset="0"/>
                          <a:cs typeface="Liberation Serif" pitchFamily="18" charset="0"/>
                        </a:rPr>
                        <a:t>7 558,0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8 180,1</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8  753,0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9 028,1</a:t>
                      </a:r>
                      <a:endParaRPr lang="ru-RU" sz="1000" dirty="0">
                        <a:latin typeface="Liberation Serif" pitchFamily="18" charset="0"/>
                        <a:ea typeface="Liberation Serif" pitchFamily="18" charset="0"/>
                        <a:cs typeface="Liberation Serif" pitchFamily="18" charset="0"/>
                      </a:endParaRPr>
                    </a:p>
                  </a:txBody>
                  <a:tcPr/>
                </a:tc>
              </a:tr>
              <a:tr h="148247">
                <a:tc>
                  <a:txBody>
                    <a:bodyPr/>
                    <a:lstStyle/>
                    <a:p>
                      <a:r>
                        <a:rPr lang="ru-RU" sz="1000" dirty="0" smtClean="0">
                          <a:latin typeface="Liberation Serif" pitchFamily="18" charset="0"/>
                          <a:ea typeface="Liberation Serif" pitchFamily="18" charset="0"/>
                          <a:cs typeface="Liberation Serif" pitchFamily="18" charset="0"/>
                        </a:rPr>
                        <a:t>в том числе</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a:latin typeface="Liberation Serif" pitchFamily="18" charset="0"/>
                        <a:ea typeface="Liberation Serif" pitchFamily="18" charset="0"/>
                        <a:cs typeface="Liberation Serif" pitchFamily="18" charset="0"/>
                      </a:endParaRPr>
                    </a:p>
                  </a:txBody>
                  <a:tcPr/>
                </a:tc>
                <a:tc>
                  <a:txBody>
                    <a:bodyPr/>
                    <a:lstStyle/>
                    <a:p>
                      <a:pPr algn="ctr"/>
                      <a:endParaRPr lang="ru-RU" sz="1000">
                        <a:latin typeface="Liberation Serif" pitchFamily="18" charset="0"/>
                        <a:ea typeface="Liberation Serif" pitchFamily="18" charset="0"/>
                        <a:cs typeface="Liberation Serif" pitchFamily="18" charset="0"/>
                      </a:endParaRPr>
                    </a:p>
                  </a:txBody>
                  <a:tcPr/>
                </a:tc>
              </a:tr>
              <a:tr h="248414">
                <a:tc>
                  <a:txBody>
                    <a:bodyPr/>
                    <a:lstStyle/>
                    <a:p>
                      <a:r>
                        <a:rPr lang="ru-RU" sz="1000" dirty="0" smtClean="0">
                          <a:latin typeface="Liberation Serif" pitchFamily="18" charset="0"/>
                          <a:ea typeface="Liberation Serif" pitchFamily="18" charset="0"/>
                          <a:cs typeface="Liberation Serif" pitchFamily="18" charset="0"/>
                        </a:rPr>
                        <a:t>Культура</a:t>
                      </a:r>
                      <a:endParaRPr lang="ru-RU" sz="1000" dirty="0">
                        <a:latin typeface="Liberation Serif" pitchFamily="18" charset="0"/>
                        <a:ea typeface="Liberation Serif" pitchFamily="18" charset="0"/>
                        <a:cs typeface="Liberation Serif" pitchFamily="18" charset="0"/>
                      </a:endParaRPr>
                    </a:p>
                  </a:txBody>
                  <a:tcPr>
                    <a:solidFill>
                      <a:schemeClr val="accent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Liberation Serif" pitchFamily="18" charset="0"/>
                          <a:ea typeface="Liberation Serif" pitchFamily="18" charset="0"/>
                          <a:cs typeface="Liberation Serif" pitchFamily="18" charset="0"/>
                        </a:rPr>
                        <a:t>4 286</a:t>
                      </a:r>
                    </a:p>
                  </a:txBody>
                  <a:tcPr>
                    <a:solidFill>
                      <a:schemeClr val="accent3"/>
                    </a:solidFill>
                  </a:tcPr>
                </a:tc>
                <a:tc>
                  <a:txBody>
                    <a:bodyPr/>
                    <a:lstStyle/>
                    <a:p>
                      <a:pPr algn="ctr"/>
                      <a:r>
                        <a:rPr lang="ru-RU" sz="1000" dirty="0" smtClean="0">
                          <a:latin typeface="Liberation Serif" pitchFamily="18" charset="0"/>
                          <a:ea typeface="Liberation Serif" pitchFamily="18" charset="0"/>
                          <a:cs typeface="Liberation Serif" pitchFamily="18" charset="0"/>
                        </a:rPr>
                        <a:t>4 224,1</a:t>
                      </a:r>
                      <a:endParaRPr lang="ru-RU" sz="1000" dirty="0">
                        <a:latin typeface="Liberation Serif" pitchFamily="18" charset="0"/>
                        <a:ea typeface="Liberation Serif" pitchFamily="18" charset="0"/>
                        <a:cs typeface="Liberation Serif" pitchFamily="18" charset="0"/>
                      </a:endParaRPr>
                    </a:p>
                  </a:txBody>
                  <a:tcPr>
                    <a:solidFill>
                      <a:schemeClr val="accent3"/>
                    </a:solidFill>
                  </a:tcPr>
                </a:tc>
                <a:tc>
                  <a:txBody>
                    <a:bodyPr/>
                    <a:lstStyle/>
                    <a:p>
                      <a:pPr algn="ctr"/>
                      <a:r>
                        <a:rPr lang="ru-RU" sz="1000" dirty="0" smtClean="0">
                          <a:latin typeface="Liberation Serif" pitchFamily="18" charset="0"/>
                          <a:ea typeface="Liberation Serif" pitchFamily="18" charset="0"/>
                          <a:cs typeface="Liberation Serif" pitchFamily="18" charset="0"/>
                        </a:rPr>
                        <a:t>4 624,1</a:t>
                      </a:r>
                      <a:endParaRPr lang="ru-RU" sz="1000" dirty="0">
                        <a:latin typeface="Liberation Serif" pitchFamily="18" charset="0"/>
                        <a:ea typeface="Liberation Serif" pitchFamily="18" charset="0"/>
                        <a:cs typeface="Liberation Serif" pitchFamily="18" charset="0"/>
                      </a:endParaRPr>
                    </a:p>
                  </a:txBody>
                  <a:tcPr>
                    <a:solidFill>
                      <a:schemeClr val="accent3"/>
                    </a:solidFill>
                  </a:tcPr>
                </a:tc>
                <a:tc>
                  <a:txBody>
                    <a:bodyPr/>
                    <a:lstStyle/>
                    <a:p>
                      <a:pPr algn="ctr"/>
                      <a:r>
                        <a:rPr lang="ru-RU" sz="1000" dirty="0" smtClean="0">
                          <a:latin typeface="Liberation Serif" pitchFamily="18" charset="0"/>
                          <a:ea typeface="Liberation Serif" pitchFamily="18" charset="0"/>
                          <a:cs typeface="Liberation Serif" pitchFamily="18" charset="0"/>
                        </a:rPr>
                        <a:t>5 071,0</a:t>
                      </a:r>
                      <a:endParaRPr lang="ru-RU" sz="1000" dirty="0">
                        <a:latin typeface="Liberation Serif" pitchFamily="18" charset="0"/>
                        <a:ea typeface="Liberation Serif" pitchFamily="18" charset="0"/>
                        <a:cs typeface="Liberation Serif" pitchFamily="18" charset="0"/>
                      </a:endParaRPr>
                    </a:p>
                  </a:txBody>
                  <a:tcPr>
                    <a:solidFill>
                      <a:schemeClr val="accent3"/>
                    </a:solidFill>
                  </a:tcPr>
                </a:tc>
                <a:tc>
                  <a:txBody>
                    <a:bodyPr/>
                    <a:lstStyle/>
                    <a:p>
                      <a:pPr algn="ctr"/>
                      <a:r>
                        <a:rPr lang="ru-RU" sz="1000" dirty="0" smtClean="0">
                          <a:latin typeface="Liberation Serif" pitchFamily="18" charset="0"/>
                          <a:ea typeface="Liberation Serif" pitchFamily="18" charset="0"/>
                          <a:cs typeface="Liberation Serif" pitchFamily="18" charset="0"/>
                        </a:rPr>
                        <a:t>5 336,1</a:t>
                      </a:r>
                      <a:endParaRPr lang="ru-RU" sz="1000" dirty="0">
                        <a:latin typeface="Liberation Serif" pitchFamily="18" charset="0"/>
                        <a:ea typeface="Liberation Serif" pitchFamily="18" charset="0"/>
                        <a:cs typeface="Liberation Serif" pitchFamily="18" charset="0"/>
                      </a:endParaRPr>
                    </a:p>
                  </a:txBody>
                  <a:tcPr>
                    <a:solidFill>
                      <a:schemeClr val="accent3"/>
                    </a:solidFill>
                  </a:tcPr>
                </a:tc>
              </a:tr>
              <a:tr h="248414">
                <a:tc>
                  <a:txBody>
                    <a:bodyPr/>
                    <a:lstStyle/>
                    <a:p>
                      <a:r>
                        <a:rPr lang="ru-RU" sz="1000" dirty="0" smtClean="0">
                          <a:latin typeface="Liberation Serif" pitchFamily="18" charset="0"/>
                          <a:ea typeface="Liberation Serif" pitchFamily="18" charset="0"/>
                          <a:cs typeface="Liberation Serif" pitchFamily="18" charset="0"/>
                        </a:rPr>
                        <a:t>Другие вопросы в области культуры, кинематографии</a:t>
                      </a:r>
                      <a:endParaRPr lang="ru-RU" sz="1000" dirty="0">
                        <a:latin typeface="Liberation Serif" pitchFamily="18" charset="0"/>
                        <a:ea typeface="Liberation Serif" pitchFamily="18" charset="0"/>
                        <a:cs typeface="Liberation Serif" pitchFamily="18" charset="0"/>
                      </a:endParaRPr>
                    </a:p>
                  </a:txBody>
                  <a:tcP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Liberation Serif" pitchFamily="18" charset="0"/>
                          <a:ea typeface="Liberation Serif" pitchFamily="18" charset="0"/>
                          <a:cs typeface="Liberation Serif" pitchFamily="18" charset="0"/>
                        </a:rPr>
                        <a:t>2 870</a:t>
                      </a:r>
                    </a:p>
                  </a:txBody>
                  <a:tcPr>
                    <a:solidFill>
                      <a:schemeClr val="accent3">
                        <a:lumMod val="40000"/>
                        <a:lumOff val="60000"/>
                      </a:schemeClr>
                    </a:solidFill>
                  </a:tcPr>
                </a:tc>
                <a:tc>
                  <a:txBody>
                    <a:bodyPr/>
                    <a:lstStyle/>
                    <a:p>
                      <a:pPr algn="ctr"/>
                      <a:r>
                        <a:rPr lang="ru-RU" sz="1000" dirty="0" smtClean="0">
                          <a:latin typeface="Liberation Serif" pitchFamily="18" charset="0"/>
                          <a:ea typeface="Liberation Serif" pitchFamily="18" charset="0"/>
                          <a:cs typeface="Liberation Serif" pitchFamily="18" charset="0"/>
                        </a:rPr>
                        <a:t>3 333,9</a:t>
                      </a:r>
                      <a:endParaRPr lang="ru-RU" sz="1000" dirty="0">
                        <a:latin typeface="Liberation Serif" pitchFamily="18" charset="0"/>
                        <a:ea typeface="Liberation Serif" pitchFamily="18" charset="0"/>
                        <a:cs typeface="Liberation Serif" pitchFamily="18" charset="0"/>
                      </a:endParaRPr>
                    </a:p>
                  </a:txBody>
                  <a:tcPr>
                    <a:solidFill>
                      <a:schemeClr val="accent3">
                        <a:lumMod val="40000"/>
                        <a:lumOff val="60000"/>
                      </a:schemeClr>
                    </a:solidFill>
                  </a:tcPr>
                </a:tc>
                <a:tc>
                  <a:txBody>
                    <a:bodyPr/>
                    <a:lstStyle/>
                    <a:p>
                      <a:pPr algn="ctr"/>
                      <a:r>
                        <a:rPr lang="ru-RU" sz="1000" dirty="0" smtClean="0">
                          <a:latin typeface="Liberation Serif" pitchFamily="18" charset="0"/>
                          <a:ea typeface="Liberation Serif" pitchFamily="18" charset="0"/>
                          <a:cs typeface="Liberation Serif" pitchFamily="18" charset="0"/>
                        </a:rPr>
                        <a:t>3 556,0</a:t>
                      </a:r>
                      <a:endParaRPr lang="ru-RU" sz="1000" dirty="0">
                        <a:latin typeface="Liberation Serif" pitchFamily="18" charset="0"/>
                        <a:ea typeface="Liberation Serif" pitchFamily="18" charset="0"/>
                        <a:cs typeface="Liberation Serif" pitchFamily="18" charset="0"/>
                      </a:endParaRPr>
                    </a:p>
                  </a:txBody>
                  <a:tcPr>
                    <a:solidFill>
                      <a:schemeClr val="accent3">
                        <a:lumMod val="40000"/>
                        <a:lumOff val="60000"/>
                      </a:schemeClr>
                    </a:solidFill>
                  </a:tcPr>
                </a:tc>
                <a:tc>
                  <a:txBody>
                    <a:bodyPr/>
                    <a:lstStyle/>
                    <a:p>
                      <a:pPr algn="ctr"/>
                      <a:r>
                        <a:rPr lang="ru-RU" sz="1000" dirty="0" smtClean="0">
                          <a:latin typeface="Liberation Serif" pitchFamily="18" charset="0"/>
                          <a:ea typeface="Liberation Serif" pitchFamily="18" charset="0"/>
                          <a:cs typeface="Liberation Serif" pitchFamily="18" charset="0"/>
                        </a:rPr>
                        <a:t>3 682,0</a:t>
                      </a:r>
                      <a:endParaRPr lang="ru-RU" sz="1000" dirty="0">
                        <a:latin typeface="Liberation Serif" pitchFamily="18" charset="0"/>
                        <a:ea typeface="Liberation Serif" pitchFamily="18" charset="0"/>
                        <a:cs typeface="Liberation Serif" pitchFamily="18" charset="0"/>
                      </a:endParaRPr>
                    </a:p>
                  </a:txBody>
                  <a:tcPr>
                    <a:solidFill>
                      <a:schemeClr val="accent3">
                        <a:lumMod val="40000"/>
                        <a:lumOff val="60000"/>
                      </a:schemeClr>
                    </a:solidFill>
                  </a:tcPr>
                </a:tc>
                <a:tc>
                  <a:txBody>
                    <a:bodyPr/>
                    <a:lstStyle/>
                    <a:p>
                      <a:pPr algn="ctr"/>
                      <a:r>
                        <a:rPr lang="ru-RU" sz="1000" dirty="0" smtClean="0">
                          <a:latin typeface="Liberation Serif" pitchFamily="18" charset="0"/>
                          <a:ea typeface="Liberation Serif" pitchFamily="18" charset="0"/>
                          <a:cs typeface="Liberation Serif" pitchFamily="18" charset="0"/>
                        </a:rPr>
                        <a:t>3 692,0</a:t>
                      </a:r>
                      <a:endParaRPr lang="ru-RU" sz="1000" dirty="0">
                        <a:latin typeface="Liberation Serif" pitchFamily="18" charset="0"/>
                        <a:ea typeface="Liberation Serif" pitchFamily="18" charset="0"/>
                        <a:cs typeface="Liberation Serif" pitchFamily="18" charset="0"/>
                      </a:endParaRPr>
                    </a:p>
                  </a:txBody>
                  <a:tcPr>
                    <a:solidFill>
                      <a:schemeClr val="accent3">
                        <a:lumMod val="40000"/>
                        <a:lumOff val="60000"/>
                      </a:schemeClr>
                    </a:solidFill>
                  </a:tcPr>
                </a:tc>
              </a:tr>
            </a:tbl>
          </a:graphicData>
        </a:graphic>
      </p:graphicFrame>
      <p:sp>
        <p:nvSpPr>
          <p:cNvPr id="6" name="Заголовок 1"/>
          <p:cNvSpPr txBox="1">
            <a:spLocks/>
          </p:cNvSpPr>
          <p:nvPr/>
        </p:nvSpPr>
        <p:spPr>
          <a:xfrm>
            <a:off x="1043608" y="0"/>
            <a:ext cx="7581528" cy="51952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IV. </a:t>
            </a:r>
            <a:r>
              <a:rPr kumimoji="0" lang="ru-RU"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Расходы бюджета</a:t>
            </a:r>
            <a:endParaRPr kumimoji="0" lang="ru-RU" sz="1300" b="0" i="0" u="none" strike="noStrike" kern="1200" cap="none" spc="0" normalizeH="0" baseline="0" noProof="0" dirty="0">
              <a:ln>
                <a:noFill/>
              </a:ln>
              <a:solidFill>
                <a:schemeClr val="tx1"/>
              </a:solidFill>
              <a:effectLst/>
              <a:uLnTx/>
              <a:uFillTx/>
              <a:latin typeface="Liberation Serif" pitchFamily="18" charset="0"/>
              <a:ea typeface="Liberation Serif" pitchFamily="18" charset="0"/>
              <a:cs typeface="Liberation Serif" pitchFamily="18" charset="0"/>
            </a:endParaRPr>
          </a:p>
        </p:txBody>
      </p:sp>
      <p:graphicFrame>
        <p:nvGraphicFramePr>
          <p:cNvPr id="7" name="Диаграмма 6"/>
          <p:cNvGraphicFramePr/>
          <p:nvPr/>
        </p:nvGraphicFramePr>
        <p:xfrm>
          <a:off x="2771800" y="2787774"/>
          <a:ext cx="4968552" cy="2088232"/>
        </p:xfrm>
        <a:graphic>
          <a:graphicData uri="http://schemas.openxmlformats.org/drawingml/2006/chart">
            <c:chart xmlns:c="http://schemas.openxmlformats.org/drawingml/2006/chart" xmlns:r="http://schemas.openxmlformats.org/officeDocument/2006/relationships" r:id="rId3"/>
          </a:graphicData>
        </a:graphic>
      </p:graphicFrame>
      <p:pic>
        <p:nvPicPr>
          <p:cNvPr id="9" name="Рисунок 8" descr="http://eldorado.mouoslb.ru/sites/default/files/documents/%D0%B8%D1%82%D0%BE%D0%B3%D0%B8%20%D0%BA%D0%BE%D0%BD%D0%BA%D1%83%D1%80%D1%81%D0%BE%D0%B2/IMG_1429.JPG"/>
          <p:cNvPicPr/>
          <p:nvPr/>
        </p:nvPicPr>
        <p:blipFill>
          <a:blip r:embed="rId4" cstate="print">
            <a:lum bright="10000"/>
          </a:blip>
          <a:srcRect/>
          <a:stretch>
            <a:fillRect/>
          </a:stretch>
        </p:blipFill>
        <p:spPr bwMode="auto">
          <a:xfrm>
            <a:off x="6660232" y="3219822"/>
            <a:ext cx="2324458" cy="1779535"/>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https://scontent.cdninstagram.com/vp/88905932d647d51f3c84b9f854cabc83/5C8993AA/t51.2885-19/17932174_1513959288648083_3824422546044878848_n.jpg"/>
          <p:cNvPicPr/>
          <p:nvPr/>
        </p:nvPicPr>
        <p:blipFill>
          <a:blip r:embed="rId2" cstate="print">
            <a:lum bright="30000"/>
          </a:blip>
          <a:srcRect/>
          <a:stretch>
            <a:fillRect/>
          </a:stretch>
        </p:blipFill>
        <p:spPr bwMode="auto">
          <a:xfrm>
            <a:off x="1115616" y="123478"/>
            <a:ext cx="7848872" cy="4824536"/>
          </a:xfrm>
          <a:prstGeom prst="rect">
            <a:avLst/>
          </a:prstGeom>
          <a:noFill/>
          <a:ln w="9525">
            <a:noFill/>
            <a:miter lim="800000"/>
            <a:headEnd/>
            <a:tailEnd/>
          </a:ln>
        </p:spPr>
      </p:pic>
      <p:sp>
        <p:nvSpPr>
          <p:cNvPr id="2" name="Заголовок 1"/>
          <p:cNvSpPr>
            <a:spLocks noGrp="1"/>
          </p:cNvSpPr>
          <p:nvPr>
            <p:ph type="title"/>
          </p:nvPr>
        </p:nvSpPr>
        <p:spPr/>
        <p:txBody>
          <a:bodyPr>
            <a:normAutofit/>
          </a:bodyPr>
          <a:lstStyle/>
          <a:p>
            <a:pPr algn="ctr"/>
            <a:r>
              <a:rPr lang="ru-RU" sz="1600" b="1" dirty="0" smtClean="0">
                <a:latin typeface="Liberation Serif" pitchFamily="18" charset="0"/>
                <a:ea typeface="Liberation Serif" pitchFamily="18" charset="0"/>
                <a:cs typeface="Liberation Serif" pitchFamily="18" charset="0"/>
              </a:rPr>
              <a:t>Социальная политика</a:t>
            </a:r>
            <a:br>
              <a:rPr lang="ru-RU" sz="1600" b="1" dirty="0" smtClean="0">
                <a:latin typeface="Liberation Serif" pitchFamily="18" charset="0"/>
                <a:ea typeface="Liberation Serif" pitchFamily="18" charset="0"/>
                <a:cs typeface="Liberation Serif" pitchFamily="18" charset="0"/>
              </a:rPr>
            </a:br>
            <a:r>
              <a:rPr lang="ru-RU" sz="1600" b="1" dirty="0" smtClean="0">
                <a:latin typeface="Liberation Serif" pitchFamily="18" charset="0"/>
                <a:ea typeface="Liberation Serif" pitchFamily="18" charset="0"/>
                <a:cs typeface="Liberation Serif" pitchFamily="18" charset="0"/>
              </a:rPr>
              <a:t>7</a:t>
            </a:r>
            <a:r>
              <a:rPr lang="ru-RU" sz="1600" dirty="0" smtClean="0">
                <a:latin typeface="Liberation Serif" pitchFamily="18" charset="0"/>
                <a:ea typeface="Liberation Serif" pitchFamily="18" charset="0"/>
                <a:cs typeface="Liberation Serif" pitchFamily="18" charset="0"/>
              </a:rPr>
              <a:t>8 865,4 тыс. руб. – будет направлено на финансирование социальной политики в 2020 году</a:t>
            </a:r>
            <a:endParaRPr lang="ru-RU" sz="1600" b="1" dirty="0">
              <a:latin typeface="Liberation Serif" pitchFamily="18" charset="0"/>
              <a:ea typeface="Liberation Serif" pitchFamily="18" charset="0"/>
              <a:cs typeface="Liberation Serif" pitchFamily="18" charset="0"/>
            </a:endParaRPr>
          </a:p>
        </p:txBody>
      </p:sp>
      <p:graphicFrame>
        <p:nvGraphicFramePr>
          <p:cNvPr id="5" name="Содержимое 4"/>
          <p:cNvGraphicFramePr>
            <a:graphicFrameLocks noGrp="1"/>
          </p:cNvGraphicFramePr>
          <p:nvPr>
            <p:ph sz="half" idx="1"/>
          </p:nvPr>
        </p:nvGraphicFramePr>
        <p:xfrm>
          <a:off x="1115616" y="1126967"/>
          <a:ext cx="7848998" cy="1533148"/>
        </p:xfrm>
        <a:graphic>
          <a:graphicData uri="http://schemas.openxmlformats.org/drawingml/2006/table">
            <a:tbl>
              <a:tblPr firstRow="1" bandRow="1">
                <a:tableStyleId>{5C22544A-7EE6-4342-B048-85BDC9FD1C3A}</a:tableStyleId>
              </a:tblPr>
              <a:tblGrid>
                <a:gridCol w="3888432"/>
                <a:gridCol w="792088"/>
                <a:gridCol w="792088"/>
                <a:gridCol w="792088"/>
                <a:gridCol w="792088"/>
                <a:gridCol w="792214"/>
              </a:tblGrid>
              <a:tr h="370840">
                <a:tc>
                  <a:txBody>
                    <a:bodyPr/>
                    <a:lstStyle/>
                    <a:p>
                      <a:pPr algn="ctr"/>
                      <a:r>
                        <a:rPr lang="ru-RU" sz="1000" dirty="0" smtClean="0">
                          <a:latin typeface="Liberation Serif" pitchFamily="18" charset="0"/>
                          <a:ea typeface="Liberation Serif" pitchFamily="18" charset="0"/>
                          <a:cs typeface="Liberation Serif" pitchFamily="18" charset="0"/>
                        </a:rPr>
                        <a:t>Подраздел</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2018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2019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2020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2021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2022 год (прогноз) тыс. руб.</a:t>
                      </a:r>
                      <a:endParaRPr lang="ru-RU" sz="1000" dirty="0">
                        <a:latin typeface="Liberation Serif" pitchFamily="18" charset="0"/>
                        <a:ea typeface="Liberation Serif" pitchFamily="18" charset="0"/>
                        <a:cs typeface="Liberation Serif" pitchFamily="18" charset="0"/>
                      </a:endParaRPr>
                    </a:p>
                  </a:txBody>
                  <a:tcPr/>
                </a:tc>
              </a:tr>
              <a:tr h="0">
                <a:tc>
                  <a:txBody>
                    <a:bodyPr/>
                    <a:lstStyle/>
                    <a:p>
                      <a:r>
                        <a:rPr lang="ru-RU" sz="1000" b="1" dirty="0" smtClean="0">
                          <a:latin typeface="Liberation Serif" pitchFamily="18" charset="0"/>
                          <a:ea typeface="Liberation Serif" pitchFamily="18" charset="0"/>
                          <a:cs typeface="Liberation Serif" pitchFamily="18" charset="0"/>
                        </a:rPr>
                        <a:t>Социальная политика, всего</a:t>
                      </a:r>
                      <a:endParaRPr lang="ru-RU" sz="1000" b="1" dirty="0">
                        <a:latin typeface="Liberation Serif" pitchFamily="18" charset="0"/>
                        <a:ea typeface="Liberation Serif" pitchFamily="18" charset="0"/>
                        <a:cs typeface="Liberation Serif"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Liberation Serif" pitchFamily="18" charset="0"/>
                          <a:ea typeface="Liberation Serif" pitchFamily="18" charset="0"/>
                          <a:cs typeface="Liberation Serif" pitchFamily="18" charset="0"/>
                        </a:rPr>
                        <a:t>75 210,8</a:t>
                      </a:r>
                    </a:p>
                  </a:txBody>
                  <a:tcPr/>
                </a:tc>
                <a:tc>
                  <a:txBody>
                    <a:bodyPr/>
                    <a:lstStyle/>
                    <a:p>
                      <a:pPr algn="ctr"/>
                      <a:r>
                        <a:rPr lang="ru-RU" sz="1000" dirty="0" smtClean="0">
                          <a:latin typeface="Liberation Serif" pitchFamily="18" charset="0"/>
                          <a:ea typeface="Liberation Serif" pitchFamily="18" charset="0"/>
                          <a:cs typeface="Liberation Serif" pitchFamily="18" charset="0"/>
                        </a:rPr>
                        <a:t>80 885,6</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78 865,4</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81 811,2</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81 804,5</a:t>
                      </a:r>
                      <a:endParaRPr lang="ru-RU" sz="1000" dirty="0">
                        <a:latin typeface="Liberation Serif" pitchFamily="18" charset="0"/>
                        <a:ea typeface="Liberation Serif" pitchFamily="18" charset="0"/>
                        <a:cs typeface="Liberation Serif" pitchFamily="18" charset="0"/>
                      </a:endParaRPr>
                    </a:p>
                  </a:txBody>
                  <a:tcPr/>
                </a:tc>
              </a:tr>
              <a:tr h="148247">
                <a:tc>
                  <a:txBody>
                    <a:bodyPr/>
                    <a:lstStyle/>
                    <a:p>
                      <a:r>
                        <a:rPr lang="ru-RU" sz="1000" dirty="0" smtClean="0">
                          <a:latin typeface="Liberation Serif" pitchFamily="18" charset="0"/>
                          <a:ea typeface="Liberation Serif" pitchFamily="18" charset="0"/>
                          <a:cs typeface="Liberation Serif" pitchFamily="18" charset="0"/>
                        </a:rPr>
                        <a:t>в том числе</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a:latin typeface="Liberation Serif" pitchFamily="18" charset="0"/>
                        <a:ea typeface="Liberation Serif" pitchFamily="18" charset="0"/>
                        <a:cs typeface="Liberation Serif" pitchFamily="18" charset="0"/>
                      </a:endParaRPr>
                    </a:p>
                  </a:txBody>
                  <a:tcPr/>
                </a:tc>
                <a:tc>
                  <a:txBody>
                    <a:bodyPr/>
                    <a:lstStyle/>
                    <a:p>
                      <a:pPr algn="ctr"/>
                      <a:endParaRPr lang="ru-RU" sz="1000">
                        <a:latin typeface="Liberation Serif" pitchFamily="18" charset="0"/>
                        <a:ea typeface="Liberation Serif" pitchFamily="18" charset="0"/>
                        <a:cs typeface="Liberation Serif" pitchFamily="18" charset="0"/>
                      </a:endParaRPr>
                    </a:p>
                  </a:txBody>
                  <a:tcPr/>
                </a:tc>
              </a:tr>
              <a:tr h="248414">
                <a:tc>
                  <a:txBody>
                    <a:bodyPr/>
                    <a:lstStyle/>
                    <a:p>
                      <a:r>
                        <a:rPr lang="ru-RU" sz="1000" dirty="0" smtClean="0">
                          <a:latin typeface="Liberation Serif" pitchFamily="18" charset="0"/>
                          <a:ea typeface="Liberation Serif" pitchFamily="18" charset="0"/>
                          <a:cs typeface="Liberation Serif" pitchFamily="18" charset="0"/>
                        </a:rPr>
                        <a:t>Социальное обеспечение населения</a:t>
                      </a:r>
                      <a:endParaRPr lang="ru-RU" sz="1000" dirty="0">
                        <a:latin typeface="Liberation Serif" pitchFamily="18" charset="0"/>
                        <a:ea typeface="Liberation Serif" pitchFamily="18" charset="0"/>
                        <a:cs typeface="Liberation Serif" pitchFamily="18" charset="0"/>
                      </a:endParaRPr>
                    </a:p>
                  </a:txBody>
                  <a:tcP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Liberation Serif" pitchFamily="18" charset="0"/>
                          <a:ea typeface="Liberation Serif" pitchFamily="18" charset="0"/>
                          <a:cs typeface="Liberation Serif" pitchFamily="18" charset="0"/>
                        </a:rPr>
                        <a:t>69 093,8</a:t>
                      </a:r>
                    </a:p>
                  </a:txBody>
                  <a:tcPr>
                    <a:solidFill>
                      <a:schemeClr val="accent1"/>
                    </a:solidFill>
                  </a:tcPr>
                </a:tc>
                <a:tc>
                  <a:txBody>
                    <a:bodyPr/>
                    <a:lstStyle/>
                    <a:p>
                      <a:pPr algn="ctr"/>
                      <a:r>
                        <a:rPr lang="ru-RU" sz="1000" dirty="0" smtClean="0">
                          <a:latin typeface="Liberation Serif" pitchFamily="18" charset="0"/>
                          <a:ea typeface="Liberation Serif" pitchFamily="18" charset="0"/>
                          <a:cs typeface="Liberation Serif" pitchFamily="18" charset="0"/>
                        </a:rPr>
                        <a:t>74 395,6</a:t>
                      </a:r>
                      <a:endParaRPr lang="ru-RU" sz="1000" dirty="0">
                        <a:latin typeface="Liberation Serif" pitchFamily="18" charset="0"/>
                        <a:ea typeface="Liberation Serif" pitchFamily="18" charset="0"/>
                        <a:cs typeface="Liberation Serif" pitchFamily="18" charset="0"/>
                      </a:endParaRPr>
                    </a:p>
                  </a:txBody>
                  <a:tcPr>
                    <a:solidFill>
                      <a:schemeClr val="accent1"/>
                    </a:solidFill>
                  </a:tcPr>
                </a:tc>
                <a:tc>
                  <a:txBody>
                    <a:bodyPr/>
                    <a:lstStyle/>
                    <a:p>
                      <a:pPr algn="ctr"/>
                      <a:r>
                        <a:rPr lang="ru-RU" sz="1000" dirty="0" smtClean="0">
                          <a:latin typeface="Liberation Serif" pitchFamily="18" charset="0"/>
                          <a:ea typeface="Liberation Serif" pitchFamily="18" charset="0"/>
                          <a:cs typeface="Liberation Serif" pitchFamily="18" charset="0"/>
                        </a:rPr>
                        <a:t>72 106,4</a:t>
                      </a:r>
                      <a:endParaRPr lang="ru-RU" sz="1000" dirty="0">
                        <a:latin typeface="Liberation Serif" pitchFamily="18" charset="0"/>
                        <a:ea typeface="Liberation Serif" pitchFamily="18" charset="0"/>
                        <a:cs typeface="Liberation Serif" pitchFamily="18" charset="0"/>
                      </a:endParaRPr>
                    </a:p>
                  </a:txBody>
                  <a:tcPr>
                    <a:solidFill>
                      <a:schemeClr val="accent1"/>
                    </a:solidFill>
                  </a:tcPr>
                </a:tc>
                <a:tc>
                  <a:txBody>
                    <a:bodyPr/>
                    <a:lstStyle/>
                    <a:p>
                      <a:pPr algn="ctr"/>
                      <a:r>
                        <a:rPr lang="ru-RU" sz="1000" dirty="0" smtClean="0">
                          <a:latin typeface="Liberation Serif" pitchFamily="18" charset="0"/>
                          <a:ea typeface="Liberation Serif" pitchFamily="18" charset="0"/>
                          <a:cs typeface="Liberation Serif" pitchFamily="18" charset="0"/>
                        </a:rPr>
                        <a:t>74 999,2</a:t>
                      </a:r>
                      <a:endParaRPr lang="ru-RU" sz="1000" dirty="0">
                        <a:latin typeface="Liberation Serif" pitchFamily="18" charset="0"/>
                        <a:ea typeface="Liberation Serif" pitchFamily="18" charset="0"/>
                        <a:cs typeface="Liberation Serif" pitchFamily="18" charset="0"/>
                      </a:endParaRPr>
                    </a:p>
                  </a:txBody>
                  <a:tcPr>
                    <a:solidFill>
                      <a:schemeClr val="accent1"/>
                    </a:solidFill>
                  </a:tcPr>
                </a:tc>
                <a:tc>
                  <a:txBody>
                    <a:bodyPr/>
                    <a:lstStyle/>
                    <a:p>
                      <a:pPr algn="ctr"/>
                      <a:r>
                        <a:rPr lang="ru-RU" sz="1000" dirty="0" smtClean="0">
                          <a:latin typeface="Liberation Serif" pitchFamily="18" charset="0"/>
                          <a:ea typeface="Liberation Serif" pitchFamily="18" charset="0"/>
                          <a:cs typeface="Liberation Serif" pitchFamily="18" charset="0"/>
                        </a:rPr>
                        <a:t>74 992,5</a:t>
                      </a:r>
                      <a:endParaRPr lang="ru-RU" sz="1000" dirty="0">
                        <a:latin typeface="Liberation Serif" pitchFamily="18" charset="0"/>
                        <a:ea typeface="Liberation Serif" pitchFamily="18" charset="0"/>
                        <a:cs typeface="Liberation Serif" pitchFamily="18" charset="0"/>
                      </a:endParaRPr>
                    </a:p>
                  </a:txBody>
                  <a:tcPr>
                    <a:solidFill>
                      <a:schemeClr val="accent1"/>
                    </a:solidFill>
                  </a:tcPr>
                </a:tc>
              </a:tr>
              <a:tr h="248414">
                <a:tc>
                  <a:txBody>
                    <a:bodyPr/>
                    <a:lstStyle/>
                    <a:p>
                      <a:r>
                        <a:rPr lang="ru-RU" sz="1000" dirty="0" smtClean="0">
                          <a:latin typeface="Liberation Serif" pitchFamily="18" charset="0"/>
                          <a:ea typeface="Liberation Serif" pitchFamily="18" charset="0"/>
                          <a:cs typeface="Liberation Serif" pitchFamily="18" charset="0"/>
                        </a:rPr>
                        <a:t>Другие вопросы в области социальной политики</a:t>
                      </a:r>
                      <a:endParaRPr lang="ru-RU" sz="1000" dirty="0">
                        <a:latin typeface="Liberation Serif" pitchFamily="18" charset="0"/>
                        <a:ea typeface="Liberation Serif" pitchFamily="18" charset="0"/>
                        <a:cs typeface="Liberation Serif" pitchFamily="18" charset="0"/>
                      </a:endParaRPr>
                    </a:p>
                  </a:txBody>
                  <a:tcP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Liberation Serif" pitchFamily="18" charset="0"/>
                          <a:ea typeface="Liberation Serif" pitchFamily="18" charset="0"/>
                          <a:cs typeface="Liberation Serif" pitchFamily="18" charset="0"/>
                        </a:rPr>
                        <a:t>6 117</a:t>
                      </a:r>
                    </a:p>
                  </a:txBody>
                  <a:tcPr>
                    <a:solidFill>
                      <a:schemeClr val="accent1">
                        <a:lumMod val="40000"/>
                        <a:lumOff val="60000"/>
                      </a:schemeClr>
                    </a:solidFill>
                  </a:tcPr>
                </a:tc>
                <a:tc>
                  <a:txBody>
                    <a:bodyPr/>
                    <a:lstStyle/>
                    <a:p>
                      <a:pPr algn="ctr"/>
                      <a:r>
                        <a:rPr lang="ru-RU" sz="1000" dirty="0" smtClean="0">
                          <a:latin typeface="Liberation Serif" pitchFamily="18" charset="0"/>
                          <a:ea typeface="Liberation Serif" pitchFamily="18" charset="0"/>
                          <a:cs typeface="Liberation Serif" pitchFamily="18" charset="0"/>
                        </a:rPr>
                        <a:t>6 490,0</a:t>
                      </a:r>
                      <a:endParaRPr lang="ru-RU" sz="1000" dirty="0">
                        <a:latin typeface="Liberation Serif" pitchFamily="18" charset="0"/>
                        <a:ea typeface="Liberation Serif" pitchFamily="18" charset="0"/>
                        <a:cs typeface="Liberation Serif" pitchFamily="18" charset="0"/>
                      </a:endParaRPr>
                    </a:p>
                  </a:txBody>
                  <a:tcPr>
                    <a:solidFill>
                      <a:schemeClr val="accent1">
                        <a:lumMod val="40000"/>
                        <a:lumOff val="60000"/>
                      </a:schemeClr>
                    </a:solidFill>
                  </a:tcPr>
                </a:tc>
                <a:tc>
                  <a:txBody>
                    <a:bodyPr/>
                    <a:lstStyle/>
                    <a:p>
                      <a:pPr algn="ctr"/>
                      <a:r>
                        <a:rPr lang="ru-RU" sz="1000" dirty="0" smtClean="0">
                          <a:latin typeface="Liberation Serif" pitchFamily="18" charset="0"/>
                          <a:ea typeface="Liberation Serif" pitchFamily="18" charset="0"/>
                          <a:cs typeface="Liberation Serif" pitchFamily="18" charset="0"/>
                        </a:rPr>
                        <a:t>6  759,0</a:t>
                      </a:r>
                      <a:endParaRPr lang="ru-RU" sz="1000" dirty="0">
                        <a:latin typeface="Liberation Serif" pitchFamily="18" charset="0"/>
                        <a:ea typeface="Liberation Serif" pitchFamily="18" charset="0"/>
                        <a:cs typeface="Liberation Serif" pitchFamily="18" charset="0"/>
                      </a:endParaRPr>
                    </a:p>
                  </a:txBody>
                  <a:tcPr>
                    <a:solidFill>
                      <a:schemeClr val="accent1">
                        <a:lumMod val="40000"/>
                        <a:lumOff val="60000"/>
                      </a:schemeClr>
                    </a:solidFill>
                  </a:tcPr>
                </a:tc>
                <a:tc>
                  <a:txBody>
                    <a:bodyPr/>
                    <a:lstStyle/>
                    <a:p>
                      <a:pPr algn="ctr"/>
                      <a:r>
                        <a:rPr lang="ru-RU" sz="1000" dirty="0" smtClean="0">
                          <a:latin typeface="Liberation Serif" pitchFamily="18" charset="0"/>
                          <a:ea typeface="Liberation Serif" pitchFamily="18" charset="0"/>
                          <a:cs typeface="Liberation Serif" pitchFamily="18" charset="0"/>
                        </a:rPr>
                        <a:t>6  812,0</a:t>
                      </a:r>
                      <a:endParaRPr lang="ru-RU" sz="1000" dirty="0">
                        <a:latin typeface="Liberation Serif" pitchFamily="18" charset="0"/>
                        <a:ea typeface="Liberation Serif" pitchFamily="18" charset="0"/>
                        <a:cs typeface="Liberation Serif" pitchFamily="18" charset="0"/>
                      </a:endParaRPr>
                    </a:p>
                  </a:txBody>
                  <a:tcPr>
                    <a:solidFill>
                      <a:schemeClr val="accent1">
                        <a:lumMod val="40000"/>
                        <a:lumOff val="60000"/>
                      </a:schemeClr>
                    </a:solidFill>
                  </a:tcPr>
                </a:tc>
                <a:tc>
                  <a:txBody>
                    <a:bodyPr/>
                    <a:lstStyle/>
                    <a:p>
                      <a:pPr algn="ctr"/>
                      <a:r>
                        <a:rPr lang="ru-RU" sz="1000" dirty="0" smtClean="0">
                          <a:latin typeface="Liberation Serif" pitchFamily="18" charset="0"/>
                          <a:ea typeface="Liberation Serif" pitchFamily="18" charset="0"/>
                          <a:cs typeface="Liberation Serif" pitchFamily="18" charset="0"/>
                        </a:rPr>
                        <a:t>6 812,0</a:t>
                      </a:r>
                      <a:endParaRPr lang="ru-RU" sz="1000" dirty="0">
                        <a:latin typeface="Liberation Serif" pitchFamily="18" charset="0"/>
                        <a:ea typeface="Liberation Serif" pitchFamily="18" charset="0"/>
                        <a:cs typeface="Liberation Serif" pitchFamily="18" charset="0"/>
                      </a:endParaRPr>
                    </a:p>
                  </a:txBody>
                  <a:tcPr>
                    <a:solidFill>
                      <a:schemeClr val="accent1">
                        <a:lumMod val="40000"/>
                        <a:lumOff val="60000"/>
                      </a:schemeClr>
                    </a:solidFill>
                  </a:tcPr>
                </a:tc>
              </a:tr>
            </a:tbl>
          </a:graphicData>
        </a:graphic>
      </p:graphicFrame>
      <p:sp>
        <p:nvSpPr>
          <p:cNvPr id="6" name="Заголовок 1"/>
          <p:cNvSpPr txBox="1">
            <a:spLocks/>
          </p:cNvSpPr>
          <p:nvPr/>
        </p:nvSpPr>
        <p:spPr>
          <a:xfrm>
            <a:off x="1043608" y="0"/>
            <a:ext cx="7581528" cy="51952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IV. </a:t>
            </a:r>
            <a:r>
              <a:rPr kumimoji="0" lang="ru-RU"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Расходы бюджета</a:t>
            </a:r>
            <a:endParaRPr kumimoji="0" lang="ru-RU" sz="1300" b="0" i="0" u="none" strike="noStrike" kern="1200" cap="none" spc="0" normalizeH="0" baseline="0" noProof="0" dirty="0">
              <a:ln>
                <a:noFill/>
              </a:ln>
              <a:solidFill>
                <a:schemeClr val="tx1"/>
              </a:solidFill>
              <a:effectLst/>
              <a:uLnTx/>
              <a:uFillTx/>
              <a:latin typeface="Liberation Serif" pitchFamily="18" charset="0"/>
              <a:ea typeface="Liberation Serif" pitchFamily="18" charset="0"/>
              <a:cs typeface="Liberation Serif" pitchFamily="18" charset="0"/>
            </a:endParaRPr>
          </a:p>
        </p:txBody>
      </p:sp>
      <p:graphicFrame>
        <p:nvGraphicFramePr>
          <p:cNvPr id="7" name="Диаграмма 6"/>
          <p:cNvGraphicFramePr/>
          <p:nvPr/>
        </p:nvGraphicFramePr>
        <p:xfrm>
          <a:off x="3419872" y="2859782"/>
          <a:ext cx="5544616" cy="2088232"/>
        </p:xfrm>
        <a:graphic>
          <a:graphicData uri="http://schemas.openxmlformats.org/drawingml/2006/chart">
            <c:chart xmlns:c="http://schemas.openxmlformats.org/drawingml/2006/chart" xmlns:r="http://schemas.openxmlformats.org/officeDocument/2006/relationships" r:id="rId3"/>
          </a:graphicData>
        </a:graphic>
      </p:graphicFrame>
      <p:pic>
        <p:nvPicPr>
          <p:cNvPr id="9" name="Рисунок 8" descr="https://pp.userapi.com/c824701/v824701033/2f10e/AGSMaXAm-Ho.jpg"/>
          <p:cNvPicPr/>
          <p:nvPr/>
        </p:nvPicPr>
        <p:blipFill>
          <a:blip r:embed="rId4" cstate="print">
            <a:lum bright="10000"/>
          </a:blip>
          <a:srcRect/>
          <a:stretch>
            <a:fillRect/>
          </a:stretch>
        </p:blipFill>
        <p:spPr bwMode="auto">
          <a:xfrm>
            <a:off x="1331640" y="3291830"/>
            <a:ext cx="2449001" cy="1632944"/>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http://www.uraledu.ru/files/images/IMG_7310.JPG"/>
          <p:cNvPicPr/>
          <p:nvPr/>
        </p:nvPicPr>
        <p:blipFill>
          <a:blip r:embed="rId2" cstate="print">
            <a:lum bright="10000"/>
          </a:blip>
          <a:srcRect/>
          <a:stretch>
            <a:fillRect/>
          </a:stretch>
        </p:blipFill>
        <p:spPr bwMode="auto">
          <a:xfrm>
            <a:off x="1115616" y="3147814"/>
            <a:ext cx="2592288" cy="1872208"/>
          </a:xfrm>
          <a:prstGeom prst="rect">
            <a:avLst/>
          </a:prstGeom>
          <a:noFill/>
          <a:ln w="9525">
            <a:noFill/>
            <a:miter lim="800000"/>
            <a:headEnd/>
            <a:tailEnd/>
          </a:ln>
        </p:spPr>
      </p:pic>
      <p:sp>
        <p:nvSpPr>
          <p:cNvPr id="2" name="Заголовок 1"/>
          <p:cNvSpPr>
            <a:spLocks noGrp="1"/>
          </p:cNvSpPr>
          <p:nvPr>
            <p:ph type="title"/>
          </p:nvPr>
        </p:nvSpPr>
        <p:spPr/>
        <p:txBody>
          <a:bodyPr>
            <a:normAutofit/>
          </a:bodyPr>
          <a:lstStyle/>
          <a:p>
            <a:pPr algn="ctr"/>
            <a:r>
              <a:rPr lang="ru-RU" sz="1600" b="1" dirty="0" smtClean="0">
                <a:latin typeface="Liberation Serif" pitchFamily="18" charset="0"/>
                <a:ea typeface="Liberation Serif" pitchFamily="18" charset="0"/>
                <a:cs typeface="Liberation Serif" pitchFamily="18" charset="0"/>
              </a:rPr>
              <a:t>Физическая культура и спорт</a:t>
            </a:r>
            <a:br>
              <a:rPr lang="ru-RU" sz="1600" b="1" dirty="0" smtClean="0">
                <a:latin typeface="Liberation Serif" pitchFamily="18" charset="0"/>
                <a:ea typeface="Liberation Serif" pitchFamily="18" charset="0"/>
                <a:cs typeface="Liberation Serif" pitchFamily="18" charset="0"/>
              </a:rPr>
            </a:br>
            <a:r>
              <a:rPr lang="ru-RU" sz="1600" b="1" dirty="0" smtClean="0">
                <a:latin typeface="Liberation Serif" pitchFamily="18" charset="0"/>
                <a:ea typeface="Liberation Serif" pitchFamily="18" charset="0"/>
                <a:cs typeface="Liberation Serif" pitchFamily="18" charset="0"/>
              </a:rPr>
              <a:t>849</a:t>
            </a:r>
            <a:r>
              <a:rPr lang="ru-RU" sz="1600" dirty="0" smtClean="0">
                <a:latin typeface="Liberation Serif" pitchFamily="18" charset="0"/>
                <a:ea typeface="Liberation Serif" pitchFamily="18" charset="0"/>
                <a:cs typeface="Liberation Serif" pitchFamily="18" charset="0"/>
              </a:rPr>
              <a:t> тыс. руб. – будет направлено на финансирование физической культуры и спорта в 2020 году</a:t>
            </a:r>
            <a:endParaRPr lang="ru-RU" sz="1600" b="1" dirty="0">
              <a:latin typeface="Liberation Serif" pitchFamily="18" charset="0"/>
              <a:ea typeface="Liberation Serif" pitchFamily="18" charset="0"/>
              <a:cs typeface="Liberation Serif" pitchFamily="18" charset="0"/>
            </a:endParaRPr>
          </a:p>
        </p:txBody>
      </p:sp>
      <p:graphicFrame>
        <p:nvGraphicFramePr>
          <p:cNvPr id="5" name="Содержимое 4"/>
          <p:cNvGraphicFramePr>
            <a:graphicFrameLocks noGrp="1"/>
          </p:cNvGraphicFramePr>
          <p:nvPr>
            <p:ph sz="half" idx="1"/>
          </p:nvPr>
        </p:nvGraphicFramePr>
        <p:xfrm>
          <a:off x="1115616" y="1126967"/>
          <a:ext cx="7848998" cy="1284734"/>
        </p:xfrm>
        <a:graphic>
          <a:graphicData uri="http://schemas.openxmlformats.org/drawingml/2006/table">
            <a:tbl>
              <a:tblPr firstRow="1" bandRow="1">
                <a:tableStyleId>{5C22544A-7EE6-4342-B048-85BDC9FD1C3A}</a:tableStyleId>
              </a:tblPr>
              <a:tblGrid>
                <a:gridCol w="3888432"/>
                <a:gridCol w="792088"/>
                <a:gridCol w="792088"/>
                <a:gridCol w="792088"/>
                <a:gridCol w="792088"/>
                <a:gridCol w="792214"/>
              </a:tblGrid>
              <a:tr h="370840">
                <a:tc>
                  <a:txBody>
                    <a:bodyPr/>
                    <a:lstStyle/>
                    <a:p>
                      <a:pPr algn="ctr"/>
                      <a:r>
                        <a:rPr lang="ru-RU" sz="1000" dirty="0" smtClean="0">
                          <a:latin typeface="Liberation Serif" pitchFamily="18" charset="0"/>
                          <a:ea typeface="Liberation Serif" pitchFamily="18" charset="0"/>
                          <a:cs typeface="Liberation Serif" pitchFamily="18" charset="0"/>
                        </a:rPr>
                        <a:t>Подраздел</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2018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2019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2020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2021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2022 год (прогноз) тыс. руб.</a:t>
                      </a:r>
                      <a:endParaRPr lang="ru-RU" sz="1000" dirty="0">
                        <a:latin typeface="Liberation Serif" pitchFamily="18" charset="0"/>
                        <a:ea typeface="Liberation Serif" pitchFamily="18" charset="0"/>
                        <a:cs typeface="Liberation Serif" pitchFamily="18" charset="0"/>
                      </a:endParaRPr>
                    </a:p>
                  </a:txBody>
                  <a:tcPr/>
                </a:tc>
              </a:tr>
              <a:tr h="0">
                <a:tc>
                  <a:txBody>
                    <a:bodyPr/>
                    <a:lstStyle/>
                    <a:p>
                      <a:r>
                        <a:rPr lang="ru-RU" sz="1000" b="1" dirty="0" smtClean="0">
                          <a:latin typeface="Liberation Serif" pitchFamily="18" charset="0"/>
                          <a:ea typeface="Liberation Serif" pitchFamily="18" charset="0"/>
                          <a:cs typeface="Liberation Serif" pitchFamily="18" charset="0"/>
                        </a:rPr>
                        <a:t>Физическая культура и спорт, всего</a:t>
                      </a:r>
                      <a:endParaRPr lang="ru-RU" sz="1000" b="1" dirty="0">
                        <a:latin typeface="Liberation Serif" pitchFamily="18" charset="0"/>
                        <a:ea typeface="Liberation Serif" pitchFamily="18" charset="0"/>
                        <a:cs typeface="Liberation Serif"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Liberation Serif" pitchFamily="18" charset="0"/>
                          <a:ea typeface="Liberation Serif" pitchFamily="18" charset="0"/>
                          <a:cs typeface="Liberation Serif" pitchFamily="18" charset="0"/>
                        </a:rPr>
                        <a:t>880</a:t>
                      </a:r>
                    </a:p>
                  </a:txBody>
                  <a:tcPr/>
                </a:tc>
                <a:tc>
                  <a:txBody>
                    <a:bodyPr/>
                    <a:lstStyle/>
                    <a:p>
                      <a:pPr algn="ctr"/>
                      <a:r>
                        <a:rPr lang="ru-RU" sz="1000" dirty="0" smtClean="0">
                          <a:latin typeface="Liberation Serif" pitchFamily="18" charset="0"/>
                          <a:ea typeface="Liberation Serif" pitchFamily="18" charset="0"/>
                          <a:cs typeface="Liberation Serif" pitchFamily="18" charset="0"/>
                        </a:rPr>
                        <a:t>830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849</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999</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999</a:t>
                      </a:r>
                      <a:endParaRPr lang="ru-RU" sz="1000" dirty="0">
                        <a:latin typeface="Liberation Serif" pitchFamily="18" charset="0"/>
                        <a:ea typeface="Liberation Serif" pitchFamily="18" charset="0"/>
                        <a:cs typeface="Liberation Serif" pitchFamily="18" charset="0"/>
                      </a:endParaRPr>
                    </a:p>
                  </a:txBody>
                  <a:tcPr/>
                </a:tc>
              </a:tr>
              <a:tr h="148247">
                <a:tc>
                  <a:txBody>
                    <a:bodyPr/>
                    <a:lstStyle/>
                    <a:p>
                      <a:r>
                        <a:rPr lang="ru-RU" sz="1000" dirty="0" smtClean="0">
                          <a:latin typeface="Liberation Serif" pitchFamily="18" charset="0"/>
                          <a:ea typeface="Liberation Serif" pitchFamily="18" charset="0"/>
                          <a:cs typeface="Liberation Serif" pitchFamily="18" charset="0"/>
                        </a:rPr>
                        <a:t>в том числе</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a:latin typeface="Liberation Serif" pitchFamily="18" charset="0"/>
                        <a:ea typeface="Liberation Serif" pitchFamily="18" charset="0"/>
                        <a:cs typeface="Liberation Serif" pitchFamily="18" charset="0"/>
                      </a:endParaRPr>
                    </a:p>
                  </a:txBody>
                  <a:tcPr/>
                </a:tc>
              </a:tr>
              <a:tr h="248414">
                <a:tc>
                  <a:txBody>
                    <a:bodyPr/>
                    <a:lstStyle/>
                    <a:p>
                      <a:r>
                        <a:rPr lang="ru-RU" sz="1000" dirty="0" smtClean="0">
                          <a:latin typeface="Liberation Serif" pitchFamily="18" charset="0"/>
                          <a:ea typeface="Liberation Serif" pitchFamily="18" charset="0"/>
                          <a:cs typeface="Liberation Serif" pitchFamily="18" charset="0"/>
                        </a:rPr>
                        <a:t>Физическая культура</a:t>
                      </a:r>
                      <a:endParaRPr lang="ru-RU" sz="1000" dirty="0">
                        <a:latin typeface="Liberation Serif" pitchFamily="18" charset="0"/>
                        <a:ea typeface="Liberation Serif" pitchFamily="18" charset="0"/>
                        <a:cs typeface="Liberation Serif" pitchFamily="18" charset="0"/>
                      </a:endParaRPr>
                    </a:p>
                  </a:txBody>
                  <a:tcP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Liberation Serif" pitchFamily="18" charset="0"/>
                          <a:ea typeface="Liberation Serif" pitchFamily="18" charset="0"/>
                          <a:cs typeface="Liberation Serif" pitchFamily="18" charset="0"/>
                        </a:rPr>
                        <a:t>880</a:t>
                      </a:r>
                    </a:p>
                  </a:txBody>
                  <a:tcPr>
                    <a:solidFill>
                      <a:schemeClr val="accent1"/>
                    </a:solidFill>
                  </a:tcPr>
                </a:tc>
                <a:tc>
                  <a:txBody>
                    <a:bodyPr/>
                    <a:lstStyle/>
                    <a:p>
                      <a:pPr algn="ctr"/>
                      <a:r>
                        <a:rPr lang="ru-RU" sz="1000" dirty="0" smtClean="0">
                          <a:latin typeface="Liberation Serif" pitchFamily="18" charset="0"/>
                          <a:ea typeface="Liberation Serif" pitchFamily="18" charset="0"/>
                          <a:cs typeface="Liberation Serif" pitchFamily="18" charset="0"/>
                        </a:rPr>
                        <a:t>830</a:t>
                      </a:r>
                      <a:endParaRPr lang="ru-RU" sz="1000" dirty="0">
                        <a:latin typeface="Liberation Serif" pitchFamily="18" charset="0"/>
                        <a:ea typeface="Liberation Serif" pitchFamily="18" charset="0"/>
                        <a:cs typeface="Liberation Serif" pitchFamily="18" charset="0"/>
                      </a:endParaRPr>
                    </a:p>
                  </a:txBody>
                  <a:tcPr>
                    <a:solidFill>
                      <a:schemeClr val="accent1"/>
                    </a:solidFill>
                  </a:tcPr>
                </a:tc>
                <a:tc>
                  <a:txBody>
                    <a:bodyPr/>
                    <a:lstStyle/>
                    <a:p>
                      <a:pPr algn="ctr"/>
                      <a:r>
                        <a:rPr lang="ru-RU" sz="1000" dirty="0" smtClean="0">
                          <a:latin typeface="Liberation Serif" pitchFamily="18" charset="0"/>
                          <a:ea typeface="Liberation Serif" pitchFamily="18" charset="0"/>
                          <a:cs typeface="Liberation Serif" pitchFamily="18" charset="0"/>
                        </a:rPr>
                        <a:t>849</a:t>
                      </a:r>
                      <a:endParaRPr lang="ru-RU" sz="1000" dirty="0">
                        <a:latin typeface="Liberation Serif" pitchFamily="18" charset="0"/>
                        <a:ea typeface="Liberation Serif" pitchFamily="18" charset="0"/>
                        <a:cs typeface="Liberation Serif" pitchFamily="18" charset="0"/>
                      </a:endParaRPr>
                    </a:p>
                  </a:txBody>
                  <a:tcPr>
                    <a:solidFill>
                      <a:schemeClr val="accent1"/>
                    </a:solidFill>
                  </a:tcPr>
                </a:tc>
                <a:tc>
                  <a:txBody>
                    <a:bodyPr/>
                    <a:lstStyle/>
                    <a:p>
                      <a:pPr algn="ctr"/>
                      <a:r>
                        <a:rPr lang="ru-RU" sz="1000" dirty="0" smtClean="0">
                          <a:latin typeface="Liberation Serif" pitchFamily="18" charset="0"/>
                          <a:ea typeface="Liberation Serif" pitchFamily="18" charset="0"/>
                          <a:cs typeface="Liberation Serif" pitchFamily="18" charset="0"/>
                        </a:rPr>
                        <a:t>999</a:t>
                      </a:r>
                      <a:endParaRPr lang="ru-RU" sz="1000" dirty="0">
                        <a:latin typeface="Liberation Serif" pitchFamily="18" charset="0"/>
                        <a:ea typeface="Liberation Serif" pitchFamily="18" charset="0"/>
                        <a:cs typeface="Liberation Serif" pitchFamily="18" charset="0"/>
                      </a:endParaRPr>
                    </a:p>
                  </a:txBody>
                  <a:tcPr>
                    <a:solidFill>
                      <a:schemeClr val="accent1"/>
                    </a:solidFill>
                  </a:tcPr>
                </a:tc>
                <a:tc>
                  <a:txBody>
                    <a:bodyPr/>
                    <a:lstStyle/>
                    <a:p>
                      <a:pPr algn="ctr"/>
                      <a:r>
                        <a:rPr lang="ru-RU" sz="1000" dirty="0" smtClean="0">
                          <a:latin typeface="Liberation Serif" pitchFamily="18" charset="0"/>
                          <a:ea typeface="Liberation Serif" pitchFamily="18" charset="0"/>
                          <a:cs typeface="Liberation Serif" pitchFamily="18" charset="0"/>
                        </a:rPr>
                        <a:t>999</a:t>
                      </a:r>
                      <a:endParaRPr lang="ru-RU" sz="1000" dirty="0">
                        <a:latin typeface="Liberation Serif" pitchFamily="18" charset="0"/>
                        <a:ea typeface="Liberation Serif" pitchFamily="18" charset="0"/>
                        <a:cs typeface="Liberation Serif" pitchFamily="18" charset="0"/>
                      </a:endParaRPr>
                    </a:p>
                  </a:txBody>
                  <a:tcPr>
                    <a:solidFill>
                      <a:schemeClr val="accent1"/>
                    </a:solidFill>
                  </a:tcPr>
                </a:tc>
              </a:tr>
            </a:tbl>
          </a:graphicData>
        </a:graphic>
      </p:graphicFrame>
      <p:sp>
        <p:nvSpPr>
          <p:cNvPr id="6" name="Заголовок 1"/>
          <p:cNvSpPr txBox="1">
            <a:spLocks/>
          </p:cNvSpPr>
          <p:nvPr/>
        </p:nvSpPr>
        <p:spPr>
          <a:xfrm>
            <a:off x="1043608" y="0"/>
            <a:ext cx="7581528" cy="51952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IV. </a:t>
            </a:r>
            <a:r>
              <a:rPr kumimoji="0" lang="ru-RU"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Расходы бюджета</a:t>
            </a:r>
            <a:endParaRPr kumimoji="0" lang="ru-RU" sz="1300" b="0" i="0" u="none" strike="noStrike" kern="1200" cap="none" spc="0" normalizeH="0" baseline="0" noProof="0" dirty="0">
              <a:ln>
                <a:noFill/>
              </a:ln>
              <a:solidFill>
                <a:schemeClr val="tx1"/>
              </a:solidFill>
              <a:effectLst/>
              <a:uLnTx/>
              <a:uFillTx/>
              <a:latin typeface="Liberation Serif" pitchFamily="18" charset="0"/>
              <a:ea typeface="Liberation Serif" pitchFamily="18" charset="0"/>
              <a:cs typeface="Liberation Serif" pitchFamily="18" charset="0"/>
            </a:endParaRPr>
          </a:p>
        </p:txBody>
      </p:sp>
      <p:graphicFrame>
        <p:nvGraphicFramePr>
          <p:cNvPr id="7" name="Диаграмма 6"/>
          <p:cNvGraphicFramePr/>
          <p:nvPr/>
        </p:nvGraphicFramePr>
        <p:xfrm>
          <a:off x="3203848" y="2787774"/>
          <a:ext cx="4104456" cy="2088232"/>
        </p:xfrm>
        <a:graphic>
          <a:graphicData uri="http://schemas.openxmlformats.org/drawingml/2006/chart">
            <c:chart xmlns:c="http://schemas.openxmlformats.org/drawingml/2006/chart" xmlns:r="http://schemas.openxmlformats.org/officeDocument/2006/relationships" r:id="rId3"/>
          </a:graphicData>
        </a:graphic>
      </p:graphicFrame>
      <p:pic>
        <p:nvPicPr>
          <p:cNvPr id="9" name="Рисунок 8" descr="http://st-selpos.ru/upload/images/gallery/65/DSCN7407.jpg"/>
          <p:cNvPicPr/>
          <p:nvPr/>
        </p:nvPicPr>
        <p:blipFill>
          <a:blip r:embed="rId4" cstate="print"/>
          <a:srcRect/>
          <a:stretch>
            <a:fillRect/>
          </a:stretch>
        </p:blipFill>
        <p:spPr bwMode="auto">
          <a:xfrm>
            <a:off x="6660232" y="3219822"/>
            <a:ext cx="2309515" cy="1767421"/>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https://filipenkoav.ru/wp-content/uploads/2017/06/C_n6z2mXoAAi32P.jpg"/>
          <p:cNvPicPr/>
          <p:nvPr/>
        </p:nvPicPr>
        <p:blipFill>
          <a:blip r:embed="rId2" cstate="print">
            <a:lum bright="30000"/>
          </a:blip>
          <a:srcRect/>
          <a:stretch>
            <a:fillRect/>
          </a:stretch>
        </p:blipFill>
        <p:spPr bwMode="auto">
          <a:xfrm>
            <a:off x="1115616" y="123478"/>
            <a:ext cx="7848872" cy="4824536"/>
          </a:xfrm>
          <a:prstGeom prst="rect">
            <a:avLst/>
          </a:prstGeom>
          <a:noFill/>
          <a:ln w="9525">
            <a:noFill/>
            <a:miter lim="800000"/>
            <a:headEnd/>
            <a:tailEnd/>
          </a:ln>
        </p:spPr>
      </p:pic>
      <p:sp>
        <p:nvSpPr>
          <p:cNvPr id="2" name="Заголовок 1"/>
          <p:cNvSpPr>
            <a:spLocks noGrp="1"/>
          </p:cNvSpPr>
          <p:nvPr>
            <p:ph type="title"/>
          </p:nvPr>
        </p:nvSpPr>
        <p:spPr/>
        <p:txBody>
          <a:bodyPr>
            <a:normAutofit/>
          </a:bodyPr>
          <a:lstStyle/>
          <a:p>
            <a:pPr algn="ctr"/>
            <a:r>
              <a:rPr lang="ru-RU" sz="1600" b="1" dirty="0" smtClean="0">
                <a:latin typeface="Liberation Serif" pitchFamily="18" charset="0"/>
                <a:ea typeface="Liberation Serif" pitchFamily="18" charset="0"/>
                <a:cs typeface="Liberation Serif" pitchFamily="18" charset="0"/>
              </a:rPr>
              <a:t>Обслуживание муниципального долга</a:t>
            </a:r>
            <a:br>
              <a:rPr lang="ru-RU" sz="1600" b="1" dirty="0" smtClean="0">
                <a:latin typeface="Liberation Serif" pitchFamily="18" charset="0"/>
                <a:ea typeface="Liberation Serif" pitchFamily="18" charset="0"/>
                <a:cs typeface="Liberation Serif" pitchFamily="18" charset="0"/>
              </a:rPr>
            </a:br>
            <a:r>
              <a:rPr lang="ru-RU" sz="1600" b="1" dirty="0" smtClean="0">
                <a:latin typeface="Liberation Serif" pitchFamily="18" charset="0"/>
                <a:ea typeface="Liberation Serif" pitchFamily="18" charset="0"/>
                <a:cs typeface="Liberation Serif" pitchFamily="18" charset="0"/>
              </a:rPr>
              <a:t>8</a:t>
            </a:r>
            <a:r>
              <a:rPr lang="ru-RU" sz="1600" dirty="0" smtClean="0">
                <a:latin typeface="Liberation Serif" pitchFamily="18" charset="0"/>
                <a:ea typeface="Liberation Serif" pitchFamily="18" charset="0"/>
                <a:cs typeface="Liberation Serif" pitchFamily="18" charset="0"/>
              </a:rPr>
              <a:t> тыс. руб. – будет направлено на финансирование в 2020 году</a:t>
            </a:r>
            <a:endParaRPr lang="ru-RU" sz="1600" b="1" dirty="0">
              <a:latin typeface="Liberation Serif" pitchFamily="18" charset="0"/>
              <a:ea typeface="Liberation Serif" pitchFamily="18" charset="0"/>
              <a:cs typeface="Liberation Serif" pitchFamily="18" charset="0"/>
            </a:endParaRPr>
          </a:p>
        </p:txBody>
      </p:sp>
      <p:graphicFrame>
        <p:nvGraphicFramePr>
          <p:cNvPr id="5" name="Содержимое 4"/>
          <p:cNvGraphicFramePr>
            <a:graphicFrameLocks noGrp="1"/>
          </p:cNvGraphicFramePr>
          <p:nvPr>
            <p:ph sz="half" idx="1"/>
          </p:nvPr>
        </p:nvGraphicFramePr>
        <p:xfrm>
          <a:off x="1115616" y="1126967"/>
          <a:ext cx="7848998" cy="1584960"/>
        </p:xfrm>
        <a:graphic>
          <a:graphicData uri="http://schemas.openxmlformats.org/drawingml/2006/table">
            <a:tbl>
              <a:tblPr firstRow="1" bandRow="1">
                <a:tableStyleId>{5C22544A-7EE6-4342-B048-85BDC9FD1C3A}</a:tableStyleId>
              </a:tblPr>
              <a:tblGrid>
                <a:gridCol w="3888432"/>
                <a:gridCol w="792088"/>
                <a:gridCol w="792088"/>
                <a:gridCol w="792088"/>
                <a:gridCol w="792088"/>
                <a:gridCol w="792214"/>
              </a:tblGrid>
              <a:tr h="370840">
                <a:tc>
                  <a:txBody>
                    <a:bodyPr/>
                    <a:lstStyle/>
                    <a:p>
                      <a:pPr algn="ctr"/>
                      <a:r>
                        <a:rPr lang="ru-RU" sz="1000" dirty="0" smtClean="0">
                          <a:latin typeface="Liberation Serif" pitchFamily="18" charset="0"/>
                          <a:ea typeface="Liberation Serif" pitchFamily="18" charset="0"/>
                          <a:cs typeface="Liberation Serif" pitchFamily="18" charset="0"/>
                        </a:rPr>
                        <a:t>Подраздел</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2018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2019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2020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2021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2022 год (прогноз) тыс. руб.</a:t>
                      </a:r>
                      <a:endParaRPr lang="ru-RU" sz="1000" dirty="0">
                        <a:latin typeface="Liberation Serif" pitchFamily="18" charset="0"/>
                        <a:ea typeface="Liberation Serif" pitchFamily="18" charset="0"/>
                        <a:cs typeface="Liberation Serif" pitchFamily="18" charset="0"/>
                      </a:endParaRPr>
                    </a:p>
                  </a:txBody>
                  <a:tcPr/>
                </a:tc>
              </a:tr>
              <a:tr h="0">
                <a:tc>
                  <a:txBody>
                    <a:bodyPr/>
                    <a:lstStyle/>
                    <a:p>
                      <a:r>
                        <a:rPr lang="ru-RU" sz="1000" b="1" dirty="0" smtClean="0">
                          <a:latin typeface="Liberation Serif" pitchFamily="18" charset="0"/>
                          <a:ea typeface="Liberation Serif" pitchFamily="18" charset="0"/>
                          <a:cs typeface="Liberation Serif" pitchFamily="18" charset="0"/>
                        </a:rPr>
                        <a:t>Обслуживание государственного и муниципального долга, всего</a:t>
                      </a:r>
                      <a:endParaRPr lang="ru-RU" sz="1000" b="1"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10</a:t>
                      </a:r>
                    </a:p>
                  </a:txBody>
                  <a:tcPr/>
                </a:tc>
                <a:tc>
                  <a:txBody>
                    <a:bodyPr/>
                    <a:lstStyle/>
                    <a:p>
                      <a:pPr algn="ctr"/>
                      <a:r>
                        <a:rPr lang="ru-RU" sz="1000" dirty="0" smtClean="0">
                          <a:latin typeface="Liberation Serif" pitchFamily="18" charset="0"/>
                          <a:ea typeface="Liberation Serif" pitchFamily="18" charset="0"/>
                          <a:cs typeface="Liberation Serif" pitchFamily="18" charset="0"/>
                        </a:rPr>
                        <a:t>7</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8</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8</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8</a:t>
                      </a:r>
                      <a:endParaRPr lang="ru-RU" sz="1000" dirty="0">
                        <a:latin typeface="Liberation Serif" pitchFamily="18" charset="0"/>
                        <a:ea typeface="Liberation Serif" pitchFamily="18" charset="0"/>
                        <a:cs typeface="Liberation Serif" pitchFamily="18" charset="0"/>
                      </a:endParaRPr>
                    </a:p>
                  </a:txBody>
                  <a:tcPr/>
                </a:tc>
              </a:tr>
              <a:tr h="148247">
                <a:tc>
                  <a:txBody>
                    <a:bodyPr/>
                    <a:lstStyle/>
                    <a:p>
                      <a:r>
                        <a:rPr lang="ru-RU" sz="1000" dirty="0" smtClean="0">
                          <a:latin typeface="Liberation Serif" pitchFamily="18" charset="0"/>
                          <a:ea typeface="Liberation Serif" pitchFamily="18" charset="0"/>
                          <a:cs typeface="Liberation Serif" pitchFamily="18" charset="0"/>
                        </a:rPr>
                        <a:t>в том числе</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a:latin typeface="Liberation Serif" pitchFamily="18" charset="0"/>
                        <a:ea typeface="Liberation Serif" pitchFamily="18" charset="0"/>
                        <a:cs typeface="Liberation Serif" pitchFamily="18" charset="0"/>
                      </a:endParaRPr>
                    </a:p>
                  </a:txBody>
                  <a:tcPr/>
                </a:tc>
                <a:tc>
                  <a:txBody>
                    <a:bodyPr/>
                    <a:lstStyle/>
                    <a:p>
                      <a:pPr algn="ctr"/>
                      <a:endParaRPr lang="ru-RU" sz="1000">
                        <a:latin typeface="Liberation Serif" pitchFamily="18" charset="0"/>
                        <a:ea typeface="Liberation Serif" pitchFamily="18" charset="0"/>
                        <a:cs typeface="Liberation Serif" pitchFamily="18" charset="0"/>
                      </a:endParaRPr>
                    </a:p>
                  </a:txBody>
                  <a:tcPr/>
                </a:tc>
                <a:tc>
                  <a:txBody>
                    <a:bodyPr/>
                    <a:lstStyle/>
                    <a:p>
                      <a:pPr algn="ctr"/>
                      <a:endParaRPr lang="ru-RU" sz="1000">
                        <a:latin typeface="Liberation Serif" pitchFamily="18" charset="0"/>
                        <a:ea typeface="Liberation Serif" pitchFamily="18" charset="0"/>
                        <a:cs typeface="Liberation Serif" pitchFamily="18" charset="0"/>
                      </a:endParaRPr>
                    </a:p>
                  </a:txBody>
                  <a:tcPr/>
                </a:tc>
              </a:tr>
              <a:tr h="248414">
                <a:tc>
                  <a:txBody>
                    <a:bodyPr/>
                    <a:lstStyle/>
                    <a:p>
                      <a:r>
                        <a:rPr lang="ru-RU" sz="1000" dirty="0" smtClean="0">
                          <a:latin typeface="Liberation Serif" pitchFamily="18" charset="0"/>
                          <a:ea typeface="Liberation Serif" pitchFamily="18" charset="0"/>
                          <a:cs typeface="Liberation Serif" pitchFamily="18" charset="0"/>
                        </a:rPr>
                        <a:t>Обслуживание государственного и внутреннего муниципального долга</a:t>
                      </a:r>
                      <a:endParaRPr lang="ru-RU" sz="1000" dirty="0">
                        <a:latin typeface="Liberation Serif" pitchFamily="18" charset="0"/>
                        <a:ea typeface="Liberation Serif" pitchFamily="18" charset="0"/>
                        <a:cs typeface="Liberation Serif" pitchFamily="18" charset="0"/>
                      </a:endParaRPr>
                    </a:p>
                  </a:txBody>
                  <a:tcPr>
                    <a:solidFill>
                      <a:schemeClr val="accent1"/>
                    </a:solidFill>
                  </a:tcPr>
                </a:tc>
                <a:tc>
                  <a:txBody>
                    <a:bodyPr/>
                    <a:lstStyle/>
                    <a:p>
                      <a:pPr algn="ctr"/>
                      <a:r>
                        <a:rPr lang="ru-RU" sz="1000" dirty="0" smtClean="0">
                          <a:latin typeface="Liberation Serif" pitchFamily="18" charset="0"/>
                          <a:ea typeface="Liberation Serif" pitchFamily="18" charset="0"/>
                          <a:cs typeface="Liberation Serif" pitchFamily="18" charset="0"/>
                        </a:rPr>
                        <a:t>10</a:t>
                      </a:r>
                      <a:endParaRPr lang="ru-RU" sz="1000" dirty="0">
                        <a:latin typeface="Liberation Serif" pitchFamily="18" charset="0"/>
                        <a:ea typeface="Liberation Serif" pitchFamily="18" charset="0"/>
                        <a:cs typeface="Liberation Serif" pitchFamily="18" charset="0"/>
                      </a:endParaRPr>
                    </a:p>
                  </a:txBody>
                  <a:tcPr>
                    <a:solidFill>
                      <a:schemeClr val="accent1"/>
                    </a:solidFill>
                  </a:tcPr>
                </a:tc>
                <a:tc>
                  <a:txBody>
                    <a:bodyPr/>
                    <a:lstStyle/>
                    <a:p>
                      <a:pPr algn="ctr"/>
                      <a:r>
                        <a:rPr lang="ru-RU" sz="1000" dirty="0" smtClean="0">
                          <a:latin typeface="Liberation Serif" pitchFamily="18" charset="0"/>
                          <a:ea typeface="Liberation Serif" pitchFamily="18" charset="0"/>
                          <a:cs typeface="Liberation Serif" pitchFamily="18" charset="0"/>
                        </a:rPr>
                        <a:t>7</a:t>
                      </a:r>
                      <a:endParaRPr lang="ru-RU" sz="1000" dirty="0">
                        <a:latin typeface="Liberation Serif" pitchFamily="18" charset="0"/>
                        <a:ea typeface="Liberation Serif" pitchFamily="18" charset="0"/>
                        <a:cs typeface="Liberation Serif" pitchFamily="18" charset="0"/>
                      </a:endParaRPr>
                    </a:p>
                  </a:txBody>
                  <a:tcPr>
                    <a:solidFill>
                      <a:schemeClr val="accent1"/>
                    </a:solidFill>
                  </a:tcPr>
                </a:tc>
                <a:tc>
                  <a:txBody>
                    <a:bodyPr/>
                    <a:lstStyle/>
                    <a:p>
                      <a:pPr algn="ctr"/>
                      <a:r>
                        <a:rPr lang="ru-RU" sz="1000" dirty="0" smtClean="0">
                          <a:latin typeface="Liberation Serif" pitchFamily="18" charset="0"/>
                          <a:ea typeface="Liberation Serif" pitchFamily="18" charset="0"/>
                          <a:cs typeface="Liberation Serif" pitchFamily="18" charset="0"/>
                        </a:rPr>
                        <a:t>8</a:t>
                      </a:r>
                      <a:endParaRPr lang="ru-RU" sz="1000" dirty="0">
                        <a:latin typeface="Liberation Serif" pitchFamily="18" charset="0"/>
                        <a:ea typeface="Liberation Serif" pitchFamily="18" charset="0"/>
                        <a:cs typeface="Liberation Serif" pitchFamily="18" charset="0"/>
                      </a:endParaRPr>
                    </a:p>
                  </a:txBody>
                  <a:tcPr>
                    <a:solidFill>
                      <a:schemeClr val="accent1"/>
                    </a:solidFill>
                  </a:tcPr>
                </a:tc>
                <a:tc>
                  <a:txBody>
                    <a:bodyPr/>
                    <a:lstStyle/>
                    <a:p>
                      <a:pPr algn="ctr"/>
                      <a:r>
                        <a:rPr lang="ru-RU" sz="1000" dirty="0" smtClean="0">
                          <a:latin typeface="Liberation Serif" pitchFamily="18" charset="0"/>
                          <a:ea typeface="Liberation Serif" pitchFamily="18" charset="0"/>
                          <a:cs typeface="Liberation Serif" pitchFamily="18" charset="0"/>
                        </a:rPr>
                        <a:t>8</a:t>
                      </a:r>
                      <a:endParaRPr lang="ru-RU" sz="1000" dirty="0">
                        <a:latin typeface="Liberation Serif" pitchFamily="18" charset="0"/>
                        <a:ea typeface="Liberation Serif" pitchFamily="18" charset="0"/>
                        <a:cs typeface="Liberation Serif" pitchFamily="18" charset="0"/>
                      </a:endParaRPr>
                    </a:p>
                  </a:txBody>
                  <a:tcPr>
                    <a:solidFill>
                      <a:schemeClr val="accent1"/>
                    </a:solidFill>
                  </a:tcPr>
                </a:tc>
                <a:tc>
                  <a:txBody>
                    <a:bodyPr/>
                    <a:lstStyle/>
                    <a:p>
                      <a:pPr algn="ctr"/>
                      <a:r>
                        <a:rPr lang="ru-RU" sz="1000" dirty="0" smtClean="0">
                          <a:latin typeface="Liberation Serif" pitchFamily="18" charset="0"/>
                          <a:ea typeface="Liberation Serif" pitchFamily="18" charset="0"/>
                          <a:cs typeface="Liberation Serif" pitchFamily="18" charset="0"/>
                        </a:rPr>
                        <a:t>8</a:t>
                      </a:r>
                      <a:endParaRPr lang="ru-RU" sz="1000" dirty="0">
                        <a:latin typeface="Liberation Serif" pitchFamily="18" charset="0"/>
                        <a:ea typeface="Liberation Serif" pitchFamily="18" charset="0"/>
                        <a:cs typeface="Liberation Serif" pitchFamily="18" charset="0"/>
                      </a:endParaRPr>
                    </a:p>
                  </a:txBody>
                  <a:tcPr>
                    <a:solidFill>
                      <a:schemeClr val="accent1"/>
                    </a:solidFill>
                  </a:tcPr>
                </a:tc>
              </a:tr>
            </a:tbl>
          </a:graphicData>
        </a:graphic>
      </p:graphicFrame>
      <p:sp>
        <p:nvSpPr>
          <p:cNvPr id="6" name="Заголовок 1"/>
          <p:cNvSpPr txBox="1">
            <a:spLocks/>
          </p:cNvSpPr>
          <p:nvPr/>
        </p:nvSpPr>
        <p:spPr>
          <a:xfrm>
            <a:off x="1043608" y="0"/>
            <a:ext cx="7581528" cy="51952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IV. </a:t>
            </a:r>
            <a:r>
              <a:rPr kumimoji="0" lang="ru-RU"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Расходы бюджета</a:t>
            </a:r>
            <a:endParaRPr kumimoji="0" lang="ru-RU" sz="1300" b="0" i="0" u="none" strike="noStrike" kern="1200" cap="none" spc="0" normalizeH="0" baseline="0" noProof="0" dirty="0">
              <a:ln>
                <a:noFill/>
              </a:ln>
              <a:solidFill>
                <a:schemeClr val="tx1"/>
              </a:solidFill>
              <a:effectLst/>
              <a:uLnTx/>
              <a:uFillTx/>
              <a:latin typeface="Liberation Serif" pitchFamily="18" charset="0"/>
              <a:ea typeface="Liberation Serif" pitchFamily="18" charset="0"/>
              <a:cs typeface="Liberation Serif"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https://s1.studygur.ru/store/data/002456269_1-8aa1201e866b736129332d6f692729ca-300x500.png"/>
          <p:cNvPicPr/>
          <p:nvPr/>
        </p:nvPicPr>
        <p:blipFill>
          <a:blip r:embed="rId2" cstate="print">
            <a:lum bright="40000"/>
          </a:blip>
          <a:srcRect/>
          <a:stretch>
            <a:fillRect/>
          </a:stretch>
        </p:blipFill>
        <p:spPr bwMode="auto">
          <a:xfrm>
            <a:off x="1115616" y="0"/>
            <a:ext cx="7848871" cy="4948014"/>
          </a:xfrm>
          <a:prstGeom prst="rect">
            <a:avLst/>
          </a:prstGeom>
          <a:noFill/>
          <a:ln w="9525">
            <a:noFill/>
            <a:miter lim="800000"/>
            <a:headEnd/>
            <a:tailEnd/>
          </a:ln>
        </p:spPr>
      </p:pic>
      <p:sp>
        <p:nvSpPr>
          <p:cNvPr id="2" name="Заголовок 1"/>
          <p:cNvSpPr>
            <a:spLocks noGrp="1"/>
          </p:cNvSpPr>
          <p:nvPr>
            <p:ph type="title"/>
          </p:nvPr>
        </p:nvSpPr>
        <p:spPr/>
        <p:txBody>
          <a:bodyPr>
            <a:normAutofit/>
          </a:bodyPr>
          <a:lstStyle/>
          <a:p>
            <a:pPr algn="ctr"/>
            <a:r>
              <a:rPr lang="ru-RU" sz="1600" b="1" dirty="0" smtClean="0">
                <a:latin typeface="Liberation Serif" pitchFamily="18" charset="0"/>
                <a:ea typeface="Liberation Serif" pitchFamily="18" charset="0"/>
                <a:cs typeface="Liberation Serif" pitchFamily="18" charset="0"/>
              </a:rPr>
              <a:t>Межбюджетные трансферты</a:t>
            </a:r>
            <a:br>
              <a:rPr lang="ru-RU" sz="1600" b="1" dirty="0" smtClean="0">
                <a:latin typeface="Liberation Serif" pitchFamily="18" charset="0"/>
                <a:ea typeface="Liberation Serif" pitchFamily="18" charset="0"/>
                <a:cs typeface="Liberation Serif" pitchFamily="18" charset="0"/>
              </a:rPr>
            </a:br>
            <a:r>
              <a:rPr lang="ru-RU" sz="1600" dirty="0" smtClean="0">
                <a:latin typeface="Liberation Serif" pitchFamily="18" charset="0"/>
                <a:ea typeface="Liberation Serif" pitchFamily="18" charset="0"/>
                <a:cs typeface="Liberation Serif" pitchFamily="18" charset="0"/>
              </a:rPr>
              <a:t>161 262,7 тыс. руб. – будет направлено на финансирование в 2020 году</a:t>
            </a:r>
            <a:endParaRPr lang="ru-RU" sz="1600" b="1" dirty="0">
              <a:latin typeface="Liberation Serif" pitchFamily="18" charset="0"/>
              <a:ea typeface="Liberation Serif" pitchFamily="18" charset="0"/>
              <a:cs typeface="Liberation Serif" pitchFamily="18" charset="0"/>
            </a:endParaRPr>
          </a:p>
        </p:txBody>
      </p:sp>
      <p:graphicFrame>
        <p:nvGraphicFramePr>
          <p:cNvPr id="5" name="Содержимое 4"/>
          <p:cNvGraphicFramePr>
            <a:graphicFrameLocks noGrp="1"/>
          </p:cNvGraphicFramePr>
          <p:nvPr>
            <p:ph sz="half" idx="1"/>
          </p:nvPr>
        </p:nvGraphicFramePr>
        <p:xfrm>
          <a:off x="1115616" y="1126967"/>
          <a:ext cx="7848998" cy="1828800"/>
        </p:xfrm>
        <a:graphic>
          <a:graphicData uri="http://schemas.openxmlformats.org/drawingml/2006/table">
            <a:tbl>
              <a:tblPr firstRow="1" bandRow="1">
                <a:tableStyleId>{5C22544A-7EE6-4342-B048-85BDC9FD1C3A}</a:tableStyleId>
              </a:tblPr>
              <a:tblGrid>
                <a:gridCol w="3888432"/>
                <a:gridCol w="792088"/>
                <a:gridCol w="792088"/>
                <a:gridCol w="792088"/>
                <a:gridCol w="792088"/>
                <a:gridCol w="792214"/>
              </a:tblGrid>
              <a:tr h="370840">
                <a:tc>
                  <a:txBody>
                    <a:bodyPr/>
                    <a:lstStyle/>
                    <a:p>
                      <a:pPr algn="ctr"/>
                      <a:r>
                        <a:rPr lang="ru-RU" sz="1000" dirty="0" smtClean="0">
                          <a:latin typeface="Liberation Serif" pitchFamily="18" charset="0"/>
                          <a:ea typeface="Liberation Serif" pitchFamily="18" charset="0"/>
                          <a:cs typeface="Liberation Serif" pitchFamily="18" charset="0"/>
                        </a:rPr>
                        <a:t>Подраздел</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2018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2019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2020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2021 год (прогноз) тыс. руб.</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2022 год (прогноз) тыс. руб.</a:t>
                      </a:r>
                      <a:endParaRPr lang="ru-RU" sz="1000" dirty="0">
                        <a:latin typeface="Liberation Serif" pitchFamily="18" charset="0"/>
                        <a:ea typeface="Liberation Serif" pitchFamily="18" charset="0"/>
                        <a:cs typeface="Liberation Serif" pitchFamily="18" charset="0"/>
                      </a:endParaRPr>
                    </a:p>
                  </a:txBody>
                  <a:tcPr/>
                </a:tc>
              </a:tr>
              <a:tr h="0">
                <a:tc>
                  <a:txBody>
                    <a:bodyPr/>
                    <a:lstStyle/>
                    <a:p>
                      <a:r>
                        <a:rPr lang="ru-RU" sz="1000" b="1" dirty="0" smtClean="0">
                          <a:latin typeface="Liberation Serif" pitchFamily="18" charset="0"/>
                          <a:ea typeface="Liberation Serif" pitchFamily="18" charset="0"/>
                          <a:cs typeface="Liberation Serif" pitchFamily="18" charset="0"/>
                        </a:rPr>
                        <a:t>Межбюджетные трансферты, всего</a:t>
                      </a:r>
                      <a:endParaRPr lang="ru-RU" sz="1000" b="1" dirty="0">
                        <a:latin typeface="Liberation Serif" pitchFamily="18" charset="0"/>
                        <a:ea typeface="Liberation Serif" pitchFamily="18" charset="0"/>
                        <a:cs typeface="Liberation Serif"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Liberation Serif" pitchFamily="18" charset="0"/>
                          <a:ea typeface="Liberation Serif" pitchFamily="18" charset="0"/>
                          <a:cs typeface="Liberation Serif" pitchFamily="18" charset="0"/>
                        </a:rPr>
                        <a:t>169 409</a:t>
                      </a:r>
                    </a:p>
                  </a:txBody>
                  <a:tcPr/>
                </a:tc>
                <a:tc>
                  <a:txBody>
                    <a:bodyPr/>
                    <a:lstStyle/>
                    <a:p>
                      <a:pPr algn="ctr"/>
                      <a:r>
                        <a:rPr lang="ru-RU" sz="1000" dirty="0" smtClean="0">
                          <a:latin typeface="Liberation Serif" pitchFamily="18" charset="0"/>
                          <a:ea typeface="Liberation Serif" pitchFamily="18" charset="0"/>
                          <a:cs typeface="Liberation Serif" pitchFamily="18" charset="0"/>
                        </a:rPr>
                        <a:t>157 705,5</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161 262,7</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115 599,0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115 693,0</a:t>
                      </a:r>
                      <a:endParaRPr lang="ru-RU" sz="1000" dirty="0">
                        <a:latin typeface="Liberation Serif" pitchFamily="18" charset="0"/>
                        <a:ea typeface="Liberation Serif" pitchFamily="18" charset="0"/>
                        <a:cs typeface="Liberation Serif" pitchFamily="18" charset="0"/>
                      </a:endParaRPr>
                    </a:p>
                  </a:txBody>
                  <a:tcPr/>
                </a:tc>
              </a:tr>
              <a:tr h="148247">
                <a:tc>
                  <a:txBody>
                    <a:bodyPr/>
                    <a:lstStyle/>
                    <a:p>
                      <a:r>
                        <a:rPr lang="ru-RU" sz="1000" dirty="0" smtClean="0">
                          <a:latin typeface="Liberation Serif" pitchFamily="18" charset="0"/>
                          <a:ea typeface="Liberation Serif" pitchFamily="18" charset="0"/>
                          <a:cs typeface="Liberation Serif" pitchFamily="18" charset="0"/>
                        </a:rPr>
                        <a:t>в том числе</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a:latin typeface="Liberation Serif" pitchFamily="18" charset="0"/>
                        <a:ea typeface="Liberation Serif" pitchFamily="18" charset="0"/>
                        <a:cs typeface="Liberation Serif" pitchFamily="18" charset="0"/>
                      </a:endParaRPr>
                    </a:p>
                  </a:txBody>
                  <a:tcPr/>
                </a:tc>
                <a:tc>
                  <a:txBody>
                    <a:bodyPr/>
                    <a:lstStyle/>
                    <a:p>
                      <a:pPr algn="ctr"/>
                      <a:endParaRPr lang="ru-RU" sz="1000" dirty="0">
                        <a:latin typeface="Liberation Serif" pitchFamily="18" charset="0"/>
                        <a:ea typeface="Liberation Serif" pitchFamily="18" charset="0"/>
                        <a:cs typeface="Liberation Serif" pitchFamily="18" charset="0"/>
                      </a:endParaRPr>
                    </a:p>
                  </a:txBody>
                  <a:tcPr/>
                </a:tc>
                <a:tc>
                  <a:txBody>
                    <a:bodyPr/>
                    <a:lstStyle/>
                    <a:p>
                      <a:pPr algn="ctr"/>
                      <a:endParaRPr lang="ru-RU" sz="1000">
                        <a:latin typeface="Liberation Serif" pitchFamily="18" charset="0"/>
                        <a:ea typeface="Liberation Serif" pitchFamily="18" charset="0"/>
                        <a:cs typeface="Liberation Serif" pitchFamily="18" charset="0"/>
                      </a:endParaRPr>
                    </a:p>
                  </a:txBody>
                  <a:tcPr/>
                </a:tc>
              </a:tr>
              <a:tr h="248414">
                <a:tc>
                  <a:txBody>
                    <a:bodyPr/>
                    <a:lstStyle/>
                    <a:p>
                      <a:r>
                        <a:rPr lang="ru-RU" sz="1000" dirty="0" smtClean="0">
                          <a:latin typeface="Liberation Serif" pitchFamily="18" charset="0"/>
                          <a:ea typeface="Liberation Serif" pitchFamily="18" charset="0"/>
                          <a:cs typeface="Liberation Serif" pitchFamily="18" charset="0"/>
                        </a:rPr>
                        <a:t>Дотации на выравнивание бюджетной обеспеченности субъектов РФ и муниципальных образований</a:t>
                      </a:r>
                      <a:endParaRPr lang="ru-RU" sz="1000" dirty="0">
                        <a:latin typeface="Liberation Serif" pitchFamily="18" charset="0"/>
                        <a:ea typeface="Liberation Serif" pitchFamily="18" charset="0"/>
                        <a:cs typeface="Liberation Serif" pitchFamily="18" charset="0"/>
                      </a:endParaRPr>
                    </a:p>
                  </a:txBody>
                  <a:tcPr>
                    <a:solidFill>
                      <a:schemeClr val="accent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Liberation Serif" pitchFamily="18" charset="0"/>
                          <a:ea typeface="Liberation Serif" pitchFamily="18" charset="0"/>
                          <a:cs typeface="Liberation Serif" pitchFamily="18" charset="0"/>
                        </a:rPr>
                        <a:t>88 475,0</a:t>
                      </a:r>
                    </a:p>
                    <a:p>
                      <a:pPr algn="ctr"/>
                      <a:endParaRPr lang="ru-RU" sz="1000" dirty="0">
                        <a:latin typeface="Liberation Serif" pitchFamily="18" charset="0"/>
                        <a:ea typeface="Liberation Serif" pitchFamily="18" charset="0"/>
                        <a:cs typeface="Liberation Serif" pitchFamily="18" charset="0"/>
                      </a:endParaRPr>
                    </a:p>
                  </a:txBody>
                  <a:tcPr>
                    <a:solidFill>
                      <a:schemeClr val="accent6"/>
                    </a:solidFill>
                  </a:tcPr>
                </a:tc>
                <a:tc>
                  <a:txBody>
                    <a:bodyPr/>
                    <a:lstStyle/>
                    <a:p>
                      <a:pPr algn="ctr"/>
                      <a:r>
                        <a:rPr lang="ru-RU" sz="1000" dirty="0" smtClean="0">
                          <a:latin typeface="Liberation Serif" pitchFamily="18" charset="0"/>
                          <a:ea typeface="Liberation Serif" pitchFamily="18" charset="0"/>
                          <a:cs typeface="Liberation Serif" pitchFamily="18" charset="0"/>
                        </a:rPr>
                        <a:t>43 496,0</a:t>
                      </a:r>
                      <a:endParaRPr lang="ru-RU" sz="1000" dirty="0">
                        <a:latin typeface="Liberation Serif" pitchFamily="18" charset="0"/>
                        <a:ea typeface="Liberation Serif" pitchFamily="18" charset="0"/>
                        <a:cs typeface="Liberation Serif" pitchFamily="18" charset="0"/>
                      </a:endParaRPr>
                    </a:p>
                  </a:txBody>
                  <a:tcPr>
                    <a:solidFill>
                      <a:schemeClr val="accent6"/>
                    </a:solidFill>
                  </a:tcPr>
                </a:tc>
                <a:tc>
                  <a:txBody>
                    <a:bodyPr/>
                    <a:lstStyle/>
                    <a:p>
                      <a:pPr algn="ctr"/>
                      <a:r>
                        <a:rPr lang="ru-RU" sz="1000" dirty="0" smtClean="0">
                          <a:latin typeface="Liberation Serif" pitchFamily="18" charset="0"/>
                          <a:ea typeface="Liberation Serif" pitchFamily="18" charset="0"/>
                          <a:cs typeface="Liberation Serif" pitchFamily="18" charset="0"/>
                        </a:rPr>
                        <a:t>43 414</a:t>
                      </a:r>
                      <a:endParaRPr lang="ru-RU" sz="1000" dirty="0">
                        <a:latin typeface="Liberation Serif" pitchFamily="18" charset="0"/>
                        <a:ea typeface="Liberation Serif" pitchFamily="18" charset="0"/>
                        <a:cs typeface="Liberation Serif" pitchFamily="18" charset="0"/>
                      </a:endParaRPr>
                    </a:p>
                  </a:txBody>
                  <a:tcPr>
                    <a:solidFill>
                      <a:schemeClr val="accent6"/>
                    </a:solidFill>
                  </a:tcPr>
                </a:tc>
                <a:tc>
                  <a:txBody>
                    <a:bodyPr/>
                    <a:lstStyle/>
                    <a:p>
                      <a:pPr algn="ctr"/>
                      <a:r>
                        <a:rPr lang="ru-RU" sz="1000" dirty="0" smtClean="0">
                          <a:latin typeface="Liberation Serif" pitchFamily="18" charset="0"/>
                          <a:ea typeface="Liberation Serif" pitchFamily="18" charset="0"/>
                          <a:cs typeface="Liberation Serif" pitchFamily="18" charset="0"/>
                        </a:rPr>
                        <a:t>42 699</a:t>
                      </a:r>
                      <a:endParaRPr lang="ru-RU" sz="1000" dirty="0">
                        <a:latin typeface="Liberation Serif" pitchFamily="18" charset="0"/>
                        <a:ea typeface="Liberation Serif" pitchFamily="18" charset="0"/>
                        <a:cs typeface="Liberation Serif" pitchFamily="18" charset="0"/>
                      </a:endParaRPr>
                    </a:p>
                  </a:txBody>
                  <a:tcPr>
                    <a:solidFill>
                      <a:schemeClr val="accent6"/>
                    </a:solidFill>
                  </a:tcPr>
                </a:tc>
                <a:tc>
                  <a:txBody>
                    <a:bodyPr/>
                    <a:lstStyle/>
                    <a:p>
                      <a:pPr algn="ctr"/>
                      <a:r>
                        <a:rPr lang="ru-RU" sz="1000" dirty="0" smtClean="0">
                          <a:latin typeface="Liberation Serif" pitchFamily="18" charset="0"/>
                          <a:ea typeface="Liberation Serif" pitchFamily="18" charset="0"/>
                          <a:cs typeface="Liberation Serif" pitchFamily="18" charset="0"/>
                        </a:rPr>
                        <a:t>42 908</a:t>
                      </a:r>
                      <a:endParaRPr lang="ru-RU" sz="1000" dirty="0">
                        <a:latin typeface="Liberation Serif" pitchFamily="18" charset="0"/>
                        <a:ea typeface="Liberation Serif" pitchFamily="18" charset="0"/>
                        <a:cs typeface="Liberation Serif" pitchFamily="18" charset="0"/>
                      </a:endParaRPr>
                    </a:p>
                  </a:txBody>
                  <a:tcPr>
                    <a:solidFill>
                      <a:schemeClr val="accent6"/>
                    </a:solidFill>
                  </a:tcPr>
                </a:tc>
              </a:tr>
              <a:tr h="248414">
                <a:tc>
                  <a:txBody>
                    <a:bodyPr/>
                    <a:lstStyle/>
                    <a:p>
                      <a:r>
                        <a:rPr lang="ru-RU" sz="1000" dirty="0" smtClean="0">
                          <a:latin typeface="Liberation Serif" pitchFamily="18" charset="0"/>
                          <a:ea typeface="Liberation Serif" pitchFamily="18" charset="0"/>
                          <a:cs typeface="Liberation Serif" pitchFamily="18" charset="0"/>
                        </a:rPr>
                        <a:t>Предоставление иных межбюджетных трансфертов  на выполнение расходных полномочий поселений</a:t>
                      </a:r>
                      <a:endParaRPr lang="ru-RU" sz="1000" dirty="0">
                        <a:latin typeface="Liberation Serif" pitchFamily="18" charset="0"/>
                        <a:ea typeface="Liberation Serif" pitchFamily="18" charset="0"/>
                        <a:cs typeface="Liberation Serif" pitchFamily="18" charset="0"/>
                      </a:endParaRPr>
                    </a:p>
                  </a:txBody>
                  <a:tcPr>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Liberation Serif" pitchFamily="18" charset="0"/>
                          <a:ea typeface="Liberation Serif" pitchFamily="18" charset="0"/>
                          <a:cs typeface="Liberation Serif" pitchFamily="18" charset="0"/>
                        </a:rPr>
                        <a:t>80 934</a:t>
                      </a:r>
                    </a:p>
                    <a:p>
                      <a:pPr algn="ctr"/>
                      <a:endParaRPr lang="ru-RU" sz="1000" dirty="0">
                        <a:latin typeface="Liberation Serif" pitchFamily="18" charset="0"/>
                        <a:ea typeface="Liberation Serif" pitchFamily="18" charset="0"/>
                        <a:cs typeface="Liberation Serif" pitchFamily="18" charset="0"/>
                      </a:endParaRPr>
                    </a:p>
                  </a:txBody>
                  <a:tcPr>
                    <a:solidFill>
                      <a:schemeClr val="accent6">
                        <a:lumMod val="40000"/>
                        <a:lumOff val="60000"/>
                      </a:schemeClr>
                    </a:solidFill>
                  </a:tcPr>
                </a:tc>
                <a:tc>
                  <a:txBody>
                    <a:bodyPr/>
                    <a:lstStyle/>
                    <a:p>
                      <a:pPr algn="ctr"/>
                      <a:r>
                        <a:rPr lang="ru-RU" sz="1000" dirty="0" smtClean="0">
                          <a:latin typeface="Liberation Serif" pitchFamily="18" charset="0"/>
                          <a:ea typeface="Liberation Serif" pitchFamily="18" charset="0"/>
                          <a:cs typeface="Liberation Serif" pitchFamily="18" charset="0"/>
                        </a:rPr>
                        <a:t>114 209,5</a:t>
                      </a:r>
                      <a:endParaRPr lang="ru-RU" sz="1000" dirty="0">
                        <a:latin typeface="Liberation Serif" pitchFamily="18" charset="0"/>
                        <a:ea typeface="Liberation Serif" pitchFamily="18" charset="0"/>
                        <a:cs typeface="Liberation Serif" pitchFamily="18" charset="0"/>
                      </a:endParaRPr>
                    </a:p>
                  </a:txBody>
                  <a:tcPr>
                    <a:solidFill>
                      <a:schemeClr val="accent6">
                        <a:lumMod val="40000"/>
                        <a:lumOff val="60000"/>
                      </a:schemeClr>
                    </a:solidFill>
                  </a:tcPr>
                </a:tc>
                <a:tc>
                  <a:txBody>
                    <a:bodyPr/>
                    <a:lstStyle/>
                    <a:p>
                      <a:pPr algn="ctr"/>
                      <a:r>
                        <a:rPr lang="ru-RU" sz="1000" dirty="0" smtClean="0">
                          <a:latin typeface="Liberation Serif" pitchFamily="18" charset="0"/>
                          <a:ea typeface="Liberation Serif" pitchFamily="18" charset="0"/>
                          <a:cs typeface="Liberation Serif" pitchFamily="18" charset="0"/>
                        </a:rPr>
                        <a:t>115 848,7</a:t>
                      </a:r>
                      <a:endParaRPr lang="ru-RU" sz="1000" dirty="0">
                        <a:latin typeface="Liberation Serif" pitchFamily="18" charset="0"/>
                        <a:ea typeface="Liberation Serif" pitchFamily="18" charset="0"/>
                        <a:cs typeface="Liberation Serif" pitchFamily="18" charset="0"/>
                      </a:endParaRPr>
                    </a:p>
                  </a:txBody>
                  <a:tcPr>
                    <a:solidFill>
                      <a:schemeClr val="accent6">
                        <a:lumMod val="40000"/>
                        <a:lumOff val="60000"/>
                      </a:schemeClr>
                    </a:solidFill>
                  </a:tcPr>
                </a:tc>
                <a:tc>
                  <a:txBody>
                    <a:bodyPr/>
                    <a:lstStyle/>
                    <a:p>
                      <a:pPr algn="ctr"/>
                      <a:r>
                        <a:rPr lang="ru-RU" sz="1000" dirty="0" smtClean="0">
                          <a:latin typeface="Liberation Serif" pitchFamily="18" charset="0"/>
                          <a:ea typeface="Liberation Serif" pitchFamily="18" charset="0"/>
                          <a:cs typeface="Liberation Serif" pitchFamily="18" charset="0"/>
                        </a:rPr>
                        <a:t>72 930</a:t>
                      </a:r>
                      <a:endParaRPr lang="ru-RU" sz="1000" dirty="0">
                        <a:latin typeface="Liberation Serif" pitchFamily="18" charset="0"/>
                        <a:ea typeface="Liberation Serif" pitchFamily="18" charset="0"/>
                        <a:cs typeface="Liberation Serif" pitchFamily="18" charset="0"/>
                      </a:endParaRPr>
                    </a:p>
                  </a:txBody>
                  <a:tcPr>
                    <a:solidFill>
                      <a:schemeClr val="accent6">
                        <a:lumMod val="40000"/>
                        <a:lumOff val="60000"/>
                      </a:schemeClr>
                    </a:solidFill>
                  </a:tcPr>
                </a:tc>
                <a:tc>
                  <a:txBody>
                    <a:bodyPr/>
                    <a:lstStyle/>
                    <a:p>
                      <a:pPr algn="ctr"/>
                      <a:r>
                        <a:rPr lang="ru-RU" sz="1000" dirty="0" smtClean="0">
                          <a:latin typeface="Liberation Serif" pitchFamily="18" charset="0"/>
                          <a:ea typeface="Liberation Serif" pitchFamily="18" charset="0"/>
                          <a:cs typeface="Liberation Serif" pitchFamily="18" charset="0"/>
                        </a:rPr>
                        <a:t>72785</a:t>
                      </a:r>
                      <a:endParaRPr lang="ru-RU" sz="1000" dirty="0">
                        <a:latin typeface="Liberation Serif" pitchFamily="18" charset="0"/>
                        <a:ea typeface="Liberation Serif" pitchFamily="18" charset="0"/>
                        <a:cs typeface="Liberation Serif" pitchFamily="18" charset="0"/>
                      </a:endParaRPr>
                    </a:p>
                  </a:txBody>
                  <a:tcPr>
                    <a:solidFill>
                      <a:schemeClr val="accent6">
                        <a:lumMod val="40000"/>
                        <a:lumOff val="60000"/>
                      </a:schemeClr>
                    </a:solidFill>
                  </a:tcPr>
                </a:tc>
              </a:tr>
            </a:tbl>
          </a:graphicData>
        </a:graphic>
      </p:graphicFrame>
      <p:sp>
        <p:nvSpPr>
          <p:cNvPr id="6" name="Заголовок 1"/>
          <p:cNvSpPr txBox="1">
            <a:spLocks/>
          </p:cNvSpPr>
          <p:nvPr/>
        </p:nvSpPr>
        <p:spPr>
          <a:xfrm>
            <a:off x="1043608" y="0"/>
            <a:ext cx="7581528" cy="51952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IV. </a:t>
            </a:r>
            <a:r>
              <a:rPr kumimoji="0" lang="ru-RU"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Расходы бюджета</a:t>
            </a:r>
            <a:endParaRPr kumimoji="0" lang="ru-RU" sz="1300" b="0" i="0" u="none" strike="noStrike" kern="1200" cap="none" spc="0" normalizeH="0" baseline="0" noProof="0" dirty="0">
              <a:ln>
                <a:noFill/>
              </a:ln>
              <a:solidFill>
                <a:schemeClr val="tx1"/>
              </a:solidFill>
              <a:effectLst/>
              <a:uLnTx/>
              <a:uFillTx/>
              <a:latin typeface="Liberation Serif" pitchFamily="18" charset="0"/>
              <a:ea typeface="Liberation Serif" pitchFamily="18" charset="0"/>
              <a:cs typeface="Liberation Serif" pitchFamily="18" charset="0"/>
            </a:endParaRPr>
          </a:p>
        </p:txBody>
      </p:sp>
      <p:graphicFrame>
        <p:nvGraphicFramePr>
          <p:cNvPr id="8" name="Диаграмма 7"/>
          <p:cNvGraphicFramePr/>
          <p:nvPr/>
        </p:nvGraphicFramePr>
        <p:xfrm>
          <a:off x="1115616" y="3219822"/>
          <a:ext cx="7776864" cy="165618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339502"/>
            <a:ext cx="7498080" cy="432048"/>
          </a:xfrm>
        </p:spPr>
        <p:txBody>
          <a:bodyPr>
            <a:normAutofit/>
          </a:bodyPr>
          <a:lstStyle/>
          <a:p>
            <a:pPr algn="ctr"/>
            <a:r>
              <a:rPr lang="ru-RU" sz="2000" dirty="0" smtClean="0">
                <a:latin typeface="Liberation Serif" pitchFamily="18" charset="0"/>
                <a:ea typeface="Liberation Serif" pitchFamily="18" charset="0"/>
                <a:cs typeface="Liberation Serif" pitchFamily="18" charset="0"/>
              </a:rPr>
              <a:t>Динамика доходов и расходов бюджета за 2012-2022 годы</a:t>
            </a:r>
            <a:endParaRPr lang="ru-RU" sz="2000" dirty="0">
              <a:latin typeface="Liberation Serif" pitchFamily="18" charset="0"/>
              <a:ea typeface="Liberation Serif" pitchFamily="18" charset="0"/>
              <a:cs typeface="Liberation Serif" pitchFamily="18" charset="0"/>
            </a:endParaRPr>
          </a:p>
        </p:txBody>
      </p:sp>
      <p:graphicFrame>
        <p:nvGraphicFramePr>
          <p:cNvPr id="9" name="Содержимое 8"/>
          <p:cNvGraphicFramePr>
            <a:graphicFrameLocks noGrp="1"/>
          </p:cNvGraphicFramePr>
          <p:nvPr>
            <p:ph idx="1"/>
          </p:nvPr>
        </p:nvGraphicFramePr>
        <p:xfrm>
          <a:off x="1435100" y="1085850"/>
          <a:ext cx="7499350" cy="3600450"/>
        </p:xfrm>
        <a:graphic>
          <a:graphicData uri="http://schemas.openxmlformats.org/drawingml/2006/chart">
            <c:chart xmlns:c="http://schemas.openxmlformats.org/drawingml/2006/chart" xmlns:r="http://schemas.openxmlformats.org/officeDocument/2006/relationships" r:id="rId2"/>
          </a:graphicData>
        </a:graphic>
      </p:graphicFrame>
      <p:sp>
        <p:nvSpPr>
          <p:cNvPr id="5" name="Заголовок 1"/>
          <p:cNvSpPr txBox="1">
            <a:spLocks/>
          </p:cNvSpPr>
          <p:nvPr/>
        </p:nvSpPr>
        <p:spPr>
          <a:xfrm>
            <a:off x="1043608" y="0"/>
            <a:ext cx="7581528" cy="51952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IV. </a:t>
            </a:r>
            <a:r>
              <a:rPr kumimoji="0" lang="ru-RU"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Расходы бюджета</a:t>
            </a:r>
            <a:endParaRPr kumimoji="0" lang="ru-RU" sz="1300" b="0" i="0" u="none" strike="noStrike" kern="1200" cap="none" spc="0" normalizeH="0" baseline="0" noProof="0" dirty="0">
              <a:ln>
                <a:noFill/>
              </a:ln>
              <a:solidFill>
                <a:schemeClr val="tx1"/>
              </a:solidFill>
              <a:effectLst/>
              <a:uLnTx/>
              <a:uFillTx/>
              <a:latin typeface="Liberation Serif" pitchFamily="18" charset="0"/>
              <a:ea typeface="Liberation Serif" pitchFamily="18" charset="0"/>
              <a:cs typeface="Liberation Serif" pitchFamily="18" charset="0"/>
            </a:endParaRPr>
          </a:p>
        </p:txBody>
      </p:sp>
      <p:sp>
        <p:nvSpPr>
          <p:cNvPr id="6" name="Заголовок 1"/>
          <p:cNvSpPr txBox="1">
            <a:spLocks/>
          </p:cNvSpPr>
          <p:nvPr/>
        </p:nvSpPr>
        <p:spPr>
          <a:xfrm>
            <a:off x="7092280" y="771550"/>
            <a:ext cx="1296144" cy="288032"/>
          </a:xfrm>
          <a:prstGeom prst="rect">
            <a:avLst/>
          </a:prstGeom>
        </p:spPr>
        <p:txBody>
          <a:bodyPr anchor="ctr">
            <a:normAutofit fontScale="77500" lnSpcReduction="2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ru-RU" sz="2000" dirty="0" smtClean="0">
                <a:solidFill>
                  <a:schemeClr val="tx2">
                    <a:satMod val="130000"/>
                  </a:schemeClr>
                </a:solidFill>
                <a:effectLst>
                  <a:outerShdw blurRad="50000" dist="30000" dir="5400000" algn="tl" rotWithShape="0">
                    <a:srgbClr val="000000">
                      <a:alpha val="30000"/>
                    </a:srgbClr>
                  </a:outerShdw>
                </a:effectLst>
                <a:latin typeface="Liberation Serif" pitchFamily="18" charset="0"/>
                <a:ea typeface="Liberation Serif" pitchFamily="18" charset="0"/>
                <a:cs typeface="Liberation Serif" pitchFamily="18" charset="0"/>
              </a:rPr>
              <a:t>тыс. рублей</a:t>
            </a:r>
            <a:endParaRPr kumimoji="0" lang="ru-RU" sz="20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Liberation Serif" pitchFamily="18" charset="0"/>
              <a:ea typeface="Liberation Serif" pitchFamily="18" charset="0"/>
              <a:cs typeface="Liberation Serif"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411510"/>
            <a:ext cx="7581528" cy="857250"/>
          </a:xfrm>
        </p:spPr>
        <p:txBody>
          <a:bodyPr>
            <a:normAutofit fontScale="90000"/>
          </a:bodyPr>
          <a:lstStyle/>
          <a:p>
            <a:pPr algn="ctr"/>
            <a:r>
              <a:rPr lang="ru-RU" sz="1400" b="1" dirty="0" smtClean="0">
                <a:latin typeface="Liberation Serif" pitchFamily="18" charset="0"/>
                <a:ea typeface="Liberation Serif" pitchFamily="18" charset="0"/>
                <a:cs typeface="Liberation Serif" pitchFamily="18" charset="0"/>
              </a:rPr>
              <a:t>ВЕДОМСТВЕННАЯ СТРУКТУРА РАСХОДОВ МЕСТНОГО БЮДЖЕТА СЛОБОДО-ТУРИНСКОГО МУНИЦИПАЛЬНОГО РАЙОНА НА 2020 ГОД И ПЛАНОВЫЙ ПЕРИОД 2021 И                             		2022 ГОДОВ			</a:t>
            </a:r>
            <a:br>
              <a:rPr lang="ru-RU" sz="1400" b="1" dirty="0" smtClean="0">
                <a:latin typeface="Liberation Serif" pitchFamily="18" charset="0"/>
                <a:ea typeface="Liberation Serif" pitchFamily="18" charset="0"/>
                <a:cs typeface="Liberation Serif" pitchFamily="18" charset="0"/>
              </a:rPr>
            </a:br>
            <a:r>
              <a:rPr lang="ru-RU" sz="1400" b="1" dirty="0" smtClean="0">
                <a:latin typeface="Liberation Serif" pitchFamily="18" charset="0"/>
                <a:ea typeface="Liberation Serif" pitchFamily="18" charset="0"/>
                <a:cs typeface="Liberation Serif" pitchFamily="18" charset="0"/>
              </a:rPr>
              <a:t>							</a:t>
            </a:r>
            <a:r>
              <a:rPr lang="ru-RU" sz="1400" dirty="0" smtClean="0">
                <a:latin typeface="Liberation Serif" pitchFamily="18" charset="0"/>
                <a:ea typeface="Liberation Serif" pitchFamily="18" charset="0"/>
                <a:cs typeface="Liberation Serif" pitchFamily="18" charset="0"/>
              </a:rPr>
              <a:t>тыс. рублей</a:t>
            </a:r>
            <a:endParaRPr lang="ru-RU" sz="1400" b="1" dirty="0">
              <a:latin typeface="Liberation Serif" pitchFamily="18" charset="0"/>
              <a:ea typeface="Liberation Serif" pitchFamily="18" charset="0"/>
              <a:cs typeface="Liberation Serif" pitchFamily="18" charset="0"/>
            </a:endParaRPr>
          </a:p>
        </p:txBody>
      </p:sp>
      <p:graphicFrame>
        <p:nvGraphicFramePr>
          <p:cNvPr id="6" name="Содержимое 5"/>
          <p:cNvGraphicFramePr>
            <a:graphicFrameLocks noGrp="1"/>
          </p:cNvGraphicFramePr>
          <p:nvPr>
            <p:ph sz="half" idx="1"/>
            <p:extLst>
              <p:ext uri="{D42A27DB-BD31-4B8C-83A1-F6EECF244321}">
                <p14:modId xmlns:p14="http://schemas.microsoft.com/office/powerpoint/2010/main" val="797575992"/>
              </p:ext>
            </p:extLst>
          </p:nvPr>
        </p:nvGraphicFramePr>
        <p:xfrm>
          <a:off x="1115616" y="1347614"/>
          <a:ext cx="7570418" cy="3088640"/>
        </p:xfrm>
        <a:graphic>
          <a:graphicData uri="http://schemas.openxmlformats.org/drawingml/2006/table">
            <a:tbl>
              <a:tblPr firstRow="1" bandRow="1">
                <a:tableStyleId>{5C22544A-7EE6-4342-B048-85BDC9FD1C3A}</a:tableStyleId>
              </a:tblPr>
              <a:tblGrid>
                <a:gridCol w="936104"/>
                <a:gridCol w="3888432"/>
                <a:gridCol w="936104"/>
                <a:gridCol w="936104"/>
                <a:gridCol w="873674"/>
              </a:tblGrid>
              <a:tr h="370840">
                <a:tc>
                  <a:txBody>
                    <a:bodyPr/>
                    <a:lstStyle/>
                    <a:p>
                      <a:pPr algn="ctr"/>
                      <a:r>
                        <a:rPr lang="ru-RU" sz="1400" dirty="0" smtClean="0">
                          <a:latin typeface="Liberation Serif" pitchFamily="18" charset="0"/>
                          <a:ea typeface="Liberation Serif" pitchFamily="18" charset="0"/>
                          <a:cs typeface="Liberation Serif" pitchFamily="18" charset="0"/>
                        </a:rPr>
                        <a:t>Код  ГРБС</a:t>
                      </a:r>
                      <a:endParaRPr lang="ru-RU" sz="1400" dirty="0">
                        <a:latin typeface="Liberation Serif" pitchFamily="18" charset="0"/>
                        <a:ea typeface="Liberation Serif" pitchFamily="18" charset="0"/>
                        <a:cs typeface="Liberation Serif" pitchFamily="18" charset="0"/>
                      </a:endParaRPr>
                    </a:p>
                  </a:txBody>
                  <a:tcPr/>
                </a:tc>
                <a:tc>
                  <a:txBody>
                    <a:bodyPr/>
                    <a:lstStyle/>
                    <a:p>
                      <a:pPr algn="ctr"/>
                      <a:r>
                        <a:rPr lang="ru-RU" sz="1400" dirty="0" smtClean="0">
                          <a:latin typeface="Liberation Serif" pitchFamily="18" charset="0"/>
                          <a:ea typeface="Liberation Serif" pitchFamily="18" charset="0"/>
                          <a:cs typeface="Liberation Serif" pitchFamily="18" charset="0"/>
                        </a:rPr>
                        <a:t>Показатель</a:t>
                      </a:r>
                      <a:endParaRPr lang="ru-RU" sz="1400" dirty="0">
                        <a:latin typeface="Liberation Serif" pitchFamily="18" charset="0"/>
                        <a:ea typeface="Liberation Serif" pitchFamily="18" charset="0"/>
                        <a:cs typeface="Liberation Serif" pitchFamily="18" charset="0"/>
                      </a:endParaRPr>
                    </a:p>
                  </a:txBody>
                  <a:tcPr/>
                </a:tc>
                <a:tc>
                  <a:txBody>
                    <a:bodyPr/>
                    <a:lstStyle/>
                    <a:p>
                      <a:pPr algn="ctr"/>
                      <a:r>
                        <a:rPr lang="ru-RU" sz="1400" dirty="0" smtClean="0">
                          <a:latin typeface="Liberation Serif" pitchFamily="18" charset="0"/>
                          <a:ea typeface="Liberation Serif" pitchFamily="18" charset="0"/>
                          <a:cs typeface="Liberation Serif" pitchFamily="18" charset="0"/>
                        </a:rPr>
                        <a:t>2020 год</a:t>
                      </a:r>
                      <a:endParaRPr lang="ru-RU" sz="1400" dirty="0">
                        <a:latin typeface="Liberation Serif" pitchFamily="18" charset="0"/>
                        <a:ea typeface="Liberation Serif" pitchFamily="18" charset="0"/>
                        <a:cs typeface="Liberation Serif" pitchFamily="18" charset="0"/>
                      </a:endParaRPr>
                    </a:p>
                  </a:txBody>
                  <a:tcPr/>
                </a:tc>
                <a:tc>
                  <a:txBody>
                    <a:bodyPr/>
                    <a:lstStyle/>
                    <a:p>
                      <a:pPr algn="ctr"/>
                      <a:r>
                        <a:rPr lang="ru-RU" sz="1400" dirty="0" smtClean="0">
                          <a:latin typeface="Liberation Serif" pitchFamily="18" charset="0"/>
                          <a:ea typeface="Liberation Serif" pitchFamily="18" charset="0"/>
                          <a:cs typeface="Liberation Serif" pitchFamily="18" charset="0"/>
                        </a:rPr>
                        <a:t>20</a:t>
                      </a:r>
                      <a:r>
                        <a:rPr lang="en-US" sz="1400" dirty="0" smtClean="0">
                          <a:latin typeface="Liberation Serif" pitchFamily="18" charset="0"/>
                          <a:ea typeface="Liberation Serif" pitchFamily="18" charset="0"/>
                          <a:cs typeface="Liberation Serif" pitchFamily="18" charset="0"/>
                        </a:rPr>
                        <a:t>2</a:t>
                      </a:r>
                      <a:r>
                        <a:rPr lang="ru-RU" sz="1400" dirty="0" smtClean="0">
                          <a:latin typeface="Liberation Serif" pitchFamily="18" charset="0"/>
                          <a:ea typeface="Liberation Serif" pitchFamily="18" charset="0"/>
                          <a:cs typeface="Liberation Serif" pitchFamily="18" charset="0"/>
                        </a:rPr>
                        <a:t>1 год</a:t>
                      </a:r>
                      <a:endParaRPr lang="ru-RU" sz="1400" dirty="0">
                        <a:latin typeface="Liberation Serif" pitchFamily="18" charset="0"/>
                        <a:ea typeface="Liberation Serif" pitchFamily="18" charset="0"/>
                        <a:cs typeface="Liberation Serif" pitchFamily="18" charset="0"/>
                      </a:endParaRPr>
                    </a:p>
                  </a:txBody>
                  <a:tcPr/>
                </a:tc>
                <a:tc>
                  <a:txBody>
                    <a:bodyPr/>
                    <a:lstStyle/>
                    <a:p>
                      <a:pPr algn="ctr"/>
                      <a:r>
                        <a:rPr lang="ru-RU" sz="1400" dirty="0" smtClean="0">
                          <a:latin typeface="Liberation Serif" pitchFamily="18" charset="0"/>
                          <a:ea typeface="Liberation Serif" pitchFamily="18" charset="0"/>
                          <a:cs typeface="Liberation Serif" pitchFamily="18" charset="0"/>
                        </a:rPr>
                        <a:t>20</a:t>
                      </a:r>
                      <a:r>
                        <a:rPr lang="en-US" sz="1400" dirty="0" smtClean="0">
                          <a:latin typeface="Liberation Serif" pitchFamily="18" charset="0"/>
                          <a:ea typeface="Liberation Serif" pitchFamily="18" charset="0"/>
                          <a:cs typeface="Liberation Serif" pitchFamily="18" charset="0"/>
                        </a:rPr>
                        <a:t>2</a:t>
                      </a:r>
                      <a:r>
                        <a:rPr lang="ru-RU" sz="1400" dirty="0" smtClean="0">
                          <a:latin typeface="Liberation Serif" pitchFamily="18" charset="0"/>
                          <a:ea typeface="Liberation Serif" pitchFamily="18" charset="0"/>
                          <a:cs typeface="Liberation Serif" pitchFamily="18" charset="0"/>
                        </a:rPr>
                        <a:t>2 год</a:t>
                      </a:r>
                      <a:endParaRPr lang="ru-RU" sz="1400" dirty="0">
                        <a:latin typeface="Liberation Serif" pitchFamily="18" charset="0"/>
                        <a:ea typeface="Liberation Serif" pitchFamily="18" charset="0"/>
                        <a:cs typeface="Liberation Serif" pitchFamily="18" charset="0"/>
                      </a:endParaRPr>
                    </a:p>
                  </a:txBody>
                  <a:tcPr/>
                </a:tc>
              </a:tr>
              <a:tr h="370840">
                <a:tc>
                  <a:txBody>
                    <a:bodyPr/>
                    <a:lstStyle/>
                    <a:p>
                      <a:endParaRPr lang="ru-RU" sz="1200" dirty="0">
                        <a:latin typeface="Liberation Serif" pitchFamily="18" charset="0"/>
                        <a:ea typeface="Liberation Serif" pitchFamily="18" charset="0"/>
                        <a:cs typeface="Liberation Serif" pitchFamily="18" charset="0"/>
                      </a:endParaRPr>
                    </a:p>
                  </a:txBody>
                  <a:tcPr/>
                </a:tc>
                <a:tc>
                  <a:txBody>
                    <a:bodyPr/>
                    <a:lstStyle/>
                    <a:p>
                      <a:r>
                        <a:rPr lang="ru-RU" sz="1200" b="1" dirty="0" smtClean="0">
                          <a:latin typeface="Liberation Serif" pitchFamily="18" charset="0"/>
                          <a:ea typeface="Liberation Serif" pitchFamily="18" charset="0"/>
                          <a:cs typeface="Liberation Serif" pitchFamily="18" charset="0"/>
                        </a:rPr>
                        <a:t>ВСЕГО</a:t>
                      </a:r>
                    </a:p>
                    <a:p>
                      <a:r>
                        <a:rPr lang="ru-RU" sz="1200" b="0" dirty="0" smtClean="0">
                          <a:latin typeface="Liberation Serif" pitchFamily="18" charset="0"/>
                          <a:ea typeface="Liberation Serif" pitchFamily="18" charset="0"/>
                          <a:cs typeface="Liberation Serif" pitchFamily="18" charset="0"/>
                        </a:rPr>
                        <a:t>в</a:t>
                      </a:r>
                      <a:r>
                        <a:rPr lang="ru-RU" sz="1200" b="0" baseline="0" dirty="0" smtClean="0">
                          <a:latin typeface="Liberation Serif" pitchFamily="18" charset="0"/>
                          <a:ea typeface="Liberation Serif" pitchFamily="18" charset="0"/>
                          <a:cs typeface="Liberation Serif" pitchFamily="18" charset="0"/>
                        </a:rPr>
                        <a:t> том числе:</a:t>
                      </a:r>
                      <a:endParaRPr lang="ru-RU" sz="1200" b="0" dirty="0">
                        <a:latin typeface="Liberation Serif" pitchFamily="18" charset="0"/>
                        <a:ea typeface="Liberation Serif" pitchFamily="18" charset="0"/>
                        <a:cs typeface="Liberation Serif" pitchFamily="18" charset="0"/>
                      </a:endParaRPr>
                    </a:p>
                  </a:txBody>
                  <a:tcPr/>
                </a:tc>
                <a:tc>
                  <a:txBody>
                    <a:bodyPr/>
                    <a:lstStyle/>
                    <a:p>
                      <a:pPr algn="ctr"/>
                      <a:r>
                        <a:rPr lang="ru-RU" sz="1200" b="1" dirty="0" smtClean="0">
                          <a:latin typeface="Liberation Serif" pitchFamily="18" charset="0"/>
                          <a:ea typeface="Liberation Serif" pitchFamily="18" charset="0"/>
                          <a:cs typeface="Liberation Serif" pitchFamily="18" charset="0"/>
                        </a:rPr>
                        <a:t>872 947,3</a:t>
                      </a:r>
                      <a:endParaRPr lang="ru-RU" sz="1200" b="1" dirty="0">
                        <a:latin typeface="Liberation Serif" pitchFamily="18" charset="0"/>
                        <a:ea typeface="Liberation Serif" pitchFamily="18" charset="0"/>
                        <a:cs typeface="Liberation Serif" pitchFamily="18" charset="0"/>
                      </a:endParaRPr>
                    </a:p>
                  </a:txBody>
                  <a:tcPr/>
                </a:tc>
                <a:tc>
                  <a:txBody>
                    <a:bodyPr/>
                    <a:lstStyle/>
                    <a:p>
                      <a:pPr algn="ctr"/>
                      <a:r>
                        <a:rPr lang="ru-RU" sz="1200" b="1" dirty="0" smtClean="0">
                          <a:latin typeface="Liberation Serif" pitchFamily="18" charset="0"/>
                          <a:ea typeface="Liberation Serif" pitchFamily="18" charset="0"/>
                          <a:cs typeface="Liberation Serif" pitchFamily="18" charset="0"/>
                        </a:rPr>
                        <a:t>753 692,6</a:t>
                      </a:r>
                      <a:endParaRPr lang="ru-RU" sz="1200" b="1" dirty="0">
                        <a:latin typeface="Liberation Serif" pitchFamily="18" charset="0"/>
                        <a:ea typeface="Liberation Serif" pitchFamily="18" charset="0"/>
                        <a:cs typeface="Liberation Serif" pitchFamily="18" charset="0"/>
                      </a:endParaRPr>
                    </a:p>
                  </a:txBody>
                  <a:tcPr/>
                </a:tc>
                <a:tc>
                  <a:txBody>
                    <a:bodyPr/>
                    <a:lstStyle/>
                    <a:p>
                      <a:pPr algn="ctr"/>
                      <a:r>
                        <a:rPr lang="ru-RU" sz="1200" b="1" dirty="0" smtClean="0">
                          <a:latin typeface="Liberation Serif" pitchFamily="18" charset="0"/>
                          <a:ea typeface="Liberation Serif" pitchFamily="18" charset="0"/>
                          <a:cs typeface="Liberation Serif" pitchFamily="18" charset="0"/>
                        </a:rPr>
                        <a:t>759 837,5</a:t>
                      </a:r>
                      <a:endParaRPr lang="ru-RU" sz="1200" b="1" dirty="0">
                        <a:latin typeface="Liberation Serif" pitchFamily="18" charset="0"/>
                        <a:ea typeface="Liberation Serif" pitchFamily="18" charset="0"/>
                        <a:cs typeface="Liberation Serif" pitchFamily="18" charset="0"/>
                      </a:endParaRPr>
                    </a:p>
                  </a:txBody>
                  <a:tcPr/>
                </a:tc>
              </a:tr>
              <a:tr h="370840">
                <a:tc>
                  <a:txBody>
                    <a:bodyPr/>
                    <a:lstStyle/>
                    <a:p>
                      <a:pPr algn="ctr"/>
                      <a:r>
                        <a:rPr lang="ru-RU" sz="1200" dirty="0" smtClean="0">
                          <a:latin typeface="Liberation Serif" pitchFamily="18" charset="0"/>
                          <a:ea typeface="Liberation Serif" pitchFamily="18" charset="0"/>
                          <a:cs typeface="Liberation Serif" pitchFamily="18" charset="0"/>
                        </a:rPr>
                        <a:t>901</a:t>
                      </a:r>
                      <a:endParaRPr lang="ru-RU" sz="1200" dirty="0">
                        <a:latin typeface="Liberation Serif" pitchFamily="18" charset="0"/>
                        <a:ea typeface="Liberation Serif" pitchFamily="18" charset="0"/>
                        <a:cs typeface="Liberation Serif" pitchFamily="18" charset="0"/>
                      </a:endParaRPr>
                    </a:p>
                  </a:txBody>
                  <a:tcPr/>
                </a:tc>
                <a:tc>
                  <a:txBody>
                    <a:bodyPr/>
                    <a:lstStyle/>
                    <a:p>
                      <a:r>
                        <a:rPr lang="ru-RU" sz="1200" dirty="0" smtClean="0">
                          <a:latin typeface="Liberation Serif" pitchFamily="18" charset="0"/>
                          <a:ea typeface="Liberation Serif" pitchFamily="18" charset="0"/>
                          <a:cs typeface="Liberation Serif" pitchFamily="18" charset="0"/>
                        </a:rPr>
                        <a:t>Администрация </a:t>
                      </a:r>
                      <a:r>
                        <a:rPr lang="ru-RU" sz="1200" dirty="0" err="1" smtClean="0">
                          <a:latin typeface="Liberation Serif" pitchFamily="18" charset="0"/>
                          <a:ea typeface="Liberation Serif" pitchFamily="18" charset="0"/>
                          <a:cs typeface="Liberation Serif" pitchFamily="18" charset="0"/>
                        </a:rPr>
                        <a:t>Слободо-Туринского</a:t>
                      </a:r>
                      <a:r>
                        <a:rPr lang="ru-RU" sz="1200" dirty="0" smtClean="0">
                          <a:latin typeface="Liberation Serif" pitchFamily="18" charset="0"/>
                          <a:ea typeface="Liberation Serif" pitchFamily="18" charset="0"/>
                          <a:cs typeface="Liberation Serif" pitchFamily="18" charset="0"/>
                        </a:rPr>
                        <a:t> муниципального района</a:t>
                      </a:r>
                      <a:r>
                        <a:rPr lang="ru-RU" sz="1200" baseline="0" dirty="0" smtClean="0">
                          <a:latin typeface="Liberation Serif" pitchFamily="18" charset="0"/>
                          <a:ea typeface="Liberation Serif" pitchFamily="18" charset="0"/>
                          <a:cs typeface="Liberation Serif" pitchFamily="18" charset="0"/>
                        </a:rPr>
                        <a:t> Свердловской области</a:t>
                      </a:r>
                      <a:endParaRPr lang="ru-RU" sz="1200" dirty="0">
                        <a:latin typeface="Liberation Serif" pitchFamily="18" charset="0"/>
                        <a:ea typeface="Liberation Serif" pitchFamily="18" charset="0"/>
                        <a:cs typeface="Liberation Serif" pitchFamily="18" charset="0"/>
                      </a:endParaRPr>
                    </a:p>
                  </a:txBody>
                  <a:tcPr/>
                </a:tc>
                <a:tc>
                  <a:txBody>
                    <a:bodyPr/>
                    <a:lstStyle/>
                    <a:p>
                      <a:pPr algn="ctr"/>
                      <a:r>
                        <a:rPr lang="ru-RU" sz="1200" dirty="0" smtClean="0">
                          <a:latin typeface="Liberation Serif" pitchFamily="18" charset="0"/>
                          <a:ea typeface="Liberation Serif" pitchFamily="18" charset="0"/>
                          <a:cs typeface="Liberation Serif" pitchFamily="18" charset="0"/>
                        </a:rPr>
                        <a:t>401 849,2</a:t>
                      </a:r>
                      <a:endParaRPr lang="ru-RU" sz="1200" dirty="0">
                        <a:latin typeface="Liberation Serif" pitchFamily="18" charset="0"/>
                        <a:ea typeface="Liberation Serif" pitchFamily="18" charset="0"/>
                        <a:cs typeface="Liberation Serif" pitchFamily="18" charset="0"/>
                      </a:endParaRPr>
                    </a:p>
                  </a:txBody>
                  <a:tcPr/>
                </a:tc>
                <a:tc>
                  <a:txBody>
                    <a:bodyPr/>
                    <a:lstStyle/>
                    <a:p>
                      <a:pPr algn="ctr"/>
                      <a:r>
                        <a:rPr lang="ru-RU" sz="1200" dirty="0" smtClean="0">
                          <a:latin typeface="Liberation Serif" pitchFamily="18" charset="0"/>
                          <a:ea typeface="Liberation Serif" pitchFamily="18" charset="0"/>
                          <a:cs typeface="Liberation Serif" pitchFamily="18" charset="0"/>
                        </a:rPr>
                        <a:t>285 820,6</a:t>
                      </a:r>
                      <a:endParaRPr lang="ru-RU" sz="1200" dirty="0">
                        <a:latin typeface="Liberation Serif" pitchFamily="18" charset="0"/>
                        <a:ea typeface="Liberation Serif" pitchFamily="18" charset="0"/>
                        <a:cs typeface="Liberation Serif" pitchFamily="18" charset="0"/>
                      </a:endParaRPr>
                    </a:p>
                  </a:txBody>
                  <a:tcPr/>
                </a:tc>
                <a:tc>
                  <a:txBody>
                    <a:bodyPr/>
                    <a:lstStyle/>
                    <a:p>
                      <a:pPr algn="ctr"/>
                      <a:r>
                        <a:rPr lang="ru-RU" sz="1200" dirty="0" smtClean="0">
                          <a:latin typeface="Liberation Serif" pitchFamily="18" charset="0"/>
                          <a:ea typeface="Liberation Serif" pitchFamily="18" charset="0"/>
                          <a:cs typeface="Liberation Serif" pitchFamily="18" charset="0"/>
                        </a:rPr>
                        <a:t>283 453,7</a:t>
                      </a:r>
                      <a:endParaRPr lang="ru-RU" sz="1200" dirty="0">
                        <a:latin typeface="Liberation Serif" pitchFamily="18" charset="0"/>
                        <a:ea typeface="Liberation Serif" pitchFamily="18" charset="0"/>
                        <a:cs typeface="Liberation Serif" pitchFamily="18" charset="0"/>
                      </a:endParaRPr>
                    </a:p>
                  </a:txBody>
                  <a:tcPr/>
                </a:tc>
              </a:tr>
              <a:tr h="370840">
                <a:tc>
                  <a:txBody>
                    <a:bodyPr/>
                    <a:lstStyle/>
                    <a:p>
                      <a:pPr algn="ctr"/>
                      <a:r>
                        <a:rPr lang="ru-RU" sz="1200" dirty="0" smtClean="0">
                          <a:latin typeface="Liberation Serif" pitchFamily="18" charset="0"/>
                          <a:ea typeface="Liberation Serif" pitchFamily="18" charset="0"/>
                          <a:cs typeface="Liberation Serif" pitchFamily="18" charset="0"/>
                        </a:rPr>
                        <a:t>906</a:t>
                      </a:r>
                      <a:endParaRPr lang="ru-RU" sz="1200" dirty="0">
                        <a:latin typeface="Liberation Serif" pitchFamily="18" charset="0"/>
                        <a:ea typeface="Liberation Serif" pitchFamily="18" charset="0"/>
                        <a:cs typeface="Liberation Serif" pitchFamily="18" charset="0"/>
                      </a:endParaRPr>
                    </a:p>
                  </a:txBody>
                  <a:tcPr/>
                </a:tc>
                <a:tc>
                  <a:txBody>
                    <a:bodyPr/>
                    <a:lstStyle/>
                    <a:p>
                      <a:r>
                        <a:rPr lang="ru-RU" sz="1200" dirty="0" smtClean="0">
                          <a:latin typeface="Liberation Serif" pitchFamily="18" charset="0"/>
                          <a:ea typeface="Liberation Serif" pitchFamily="18" charset="0"/>
                          <a:cs typeface="Liberation Serif" pitchFamily="18" charset="0"/>
                        </a:rPr>
                        <a:t>Муниципальный отдел управления образованием </a:t>
                      </a:r>
                      <a:r>
                        <a:rPr lang="ru-RU" sz="1200" dirty="0" err="1" smtClean="0">
                          <a:latin typeface="Liberation Serif" pitchFamily="18" charset="0"/>
                          <a:ea typeface="Liberation Serif" pitchFamily="18" charset="0"/>
                          <a:cs typeface="Liberation Serif" pitchFamily="18" charset="0"/>
                        </a:rPr>
                        <a:t>Слободо</a:t>
                      </a:r>
                      <a:r>
                        <a:rPr lang="ru-RU" sz="1200" dirty="0" smtClean="0">
                          <a:latin typeface="Liberation Serif" pitchFamily="18" charset="0"/>
                          <a:ea typeface="Liberation Serif" pitchFamily="18" charset="0"/>
                          <a:cs typeface="Liberation Serif" pitchFamily="18" charset="0"/>
                        </a:rPr>
                        <a:t>-Туринского муниципального района </a:t>
                      </a:r>
                      <a:endParaRPr lang="ru-RU" sz="1200" dirty="0">
                        <a:latin typeface="Liberation Serif" pitchFamily="18" charset="0"/>
                        <a:ea typeface="Liberation Serif" pitchFamily="18" charset="0"/>
                        <a:cs typeface="Liberation Serif" pitchFamily="18" charset="0"/>
                      </a:endParaRPr>
                    </a:p>
                  </a:txBody>
                  <a:tcPr/>
                </a:tc>
                <a:tc>
                  <a:txBody>
                    <a:bodyPr/>
                    <a:lstStyle/>
                    <a:p>
                      <a:pPr algn="ctr"/>
                      <a:r>
                        <a:rPr lang="ru-RU" sz="1200" dirty="0" smtClean="0">
                          <a:latin typeface="Liberation Serif" pitchFamily="18" charset="0"/>
                          <a:ea typeface="Liberation Serif" pitchFamily="18" charset="0"/>
                          <a:cs typeface="Liberation Serif" pitchFamily="18" charset="0"/>
                        </a:rPr>
                        <a:t>463 965,0</a:t>
                      </a:r>
                      <a:endParaRPr lang="ru-RU" sz="1200" dirty="0">
                        <a:latin typeface="Liberation Serif" pitchFamily="18" charset="0"/>
                        <a:ea typeface="Liberation Serif" pitchFamily="18" charset="0"/>
                        <a:cs typeface="Liberation Serif" pitchFamily="18" charset="0"/>
                      </a:endParaRPr>
                    </a:p>
                  </a:txBody>
                  <a:tcPr/>
                </a:tc>
                <a:tc>
                  <a:txBody>
                    <a:bodyPr/>
                    <a:lstStyle/>
                    <a:p>
                      <a:pPr algn="ctr"/>
                      <a:r>
                        <a:rPr lang="ru-RU" sz="1200" dirty="0" smtClean="0">
                          <a:latin typeface="Liberation Serif" pitchFamily="18" charset="0"/>
                          <a:ea typeface="Liberation Serif" pitchFamily="18" charset="0"/>
                          <a:cs typeface="Liberation Serif" pitchFamily="18" charset="0"/>
                        </a:rPr>
                        <a:t>457 157,4</a:t>
                      </a:r>
                      <a:endParaRPr lang="ru-RU" sz="1200" dirty="0">
                        <a:latin typeface="Liberation Serif" pitchFamily="18" charset="0"/>
                        <a:ea typeface="Liberation Serif" pitchFamily="18" charset="0"/>
                        <a:cs typeface="Liberation Serif" pitchFamily="18" charset="0"/>
                      </a:endParaRPr>
                    </a:p>
                  </a:txBody>
                  <a:tcPr/>
                </a:tc>
                <a:tc>
                  <a:txBody>
                    <a:bodyPr/>
                    <a:lstStyle/>
                    <a:p>
                      <a:pPr algn="ctr"/>
                      <a:r>
                        <a:rPr lang="ru-RU" sz="1200" dirty="0" smtClean="0">
                          <a:latin typeface="Liberation Serif" pitchFamily="18" charset="0"/>
                          <a:ea typeface="Liberation Serif" pitchFamily="18" charset="0"/>
                          <a:cs typeface="Liberation Serif" pitchFamily="18" charset="0"/>
                        </a:rPr>
                        <a:t>469 213,4</a:t>
                      </a:r>
                      <a:endParaRPr lang="ru-RU" sz="1200" dirty="0">
                        <a:latin typeface="Liberation Serif" pitchFamily="18" charset="0"/>
                        <a:ea typeface="Liberation Serif" pitchFamily="18" charset="0"/>
                        <a:cs typeface="Liberation Serif" pitchFamily="18" charset="0"/>
                      </a:endParaRPr>
                    </a:p>
                  </a:txBody>
                  <a:tcPr/>
                </a:tc>
              </a:tr>
              <a:tr h="370840">
                <a:tc>
                  <a:txBody>
                    <a:bodyPr/>
                    <a:lstStyle/>
                    <a:p>
                      <a:pPr algn="ctr"/>
                      <a:r>
                        <a:rPr lang="ru-RU" sz="1200" dirty="0" smtClean="0">
                          <a:latin typeface="Liberation Serif" pitchFamily="18" charset="0"/>
                          <a:ea typeface="Liberation Serif" pitchFamily="18" charset="0"/>
                          <a:cs typeface="Liberation Serif" pitchFamily="18" charset="0"/>
                        </a:rPr>
                        <a:t>912</a:t>
                      </a:r>
                      <a:endParaRPr lang="ru-RU" sz="1200" dirty="0">
                        <a:latin typeface="Liberation Serif" pitchFamily="18" charset="0"/>
                        <a:ea typeface="Liberation Serif" pitchFamily="18" charset="0"/>
                        <a:cs typeface="Liberation Serif" pitchFamily="18" charset="0"/>
                      </a:endParaRPr>
                    </a:p>
                  </a:txBody>
                  <a:tcPr/>
                </a:tc>
                <a:tc>
                  <a:txBody>
                    <a:bodyPr/>
                    <a:lstStyle/>
                    <a:p>
                      <a:r>
                        <a:rPr lang="ru-RU" sz="1200" dirty="0" smtClean="0">
                          <a:latin typeface="Liberation Serif" pitchFamily="18" charset="0"/>
                          <a:ea typeface="Liberation Serif" pitchFamily="18" charset="0"/>
                          <a:cs typeface="Liberation Serif" pitchFamily="18" charset="0"/>
                        </a:rPr>
                        <a:t>Дума </a:t>
                      </a:r>
                      <a:r>
                        <a:rPr lang="ru-RU" sz="1200" dirty="0" err="1" smtClean="0">
                          <a:latin typeface="Liberation Serif" pitchFamily="18" charset="0"/>
                          <a:ea typeface="Liberation Serif" pitchFamily="18" charset="0"/>
                          <a:cs typeface="Liberation Serif" pitchFamily="18" charset="0"/>
                        </a:rPr>
                        <a:t>Слободо</a:t>
                      </a:r>
                      <a:r>
                        <a:rPr lang="ru-RU" sz="1200" dirty="0" smtClean="0">
                          <a:latin typeface="Liberation Serif" pitchFamily="18" charset="0"/>
                          <a:ea typeface="Liberation Serif" pitchFamily="18" charset="0"/>
                          <a:cs typeface="Liberation Serif" pitchFamily="18" charset="0"/>
                        </a:rPr>
                        <a:t>-Туринского муниципального района </a:t>
                      </a:r>
                      <a:endParaRPr lang="ru-RU" sz="1200" dirty="0">
                        <a:latin typeface="Liberation Serif" pitchFamily="18" charset="0"/>
                        <a:ea typeface="Liberation Serif" pitchFamily="18" charset="0"/>
                        <a:cs typeface="Liberation Serif" pitchFamily="18" charset="0"/>
                      </a:endParaRPr>
                    </a:p>
                  </a:txBody>
                  <a:tcPr/>
                </a:tc>
                <a:tc>
                  <a:txBody>
                    <a:bodyPr/>
                    <a:lstStyle/>
                    <a:p>
                      <a:pPr algn="ctr"/>
                      <a:r>
                        <a:rPr lang="ru-RU" sz="1200" dirty="0" smtClean="0">
                          <a:latin typeface="Liberation Serif" pitchFamily="18" charset="0"/>
                          <a:ea typeface="Liberation Serif" pitchFamily="18" charset="0"/>
                          <a:cs typeface="Liberation Serif" pitchFamily="18" charset="0"/>
                        </a:rPr>
                        <a:t>3 102,7</a:t>
                      </a:r>
                      <a:endParaRPr lang="ru-RU" sz="1200" dirty="0">
                        <a:latin typeface="Liberation Serif" pitchFamily="18" charset="0"/>
                        <a:ea typeface="Liberation Serif" pitchFamily="18" charset="0"/>
                        <a:cs typeface="Liberation Serif" pitchFamily="18" charset="0"/>
                      </a:endParaRPr>
                    </a:p>
                  </a:txBody>
                  <a:tcPr/>
                </a:tc>
                <a:tc>
                  <a:txBody>
                    <a:bodyPr/>
                    <a:lstStyle/>
                    <a:p>
                      <a:pPr algn="ctr"/>
                      <a:r>
                        <a:rPr lang="ru-RU" sz="1200" dirty="0" smtClean="0">
                          <a:latin typeface="Liberation Serif" pitchFamily="18" charset="0"/>
                          <a:ea typeface="Liberation Serif" pitchFamily="18" charset="0"/>
                          <a:cs typeface="Liberation Serif" pitchFamily="18" charset="0"/>
                        </a:rPr>
                        <a:t>3 128,3</a:t>
                      </a:r>
                      <a:endParaRPr lang="ru-RU" sz="1200" dirty="0">
                        <a:latin typeface="Liberation Serif" pitchFamily="18" charset="0"/>
                        <a:ea typeface="Liberation Serif" pitchFamily="18" charset="0"/>
                        <a:cs typeface="Liberation Serif" pitchFamily="18" charset="0"/>
                      </a:endParaRPr>
                    </a:p>
                  </a:txBody>
                  <a:tcPr/>
                </a:tc>
                <a:tc>
                  <a:txBody>
                    <a:bodyPr/>
                    <a:lstStyle/>
                    <a:p>
                      <a:pPr algn="ctr"/>
                      <a:r>
                        <a:rPr lang="ru-RU" sz="1200" dirty="0" smtClean="0">
                          <a:latin typeface="Liberation Serif" pitchFamily="18" charset="0"/>
                          <a:ea typeface="Liberation Serif" pitchFamily="18" charset="0"/>
                          <a:cs typeface="Liberation Serif" pitchFamily="18" charset="0"/>
                        </a:rPr>
                        <a:t>3 125,3</a:t>
                      </a:r>
                      <a:endParaRPr lang="ru-RU" sz="1200" dirty="0">
                        <a:latin typeface="Liberation Serif" pitchFamily="18" charset="0"/>
                        <a:ea typeface="Liberation Serif" pitchFamily="18" charset="0"/>
                        <a:cs typeface="Liberation Serif" pitchFamily="18" charset="0"/>
                      </a:endParaRPr>
                    </a:p>
                  </a:txBody>
                  <a:tcPr/>
                </a:tc>
              </a:tr>
              <a:tr h="370840">
                <a:tc>
                  <a:txBody>
                    <a:bodyPr/>
                    <a:lstStyle/>
                    <a:p>
                      <a:pPr algn="ctr"/>
                      <a:r>
                        <a:rPr lang="ru-RU" sz="1200" dirty="0" smtClean="0">
                          <a:latin typeface="Liberation Serif" pitchFamily="18" charset="0"/>
                          <a:ea typeface="Liberation Serif" pitchFamily="18" charset="0"/>
                          <a:cs typeface="Liberation Serif" pitchFamily="18" charset="0"/>
                        </a:rPr>
                        <a:t>913</a:t>
                      </a:r>
                      <a:endParaRPr lang="ru-RU" sz="1200" dirty="0">
                        <a:latin typeface="Liberation Serif" pitchFamily="18" charset="0"/>
                        <a:ea typeface="Liberation Serif" pitchFamily="18" charset="0"/>
                        <a:cs typeface="Liberation Serif" pitchFamily="18" charset="0"/>
                      </a:endParaRPr>
                    </a:p>
                  </a:txBody>
                  <a:tcPr/>
                </a:tc>
                <a:tc>
                  <a:txBody>
                    <a:bodyPr/>
                    <a:lstStyle/>
                    <a:p>
                      <a:r>
                        <a:rPr lang="ru-RU" sz="1200" dirty="0" smtClean="0">
                          <a:latin typeface="Liberation Serif" pitchFamily="18" charset="0"/>
                          <a:ea typeface="Liberation Serif" pitchFamily="18" charset="0"/>
                          <a:cs typeface="Liberation Serif" pitchFamily="18" charset="0"/>
                        </a:rPr>
                        <a:t>Контрольный орган </a:t>
                      </a:r>
                      <a:r>
                        <a:rPr lang="ru-RU" sz="1200" dirty="0" err="1" smtClean="0">
                          <a:latin typeface="Liberation Serif" pitchFamily="18" charset="0"/>
                          <a:ea typeface="Liberation Serif" pitchFamily="18" charset="0"/>
                          <a:cs typeface="Liberation Serif" pitchFamily="18" charset="0"/>
                        </a:rPr>
                        <a:t>Слободо</a:t>
                      </a:r>
                      <a:r>
                        <a:rPr lang="ru-RU" sz="1200" dirty="0" smtClean="0">
                          <a:latin typeface="Liberation Serif" pitchFamily="18" charset="0"/>
                          <a:ea typeface="Liberation Serif" pitchFamily="18" charset="0"/>
                          <a:cs typeface="Liberation Serif" pitchFamily="18" charset="0"/>
                        </a:rPr>
                        <a:t>-Туринского муниципального района </a:t>
                      </a:r>
                      <a:endParaRPr lang="ru-RU" sz="1200" dirty="0">
                        <a:latin typeface="Liberation Serif" pitchFamily="18" charset="0"/>
                        <a:ea typeface="Liberation Serif" pitchFamily="18" charset="0"/>
                        <a:cs typeface="Liberation Serif" pitchFamily="18" charset="0"/>
                      </a:endParaRPr>
                    </a:p>
                  </a:txBody>
                  <a:tcPr/>
                </a:tc>
                <a:tc>
                  <a:txBody>
                    <a:bodyPr/>
                    <a:lstStyle/>
                    <a:p>
                      <a:pPr algn="ctr"/>
                      <a:r>
                        <a:rPr lang="ru-RU" sz="1200" dirty="0" smtClean="0">
                          <a:latin typeface="Liberation Serif" pitchFamily="18" charset="0"/>
                          <a:ea typeface="Liberation Serif" pitchFamily="18" charset="0"/>
                          <a:cs typeface="Liberation Serif" pitchFamily="18" charset="0"/>
                        </a:rPr>
                        <a:t>4 030,4</a:t>
                      </a:r>
                      <a:endParaRPr lang="ru-RU" sz="1200" dirty="0">
                        <a:latin typeface="Liberation Serif" pitchFamily="18" charset="0"/>
                        <a:ea typeface="Liberation Serif" pitchFamily="18" charset="0"/>
                        <a:cs typeface="Liberation Serif" pitchFamily="18" charset="0"/>
                      </a:endParaRPr>
                    </a:p>
                  </a:txBody>
                  <a:tcPr/>
                </a:tc>
                <a:tc>
                  <a:txBody>
                    <a:bodyPr/>
                    <a:lstStyle/>
                    <a:p>
                      <a:pPr algn="ctr"/>
                      <a:r>
                        <a:rPr lang="ru-RU" sz="1200" dirty="0" smtClean="0">
                          <a:latin typeface="Liberation Serif" pitchFamily="18" charset="0"/>
                          <a:ea typeface="Liberation Serif" pitchFamily="18" charset="0"/>
                          <a:cs typeface="Liberation Serif" pitchFamily="18" charset="0"/>
                        </a:rPr>
                        <a:t>4 071,4</a:t>
                      </a:r>
                      <a:endParaRPr lang="ru-RU" sz="1200" dirty="0">
                        <a:latin typeface="Liberation Serif" pitchFamily="18" charset="0"/>
                        <a:ea typeface="Liberation Serif" pitchFamily="18" charset="0"/>
                        <a:cs typeface="Liberation Serif" pitchFamily="18" charset="0"/>
                      </a:endParaRPr>
                    </a:p>
                  </a:txBody>
                  <a:tcPr/>
                </a:tc>
                <a:tc>
                  <a:txBody>
                    <a:bodyPr/>
                    <a:lstStyle/>
                    <a:p>
                      <a:pPr algn="ctr"/>
                      <a:r>
                        <a:rPr lang="ru-RU" sz="1200" dirty="0" smtClean="0">
                          <a:latin typeface="Liberation Serif" pitchFamily="18" charset="0"/>
                          <a:ea typeface="Liberation Serif" pitchFamily="18" charset="0"/>
                          <a:cs typeface="Liberation Serif" pitchFamily="18" charset="0"/>
                        </a:rPr>
                        <a:t>4 045,1</a:t>
                      </a:r>
                      <a:endParaRPr lang="ru-RU" sz="1200" dirty="0">
                        <a:latin typeface="Liberation Serif" pitchFamily="18" charset="0"/>
                        <a:ea typeface="Liberation Serif" pitchFamily="18" charset="0"/>
                        <a:cs typeface="Liberation Serif" pitchFamily="18" charset="0"/>
                      </a:endParaRPr>
                    </a:p>
                  </a:txBody>
                  <a:tcPr/>
                </a:tc>
              </a:tr>
              <a:tr h="370840">
                <a:tc>
                  <a:txBody>
                    <a:bodyPr/>
                    <a:lstStyle/>
                    <a:p>
                      <a:pPr algn="ctr"/>
                      <a:r>
                        <a:rPr lang="ru-RU" sz="1200" dirty="0" smtClean="0">
                          <a:latin typeface="Liberation Serif" pitchFamily="18" charset="0"/>
                          <a:ea typeface="Liberation Serif" pitchFamily="18" charset="0"/>
                          <a:cs typeface="Liberation Serif" pitchFamily="18" charset="0"/>
                        </a:rPr>
                        <a:t>918</a:t>
                      </a:r>
                      <a:endParaRPr lang="ru-RU" sz="1200" dirty="0">
                        <a:latin typeface="Liberation Serif" pitchFamily="18" charset="0"/>
                        <a:ea typeface="Liberation Serif" pitchFamily="18" charset="0"/>
                        <a:cs typeface="Liberation Serif" pitchFamily="18" charset="0"/>
                      </a:endParaRPr>
                    </a:p>
                  </a:txBody>
                  <a:tcPr/>
                </a:tc>
                <a:tc>
                  <a:txBody>
                    <a:bodyPr/>
                    <a:lstStyle/>
                    <a:p>
                      <a:r>
                        <a:rPr lang="ru-RU" sz="1200" dirty="0" smtClean="0">
                          <a:latin typeface="Liberation Serif" pitchFamily="18" charset="0"/>
                          <a:ea typeface="Liberation Serif" pitchFamily="18" charset="0"/>
                          <a:cs typeface="Liberation Serif" pitchFamily="18" charset="0"/>
                        </a:rPr>
                        <a:t>Обеспечение проведения выборов и референдумов</a:t>
                      </a:r>
                      <a:endParaRPr lang="ru-RU" sz="1200" dirty="0">
                        <a:latin typeface="Liberation Serif" pitchFamily="18" charset="0"/>
                        <a:ea typeface="Liberation Serif" pitchFamily="18" charset="0"/>
                        <a:cs typeface="Liberation Serif" pitchFamily="18" charset="0"/>
                      </a:endParaRPr>
                    </a:p>
                  </a:txBody>
                  <a:tcPr/>
                </a:tc>
                <a:tc>
                  <a:txBody>
                    <a:bodyPr/>
                    <a:lstStyle/>
                    <a:p>
                      <a:pPr algn="ctr"/>
                      <a:r>
                        <a:rPr lang="ru-RU" sz="1200" dirty="0" smtClean="0">
                          <a:latin typeface="Liberation Serif" pitchFamily="18" charset="0"/>
                          <a:ea typeface="Liberation Serif" pitchFamily="18" charset="0"/>
                          <a:cs typeface="Liberation Serif" pitchFamily="18" charset="0"/>
                        </a:rPr>
                        <a:t>0</a:t>
                      </a:r>
                      <a:endParaRPr lang="ru-RU" sz="1200" dirty="0">
                        <a:latin typeface="Liberation Serif" pitchFamily="18" charset="0"/>
                        <a:ea typeface="Liberation Serif" pitchFamily="18" charset="0"/>
                        <a:cs typeface="Liberation Serif" pitchFamily="18" charset="0"/>
                      </a:endParaRPr>
                    </a:p>
                  </a:txBody>
                  <a:tcPr/>
                </a:tc>
                <a:tc>
                  <a:txBody>
                    <a:bodyPr/>
                    <a:lstStyle/>
                    <a:p>
                      <a:pPr algn="ctr"/>
                      <a:r>
                        <a:rPr lang="ru-RU" sz="1200" dirty="0" smtClean="0">
                          <a:latin typeface="Liberation Serif" pitchFamily="18" charset="0"/>
                          <a:ea typeface="Liberation Serif" pitchFamily="18" charset="0"/>
                          <a:cs typeface="Liberation Serif" pitchFamily="18" charset="0"/>
                        </a:rPr>
                        <a:t>3 514,9</a:t>
                      </a:r>
                      <a:endParaRPr lang="ru-RU" sz="1200" dirty="0">
                        <a:latin typeface="Liberation Serif" pitchFamily="18" charset="0"/>
                        <a:ea typeface="Liberation Serif" pitchFamily="18" charset="0"/>
                        <a:cs typeface="Liberation Serif" pitchFamily="18" charset="0"/>
                      </a:endParaRPr>
                    </a:p>
                  </a:txBody>
                  <a:tcPr/>
                </a:tc>
                <a:tc>
                  <a:txBody>
                    <a:bodyPr/>
                    <a:lstStyle/>
                    <a:p>
                      <a:pPr algn="ctr"/>
                      <a:r>
                        <a:rPr lang="ru-RU" sz="1200" dirty="0" smtClean="0">
                          <a:latin typeface="Liberation Serif" pitchFamily="18" charset="0"/>
                          <a:ea typeface="Liberation Serif" pitchFamily="18" charset="0"/>
                          <a:cs typeface="Liberation Serif" pitchFamily="18" charset="0"/>
                        </a:rPr>
                        <a:t>0</a:t>
                      </a:r>
                      <a:endParaRPr lang="ru-RU" sz="1200" dirty="0">
                        <a:latin typeface="Liberation Serif" pitchFamily="18" charset="0"/>
                        <a:ea typeface="Liberation Serif" pitchFamily="18" charset="0"/>
                        <a:cs typeface="Liberation Serif" pitchFamily="18" charset="0"/>
                      </a:endParaRPr>
                    </a:p>
                  </a:txBody>
                  <a:tcPr/>
                </a:tc>
              </a:tr>
            </a:tbl>
          </a:graphicData>
        </a:graphic>
      </p:graphicFrame>
      <p:sp>
        <p:nvSpPr>
          <p:cNvPr id="5" name="Заголовок 1"/>
          <p:cNvSpPr txBox="1">
            <a:spLocks/>
          </p:cNvSpPr>
          <p:nvPr/>
        </p:nvSpPr>
        <p:spPr>
          <a:xfrm>
            <a:off x="1043608" y="0"/>
            <a:ext cx="8229600" cy="51952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IV. </a:t>
            </a:r>
            <a:r>
              <a:rPr kumimoji="0" lang="ru-RU"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Расходы бюджета</a:t>
            </a:r>
            <a:endParaRPr kumimoji="0" lang="ru-RU" sz="1300" b="0" i="0" u="none" strike="noStrike" kern="1200" cap="none" spc="0" normalizeH="0" baseline="0" noProof="0" dirty="0">
              <a:ln>
                <a:noFill/>
              </a:ln>
              <a:solidFill>
                <a:schemeClr val="tx1"/>
              </a:solidFill>
              <a:effectLst/>
              <a:uLnTx/>
              <a:uFillTx/>
              <a:latin typeface="Liberation Serif" pitchFamily="18" charset="0"/>
              <a:ea typeface="Liberation Serif" pitchFamily="18" charset="0"/>
              <a:cs typeface="Liberation Serif"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411510"/>
            <a:ext cx="7581528" cy="648072"/>
          </a:xfrm>
        </p:spPr>
        <p:txBody>
          <a:bodyPr>
            <a:normAutofit fontScale="90000"/>
          </a:bodyPr>
          <a:lstStyle/>
          <a:p>
            <a:pPr algn="ctr"/>
            <a:r>
              <a:rPr lang="ru-RU" sz="1300" b="1" dirty="0" smtClean="0">
                <a:latin typeface="Liberation Serif" pitchFamily="18" charset="0"/>
                <a:ea typeface="Liberation Serif" pitchFamily="18" charset="0"/>
                <a:cs typeface="Liberation Serif" pitchFamily="18" charset="0"/>
              </a:rPr>
              <a:t>КАК ВЫГЛЯДИТ БЮДЖЕТ В РАЗРЕЗЕ МУНИЦИПАЛЬНЫХ ПРОГРАММ И НЕПРОГРАММНЫХ НАПРАВЛЕНИЙ ДЕЯТЕЛЬНОСТИ НА 2020 ГОД И ПЛАНОВЫЙ ПЕРИОД 2021 И 2022 ГОДЫ</a:t>
            </a:r>
            <a:r>
              <a:rPr lang="ru-RU" sz="1400" b="1" dirty="0" smtClean="0">
                <a:latin typeface="Liberation Serif" pitchFamily="18" charset="0"/>
                <a:ea typeface="Liberation Serif" pitchFamily="18" charset="0"/>
                <a:cs typeface="Liberation Serif" pitchFamily="18" charset="0"/>
              </a:rPr>
              <a:t>								</a:t>
            </a:r>
            <a:r>
              <a:rPr lang="ru-RU" sz="1100" dirty="0" smtClean="0">
                <a:latin typeface="Liberation Serif" pitchFamily="18" charset="0"/>
                <a:ea typeface="Liberation Serif" pitchFamily="18" charset="0"/>
                <a:cs typeface="Liberation Serif" pitchFamily="18" charset="0"/>
              </a:rPr>
              <a:t>тыс. рублей</a:t>
            </a:r>
            <a:endParaRPr lang="ru-RU" sz="1100" b="1" dirty="0">
              <a:latin typeface="Liberation Serif" pitchFamily="18" charset="0"/>
              <a:ea typeface="Liberation Serif" pitchFamily="18" charset="0"/>
              <a:cs typeface="Liberation Serif" pitchFamily="18" charset="0"/>
            </a:endParaRPr>
          </a:p>
        </p:txBody>
      </p:sp>
      <p:graphicFrame>
        <p:nvGraphicFramePr>
          <p:cNvPr id="6" name="Содержимое 5"/>
          <p:cNvGraphicFramePr>
            <a:graphicFrameLocks noGrp="1"/>
          </p:cNvGraphicFramePr>
          <p:nvPr>
            <p:ph sz="half" idx="1"/>
            <p:extLst>
              <p:ext uri="{D42A27DB-BD31-4B8C-83A1-F6EECF244321}">
                <p14:modId xmlns:p14="http://schemas.microsoft.com/office/powerpoint/2010/main" val="797575992"/>
              </p:ext>
            </p:extLst>
          </p:nvPr>
        </p:nvGraphicFramePr>
        <p:xfrm>
          <a:off x="1115616" y="1059582"/>
          <a:ext cx="7848873" cy="4031352"/>
        </p:xfrm>
        <a:graphic>
          <a:graphicData uri="http://schemas.openxmlformats.org/drawingml/2006/table">
            <a:tbl>
              <a:tblPr firstRow="1" bandRow="1">
                <a:tableStyleId>{00A15C55-8517-42AA-B614-E9B94910E393}</a:tableStyleId>
              </a:tblPr>
              <a:tblGrid>
                <a:gridCol w="970536"/>
                <a:gridCol w="4502072"/>
                <a:gridCol w="792088"/>
                <a:gridCol w="792088"/>
                <a:gridCol w="792089"/>
              </a:tblGrid>
              <a:tr h="370840">
                <a:tc>
                  <a:txBody>
                    <a:bodyPr/>
                    <a:lstStyle/>
                    <a:p>
                      <a:pPr algn="ctr"/>
                      <a:r>
                        <a:rPr lang="ru-RU" sz="1000" dirty="0" smtClean="0">
                          <a:latin typeface="Liberation Serif" pitchFamily="18" charset="0"/>
                          <a:ea typeface="Liberation Serif" pitchFamily="18" charset="0"/>
                          <a:cs typeface="Liberation Serif" pitchFamily="18" charset="0"/>
                        </a:rPr>
                        <a:t>Номер строки</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Наименование показателя</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Сумма на 2020 год</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Сумма</a:t>
                      </a:r>
                      <a:r>
                        <a:rPr lang="ru-RU" sz="1000" baseline="0" dirty="0" smtClean="0">
                          <a:latin typeface="Liberation Serif" pitchFamily="18" charset="0"/>
                          <a:ea typeface="Liberation Serif" pitchFamily="18" charset="0"/>
                          <a:cs typeface="Liberation Serif" pitchFamily="18" charset="0"/>
                        </a:rPr>
                        <a:t> на </a:t>
                      </a:r>
                      <a:r>
                        <a:rPr lang="ru-RU" sz="1000" dirty="0" smtClean="0">
                          <a:latin typeface="Liberation Serif" pitchFamily="18" charset="0"/>
                          <a:ea typeface="Liberation Serif" pitchFamily="18" charset="0"/>
                          <a:cs typeface="Liberation Serif" pitchFamily="18" charset="0"/>
                        </a:rPr>
                        <a:t>20</a:t>
                      </a:r>
                      <a:r>
                        <a:rPr lang="en-US" sz="1000" dirty="0" smtClean="0">
                          <a:latin typeface="Liberation Serif" pitchFamily="18" charset="0"/>
                          <a:ea typeface="Liberation Serif" pitchFamily="18" charset="0"/>
                          <a:cs typeface="Liberation Serif" pitchFamily="18" charset="0"/>
                        </a:rPr>
                        <a:t>2</a:t>
                      </a:r>
                      <a:r>
                        <a:rPr lang="ru-RU" sz="1000" dirty="0" smtClean="0">
                          <a:latin typeface="Liberation Serif" pitchFamily="18" charset="0"/>
                          <a:ea typeface="Liberation Serif" pitchFamily="18" charset="0"/>
                          <a:cs typeface="Liberation Serif" pitchFamily="18" charset="0"/>
                        </a:rPr>
                        <a:t>1 год</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Сумма на 20</a:t>
                      </a:r>
                      <a:r>
                        <a:rPr lang="en-US" sz="1000" dirty="0" smtClean="0">
                          <a:latin typeface="Liberation Serif" pitchFamily="18" charset="0"/>
                          <a:ea typeface="Liberation Serif" pitchFamily="18" charset="0"/>
                          <a:cs typeface="Liberation Serif" pitchFamily="18" charset="0"/>
                        </a:rPr>
                        <a:t>2</a:t>
                      </a:r>
                      <a:r>
                        <a:rPr lang="ru-RU" sz="1000" dirty="0" smtClean="0">
                          <a:latin typeface="Liberation Serif" pitchFamily="18" charset="0"/>
                          <a:ea typeface="Liberation Serif" pitchFamily="18" charset="0"/>
                          <a:cs typeface="Liberation Serif" pitchFamily="18" charset="0"/>
                        </a:rPr>
                        <a:t>2 год</a:t>
                      </a:r>
                      <a:endParaRPr lang="ru-RU" sz="1000" dirty="0">
                        <a:latin typeface="Liberation Serif" pitchFamily="18" charset="0"/>
                        <a:ea typeface="Liberation Serif" pitchFamily="18" charset="0"/>
                        <a:cs typeface="Liberation Serif" pitchFamily="18" charset="0"/>
                      </a:endParaRPr>
                    </a:p>
                  </a:txBody>
                  <a:tcPr/>
                </a:tc>
              </a:tr>
              <a:tr h="251832">
                <a:tc>
                  <a:txBody>
                    <a:bodyPr/>
                    <a:lstStyle/>
                    <a:p>
                      <a:pPr algn="ctr"/>
                      <a:r>
                        <a:rPr lang="ru-RU" sz="1000" dirty="0" smtClean="0">
                          <a:latin typeface="Liberation Serif" pitchFamily="18" charset="0"/>
                          <a:ea typeface="Liberation Serif" pitchFamily="18" charset="0"/>
                          <a:cs typeface="Liberation Serif" pitchFamily="18" charset="0"/>
                        </a:rPr>
                        <a:t>1</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b="1" dirty="0" smtClean="0">
                          <a:latin typeface="Liberation Serif" pitchFamily="18" charset="0"/>
                          <a:ea typeface="Liberation Serif" pitchFamily="18" charset="0"/>
                          <a:cs typeface="Liberation Serif" pitchFamily="18" charset="0"/>
                        </a:rPr>
                        <a:t>Расходы бюджета </a:t>
                      </a:r>
                      <a:r>
                        <a:rPr lang="ru-RU" sz="1000" b="1" dirty="0" err="1" smtClean="0">
                          <a:latin typeface="Liberation Serif" pitchFamily="18" charset="0"/>
                          <a:ea typeface="Liberation Serif" pitchFamily="18" charset="0"/>
                          <a:cs typeface="Liberation Serif" pitchFamily="18" charset="0"/>
                        </a:rPr>
                        <a:t>Слободо-Туринского</a:t>
                      </a:r>
                      <a:r>
                        <a:rPr lang="ru-RU" sz="1000" b="1" dirty="0" smtClean="0">
                          <a:latin typeface="Liberation Serif" pitchFamily="18" charset="0"/>
                          <a:ea typeface="Liberation Serif" pitchFamily="18" charset="0"/>
                          <a:cs typeface="Liberation Serif" pitchFamily="18" charset="0"/>
                        </a:rPr>
                        <a:t> муниципального района, всего:</a:t>
                      </a:r>
                      <a:endParaRPr lang="ru-RU" sz="1000" b="1" dirty="0">
                        <a:latin typeface="Liberation Serif" pitchFamily="18" charset="0"/>
                        <a:ea typeface="Liberation Serif" pitchFamily="18" charset="0"/>
                        <a:cs typeface="Liberation Serif" pitchFamily="18" charset="0"/>
                      </a:endParaRPr>
                    </a:p>
                  </a:txBody>
                  <a:tcPr/>
                </a:tc>
                <a:tc>
                  <a:txBody>
                    <a:bodyPr/>
                    <a:lstStyle/>
                    <a:p>
                      <a:pPr algn="ctr"/>
                      <a:r>
                        <a:rPr lang="ru-RU" sz="1000" b="1" dirty="0" smtClean="0">
                          <a:latin typeface="Liberation Serif" pitchFamily="18" charset="0"/>
                          <a:ea typeface="Liberation Serif" pitchFamily="18" charset="0"/>
                          <a:cs typeface="Liberation Serif" pitchFamily="18" charset="0"/>
                        </a:rPr>
                        <a:t>872 947,3</a:t>
                      </a:r>
                      <a:endParaRPr lang="ru-RU" sz="1000" b="1" dirty="0">
                        <a:latin typeface="Liberation Serif" pitchFamily="18" charset="0"/>
                        <a:ea typeface="Liberation Serif" pitchFamily="18" charset="0"/>
                        <a:cs typeface="Liberation Serif" pitchFamily="18" charset="0"/>
                      </a:endParaRPr>
                    </a:p>
                  </a:txBody>
                  <a:tcPr/>
                </a:tc>
                <a:tc>
                  <a:txBody>
                    <a:bodyPr/>
                    <a:lstStyle/>
                    <a:p>
                      <a:pPr algn="ctr"/>
                      <a:r>
                        <a:rPr lang="ru-RU" sz="1000" b="1" dirty="0" smtClean="0">
                          <a:latin typeface="Liberation Serif" pitchFamily="18" charset="0"/>
                          <a:ea typeface="Liberation Serif" pitchFamily="18" charset="0"/>
                          <a:cs typeface="Liberation Serif" pitchFamily="18" charset="0"/>
                        </a:rPr>
                        <a:t>764 046,2</a:t>
                      </a:r>
                      <a:endParaRPr lang="ru-RU" sz="1000" b="1" dirty="0">
                        <a:latin typeface="Liberation Serif" pitchFamily="18" charset="0"/>
                        <a:ea typeface="Liberation Serif" pitchFamily="18" charset="0"/>
                        <a:cs typeface="Liberation Serif" pitchFamily="18" charset="0"/>
                      </a:endParaRPr>
                    </a:p>
                  </a:txBody>
                  <a:tcPr/>
                </a:tc>
                <a:tc>
                  <a:txBody>
                    <a:bodyPr/>
                    <a:lstStyle/>
                    <a:p>
                      <a:pPr algn="ctr"/>
                      <a:r>
                        <a:rPr lang="ru-RU" sz="1000" b="1" dirty="0" smtClean="0">
                          <a:latin typeface="Liberation Serif" pitchFamily="18" charset="0"/>
                          <a:ea typeface="Liberation Serif" pitchFamily="18" charset="0"/>
                          <a:cs typeface="Liberation Serif" pitchFamily="18" charset="0"/>
                        </a:rPr>
                        <a:t>780 601,4</a:t>
                      </a:r>
                      <a:endParaRPr lang="ru-RU" sz="1000" b="1" dirty="0">
                        <a:latin typeface="Liberation Serif" pitchFamily="18" charset="0"/>
                        <a:ea typeface="Liberation Serif" pitchFamily="18" charset="0"/>
                        <a:cs typeface="Liberation Serif" pitchFamily="18" charset="0"/>
                      </a:endParaRPr>
                    </a:p>
                  </a:txBody>
                  <a:tcPr/>
                </a:tc>
              </a:tr>
              <a:tr h="144016">
                <a:tc>
                  <a:txBody>
                    <a:bodyPr/>
                    <a:lstStyle/>
                    <a:p>
                      <a:pPr algn="ctr"/>
                      <a:r>
                        <a:rPr lang="ru-RU" sz="1000" dirty="0" smtClean="0">
                          <a:latin typeface="Liberation Serif" pitchFamily="18" charset="0"/>
                          <a:ea typeface="Liberation Serif" pitchFamily="18" charset="0"/>
                          <a:cs typeface="Liberation Serif" pitchFamily="18" charset="0"/>
                        </a:rPr>
                        <a:t>2</a:t>
                      </a:r>
                      <a:endParaRPr lang="ru-RU" sz="1000" dirty="0">
                        <a:latin typeface="Liberation Serif" pitchFamily="18" charset="0"/>
                        <a:ea typeface="Liberation Serif" pitchFamily="18" charset="0"/>
                        <a:cs typeface="Liberation Serif" pitchFamily="18" charset="0"/>
                      </a:endParaRPr>
                    </a:p>
                  </a:txBody>
                  <a:tcPr/>
                </a:tc>
                <a:tc>
                  <a:txBody>
                    <a:bodyPr/>
                    <a:lstStyle/>
                    <a:p>
                      <a:pPr algn="l"/>
                      <a:r>
                        <a:rPr lang="ru-RU" sz="1000" b="0" dirty="0" smtClean="0">
                          <a:latin typeface="Liberation Serif" pitchFamily="18" charset="0"/>
                          <a:ea typeface="Liberation Serif" pitchFamily="18" charset="0"/>
                          <a:cs typeface="Liberation Serif" pitchFamily="18" charset="0"/>
                        </a:rPr>
                        <a:t>из них:</a:t>
                      </a:r>
                      <a:endParaRPr lang="ru-RU" sz="1000" b="0" dirty="0">
                        <a:latin typeface="Liberation Serif" pitchFamily="18" charset="0"/>
                        <a:ea typeface="Liberation Serif" pitchFamily="18" charset="0"/>
                        <a:cs typeface="Liberation Serif" pitchFamily="18" charset="0"/>
                      </a:endParaRPr>
                    </a:p>
                  </a:txBody>
                  <a:tcPr/>
                </a:tc>
                <a:tc>
                  <a:txBody>
                    <a:bodyPr/>
                    <a:lstStyle/>
                    <a:p>
                      <a:pPr algn="ctr"/>
                      <a:endParaRPr lang="ru-RU" sz="1000" b="1" dirty="0">
                        <a:latin typeface="Liberation Serif" pitchFamily="18" charset="0"/>
                        <a:ea typeface="Liberation Serif" pitchFamily="18" charset="0"/>
                        <a:cs typeface="Liberation Serif" pitchFamily="18" charset="0"/>
                      </a:endParaRPr>
                    </a:p>
                  </a:txBody>
                  <a:tcPr/>
                </a:tc>
                <a:tc>
                  <a:txBody>
                    <a:bodyPr/>
                    <a:lstStyle/>
                    <a:p>
                      <a:pPr algn="ctr"/>
                      <a:endParaRPr lang="ru-RU" sz="1000" b="1" dirty="0">
                        <a:latin typeface="Liberation Serif" pitchFamily="18" charset="0"/>
                        <a:ea typeface="Liberation Serif" pitchFamily="18" charset="0"/>
                        <a:cs typeface="Liberation Serif" pitchFamily="18" charset="0"/>
                      </a:endParaRPr>
                    </a:p>
                  </a:txBody>
                  <a:tcPr/>
                </a:tc>
                <a:tc>
                  <a:txBody>
                    <a:bodyPr/>
                    <a:lstStyle/>
                    <a:p>
                      <a:pPr algn="ctr"/>
                      <a:endParaRPr lang="ru-RU" sz="1000" b="1" dirty="0">
                        <a:latin typeface="Liberation Serif" pitchFamily="18" charset="0"/>
                        <a:ea typeface="Liberation Serif" pitchFamily="18" charset="0"/>
                        <a:cs typeface="Liberation Serif" pitchFamily="18" charset="0"/>
                      </a:endParaRPr>
                    </a:p>
                  </a:txBody>
                  <a:tcPr/>
                </a:tc>
              </a:tr>
              <a:tr h="370840">
                <a:tc>
                  <a:txBody>
                    <a:bodyPr/>
                    <a:lstStyle/>
                    <a:p>
                      <a:pPr algn="ctr"/>
                      <a:r>
                        <a:rPr lang="ru-RU" sz="1000" dirty="0" smtClean="0">
                          <a:latin typeface="Liberation Serif" pitchFamily="18" charset="0"/>
                          <a:ea typeface="Liberation Serif" pitchFamily="18" charset="0"/>
                          <a:cs typeface="Liberation Serif" pitchFamily="18" charset="0"/>
                        </a:rPr>
                        <a:t>3</a:t>
                      </a:r>
                      <a:endParaRPr lang="ru-RU" sz="1000" dirty="0">
                        <a:latin typeface="Liberation Serif" pitchFamily="18" charset="0"/>
                        <a:ea typeface="Liberation Serif" pitchFamily="18" charset="0"/>
                        <a:cs typeface="Liberation Serif" pitchFamily="18" charset="0"/>
                      </a:endParaRPr>
                    </a:p>
                  </a:txBody>
                  <a:tcPr/>
                </a:tc>
                <a:tc>
                  <a:txBody>
                    <a:bodyPr/>
                    <a:lstStyle/>
                    <a:p>
                      <a:r>
                        <a:rPr lang="ru-RU" sz="1000" dirty="0" smtClean="0">
                          <a:latin typeface="Liberation Serif" pitchFamily="18" charset="0"/>
                          <a:ea typeface="Liberation Serif" pitchFamily="18" charset="0"/>
                          <a:cs typeface="Liberation Serif" pitchFamily="18" charset="0"/>
                        </a:rPr>
                        <a:t>Муниципальная</a:t>
                      </a:r>
                      <a:r>
                        <a:rPr lang="ru-RU" sz="1000" baseline="0" dirty="0" smtClean="0">
                          <a:latin typeface="Liberation Serif" pitchFamily="18" charset="0"/>
                          <a:ea typeface="Liberation Serif" pitchFamily="18" charset="0"/>
                          <a:cs typeface="Liberation Serif" pitchFamily="18" charset="0"/>
                        </a:rPr>
                        <a:t> программа «Обеспечение деятельности администрации </a:t>
                      </a:r>
                      <a:r>
                        <a:rPr lang="ru-RU" sz="1000" baseline="0" dirty="0" err="1" smtClean="0">
                          <a:latin typeface="Liberation Serif" pitchFamily="18" charset="0"/>
                          <a:ea typeface="Liberation Serif" pitchFamily="18" charset="0"/>
                          <a:cs typeface="Liberation Serif" pitchFamily="18" charset="0"/>
                        </a:rPr>
                        <a:t>Слободо-Туринского</a:t>
                      </a:r>
                      <a:r>
                        <a:rPr lang="ru-RU" sz="1000" baseline="0" dirty="0" smtClean="0">
                          <a:latin typeface="Liberation Serif" pitchFamily="18" charset="0"/>
                          <a:ea typeface="Liberation Serif" pitchFamily="18" charset="0"/>
                          <a:cs typeface="Liberation Serif" pitchFamily="18" charset="0"/>
                        </a:rPr>
                        <a:t> муниципального района, реализация вопросов органов местного самоуправления в </a:t>
                      </a:r>
                      <a:r>
                        <a:rPr lang="ru-RU" sz="1000" baseline="0" dirty="0" err="1" smtClean="0">
                          <a:latin typeface="Liberation Serif" pitchFamily="18" charset="0"/>
                          <a:ea typeface="Liberation Serif" pitchFamily="18" charset="0"/>
                          <a:cs typeface="Liberation Serif" pitchFamily="18" charset="0"/>
                        </a:rPr>
                        <a:t>Слободо-Туринском</a:t>
                      </a:r>
                      <a:r>
                        <a:rPr lang="ru-RU" sz="1000" baseline="0" dirty="0" smtClean="0">
                          <a:latin typeface="Liberation Serif" pitchFamily="18" charset="0"/>
                          <a:ea typeface="Liberation Serif" pitchFamily="18" charset="0"/>
                          <a:cs typeface="Liberation Serif" pitchFamily="18" charset="0"/>
                        </a:rPr>
                        <a:t> муниципальном районе» на 2019-2024 годы</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55 702,0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38 499,8</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39 536,0</a:t>
                      </a:r>
                      <a:endParaRPr lang="ru-RU" sz="1000" dirty="0">
                        <a:latin typeface="Liberation Serif" pitchFamily="18" charset="0"/>
                        <a:ea typeface="Liberation Serif" pitchFamily="18" charset="0"/>
                        <a:cs typeface="Liberation Serif" pitchFamily="18" charset="0"/>
                      </a:endParaRPr>
                    </a:p>
                  </a:txBody>
                  <a:tcPr/>
                </a:tc>
              </a:tr>
              <a:tr h="370840">
                <a:tc>
                  <a:txBody>
                    <a:bodyPr/>
                    <a:lstStyle/>
                    <a:p>
                      <a:pPr algn="ctr"/>
                      <a:r>
                        <a:rPr lang="ru-RU" sz="1000" dirty="0" smtClean="0">
                          <a:latin typeface="Liberation Serif" pitchFamily="18" charset="0"/>
                          <a:ea typeface="Liberation Serif" pitchFamily="18" charset="0"/>
                          <a:cs typeface="Liberation Serif" pitchFamily="18" charset="0"/>
                        </a:rPr>
                        <a:t>4</a:t>
                      </a:r>
                      <a:endParaRPr lang="ru-RU" sz="1000" dirty="0">
                        <a:latin typeface="Liberation Serif" pitchFamily="18" charset="0"/>
                        <a:ea typeface="Liberation Serif" pitchFamily="18" charset="0"/>
                        <a:cs typeface="Liberation Serif" pitchFamily="18" charset="0"/>
                      </a:endParaRPr>
                    </a:p>
                  </a:txBody>
                  <a:tcPr/>
                </a:tc>
                <a:tc>
                  <a:txBody>
                    <a:bodyPr/>
                    <a:lstStyle/>
                    <a:p>
                      <a:r>
                        <a:rPr lang="ru-RU" sz="1000" dirty="0" smtClean="0">
                          <a:latin typeface="Liberation Serif" pitchFamily="18" charset="0"/>
                          <a:ea typeface="Liberation Serif" pitchFamily="18" charset="0"/>
                          <a:cs typeface="Liberation Serif" pitchFamily="18" charset="0"/>
                        </a:rPr>
                        <a:t>Муниципальная программа  «Обеспечение комплексной безопасности жизнедеятельности населения в </a:t>
                      </a:r>
                      <a:r>
                        <a:rPr lang="ru-RU" sz="1000" dirty="0" err="1" smtClean="0">
                          <a:latin typeface="Liberation Serif" pitchFamily="18" charset="0"/>
                          <a:ea typeface="Liberation Serif" pitchFamily="18" charset="0"/>
                          <a:cs typeface="Liberation Serif" pitchFamily="18" charset="0"/>
                        </a:rPr>
                        <a:t>Слободо-Туринском</a:t>
                      </a:r>
                      <a:r>
                        <a:rPr lang="ru-RU" sz="1000" dirty="0" smtClean="0">
                          <a:latin typeface="Liberation Serif" pitchFamily="18" charset="0"/>
                          <a:ea typeface="Liberation Serif" pitchFamily="18" charset="0"/>
                          <a:cs typeface="Liberation Serif" pitchFamily="18" charset="0"/>
                        </a:rPr>
                        <a:t> муниципальном районе» на 2019-2024 годы</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9 088,0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9 359,1</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9 668,0</a:t>
                      </a:r>
                      <a:endParaRPr lang="ru-RU" sz="1000" dirty="0">
                        <a:latin typeface="Liberation Serif" pitchFamily="18" charset="0"/>
                        <a:ea typeface="Liberation Serif" pitchFamily="18" charset="0"/>
                        <a:cs typeface="Liberation Serif" pitchFamily="18" charset="0"/>
                      </a:endParaRPr>
                    </a:p>
                  </a:txBody>
                  <a:tcPr/>
                </a:tc>
              </a:tr>
              <a:tr h="370840">
                <a:tc>
                  <a:txBody>
                    <a:bodyPr/>
                    <a:lstStyle/>
                    <a:p>
                      <a:pPr algn="ctr"/>
                      <a:r>
                        <a:rPr lang="ru-RU" sz="1000" dirty="0" smtClean="0">
                          <a:latin typeface="Liberation Serif" pitchFamily="18" charset="0"/>
                          <a:ea typeface="Liberation Serif" pitchFamily="18" charset="0"/>
                          <a:cs typeface="Liberation Serif" pitchFamily="18" charset="0"/>
                        </a:rPr>
                        <a:t>5</a:t>
                      </a:r>
                      <a:endParaRPr lang="ru-RU" sz="1000" dirty="0">
                        <a:latin typeface="Liberation Serif" pitchFamily="18" charset="0"/>
                        <a:ea typeface="Liberation Serif" pitchFamily="18" charset="0"/>
                        <a:cs typeface="Liberation Serif" pitchFamily="18" charset="0"/>
                      </a:endParaRPr>
                    </a:p>
                  </a:txBody>
                  <a:tcPr/>
                </a:tc>
                <a:tc>
                  <a:txBody>
                    <a:bodyPr/>
                    <a:lstStyle/>
                    <a:p>
                      <a:r>
                        <a:rPr lang="ru-RU" sz="1000" dirty="0" smtClean="0">
                          <a:latin typeface="Liberation Serif" pitchFamily="18" charset="0"/>
                          <a:ea typeface="Liberation Serif" pitchFamily="18" charset="0"/>
                          <a:cs typeface="Liberation Serif" pitchFamily="18" charset="0"/>
                        </a:rPr>
                        <a:t>Муниципальная программа «Развитие культуры, физической культуры, спорта</a:t>
                      </a:r>
                      <a:r>
                        <a:rPr lang="ru-RU" sz="1000" baseline="0" dirty="0" smtClean="0">
                          <a:latin typeface="Liberation Serif" pitchFamily="18" charset="0"/>
                          <a:ea typeface="Liberation Serif" pitchFamily="18" charset="0"/>
                          <a:cs typeface="Liberation Serif" pitchFamily="18" charset="0"/>
                        </a:rPr>
                        <a:t> и молодежной политики в </a:t>
                      </a:r>
                      <a:r>
                        <a:rPr lang="ru-RU" sz="1000" baseline="0" dirty="0" err="1" smtClean="0">
                          <a:latin typeface="Liberation Serif" pitchFamily="18" charset="0"/>
                          <a:ea typeface="Liberation Serif" pitchFamily="18" charset="0"/>
                          <a:cs typeface="Liberation Serif" pitchFamily="18" charset="0"/>
                        </a:rPr>
                        <a:t>Слободо-Туринском</a:t>
                      </a:r>
                      <a:r>
                        <a:rPr lang="ru-RU" sz="1000" baseline="0" dirty="0" smtClean="0">
                          <a:latin typeface="Liberation Serif" pitchFamily="18" charset="0"/>
                          <a:ea typeface="Liberation Serif" pitchFamily="18" charset="0"/>
                          <a:cs typeface="Liberation Serif" pitchFamily="18" charset="0"/>
                        </a:rPr>
                        <a:t> муниципальном районе</a:t>
                      </a:r>
                      <a:r>
                        <a:rPr lang="ru-RU" sz="1000" dirty="0" smtClean="0">
                          <a:latin typeface="Liberation Serif" pitchFamily="18" charset="0"/>
                          <a:ea typeface="Liberation Serif" pitchFamily="18" charset="0"/>
                          <a:cs typeface="Liberation Serif" pitchFamily="18" charset="0"/>
                        </a:rPr>
                        <a:t>» на 2019-2024 годы</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9 229,1</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9 952,0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10 227,1</a:t>
                      </a:r>
                      <a:endParaRPr lang="ru-RU" sz="1000" dirty="0">
                        <a:latin typeface="Liberation Serif" pitchFamily="18" charset="0"/>
                        <a:ea typeface="Liberation Serif" pitchFamily="18" charset="0"/>
                        <a:cs typeface="Liberation Serif" pitchFamily="18" charset="0"/>
                      </a:endParaRPr>
                    </a:p>
                  </a:txBody>
                  <a:tcPr/>
                </a:tc>
              </a:tr>
              <a:tr h="370840">
                <a:tc>
                  <a:txBody>
                    <a:bodyPr/>
                    <a:lstStyle/>
                    <a:p>
                      <a:pPr algn="ctr"/>
                      <a:r>
                        <a:rPr lang="ru-RU" sz="1000" dirty="0" smtClean="0">
                          <a:latin typeface="Liberation Serif" pitchFamily="18" charset="0"/>
                          <a:ea typeface="Liberation Serif" pitchFamily="18" charset="0"/>
                          <a:cs typeface="Liberation Serif" pitchFamily="18" charset="0"/>
                        </a:rPr>
                        <a:t>6</a:t>
                      </a:r>
                      <a:endParaRPr lang="ru-RU" sz="1000" dirty="0">
                        <a:latin typeface="Liberation Serif" pitchFamily="18" charset="0"/>
                        <a:ea typeface="Liberation Serif" pitchFamily="18" charset="0"/>
                        <a:cs typeface="Liberation Serif" pitchFamily="18" charset="0"/>
                      </a:endParaRPr>
                    </a:p>
                  </a:txBody>
                  <a:tcPr/>
                </a:tc>
                <a:tc>
                  <a:txBody>
                    <a:bodyPr/>
                    <a:lstStyle/>
                    <a:p>
                      <a:r>
                        <a:rPr lang="ru-RU" sz="1000" dirty="0" smtClean="0">
                          <a:latin typeface="Liberation Serif" pitchFamily="18" charset="0"/>
                          <a:ea typeface="Liberation Serif" pitchFamily="18" charset="0"/>
                          <a:cs typeface="Liberation Serif" pitchFamily="18" charset="0"/>
                        </a:rPr>
                        <a:t>Муниципальная программа  «Социальная поддержка</a:t>
                      </a:r>
                      <a:r>
                        <a:rPr lang="ru-RU" sz="1000" baseline="0" dirty="0" smtClean="0">
                          <a:latin typeface="Liberation Serif" pitchFamily="18" charset="0"/>
                          <a:ea typeface="Liberation Serif" pitchFamily="18" charset="0"/>
                          <a:cs typeface="Liberation Serif" pitchFamily="18" charset="0"/>
                        </a:rPr>
                        <a:t> населения в </a:t>
                      </a:r>
                      <a:r>
                        <a:rPr lang="ru-RU" sz="1000" baseline="0" dirty="0" err="1" smtClean="0">
                          <a:latin typeface="Liberation Serif" pitchFamily="18" charset="0"/>
                          <a:ea typeface="Liberation Serif" pitchFamily="18" charset="0"/>
                          <a:cs typeface="Liberation Serif" pitchFamily="18" charset="0"/>
                        </a:rPr>
                        <a:t>Слободо-Туринском</a:t>
                      </a:r>
                      <a:r>
                        <a:rPr lang="ru-RU" sz="1000" baseline="0" dirty="0" smtClean="0">
                          <a:latin typeface="Liberation Serif" pitchFamily="18" charset="0"/>
                          <a:ea typeface="Liberation Serif" pitchFamily="18" charset="0"/>
                          <a:cs typeface="Liberation Serif" pitchFamily="18" charset="0"/>
                        </a:rPr>
                        <a:t> муниципальном районе</a:t>
                      </a:r>
                      <a:r>
                        <a:rPr lang="ru-RU" sz="1000" dirty="0" smtClean="0">
                          <a:latin typeface="Liberation Serif" pitchFamily="18" charset="0"/>
                          <a:ea typeface="Liberation Serif" pitchFamily="18" charset="0"/>
                          <a:cs typeface="Liberation Serif" pitchFamily="18" charset="0"/>
                        </a:rPr>
                        <a:t>» на 2019-2024 годы</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77 765,4</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80 711,2</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80 704,5</a:t>
                      </a:r>
                      <a:endParaRPr lang="ru-RU" sz="1000" dirty="0">
                        <a:latin typeface="Liberation Serif" pitchFamily="18" charset="0"/>
                        <a:ea typeface="Liberation Serif" pitchFamily="18" charset="0"/>
                        <a:cs typeface="Liberation Serif" pitchFamily="18" charset="0"/>
                      </a:endParaRPr>
                    </a:p>
                  </a:txBody>
                  <a:tcPr/>
                </a:tc>
              </a:tr>
              <a:tr h="370840">
                <a:tc>
                  <a:txBody>
                    <a:bodyPr/>
                    <a:lstStyle/>
                    <a:p>
                      <a:pPr algn="ctr"/>
                      <a:r>
                        <a:rPr lang="ru-RU" sz="1000" dirty="0" smtClean="0">
                          <a:latin typeface="Liberation Serif" pitchFamily="18" charset="0"/>
                          <a:ea typeface="Liberation Serif" pitchFamily="18" charset="0"/>
                          <a:cs typeface="Liberation Serif" pitchFamily="18" charset="0"/>
                        </a:rPr>
                        <a:t>7</a:t>
                      </a:r>
                      <a:endParaRPr lang="ru-RU" sz="1000" dirty="0">
                        <a:latin typeface="Liberation Serif" pitchFamily="18" charset="0"/>
                        <a:ea typeface="Liberation Serif" pitchFamily="18" charset="0"/>
                        <a:cs typeface="Liberation Serif" pitchFamily="18" charset="0"/>
                      </a:endParaRPr>
                    </a:p>
                  </a:txBody>
                  <a:tcPr/>
                </a:tc>
                <a:tc>
                  <a:txBody>
                    <a:bodyPr/>
                    <a:lstStyle/>
                    <a:p>
                      <a:r>
                        <a:rPr lang="ru-RU" sz="1000" dirty="0" smtClean="0">
                          <a:latin typeface="Liberation Serif" pitchFamily="18" charset="0"/>
                          <a:ea typeface="Liberation Serif" pitchFamily="18" charset="0"/>
                          <a:cs typeface="Liberation Serif" pitchFamily="18" charset="0"/>
                        </a:rPr>
                        <a:t>Муниципальная программа «Управление финансами </a:t>
                      </a:r>
                      <a:r>
                        <a:rPr lang="ru-RU" sz="1000" dirty="0" err="1" smtClean="0">
                          <a:latin typeface="Liberation Serif" pitchFamily="18" charset="0"/>
                          <a:ea typeface="Liberation Serif" pitchFamily="18" charset="0"/>
                          <a:cs typeface="Liberation Serif" pitchFamily="18" charset="0"/>
                        </a:rPr>
                        <a:t>Слободо-Туринского</a:t>
                      </a:r>
                      <a:r>
                        <a:rPr lang="ru-RU" sz="1000" dirty="0" smtClean="0">
                          <a:latin typeface="Liberation Serif" pitchFamily="18" charset="0"/>
                          <a:ea typeface="Liberation Serif" pitchFamily="18" charset="0"/>
                          <a:cs typeface="Liberation Serif" pitchFamily="18" charset="0"/>
                        </a:rPr>
                        <a:t> муниципального</a:t>
                      </a:r>
                      <a:r>
                        <a:rPr lang="ru-RU" sz="1000" baseline="0" dirty="0" smtClean="0">
                          <a:latin typeface="Liberation Serif" pitchFamily="18" charset="0"/>
                          <a:ea typeface="Liberation Serif" pitchFamily="18" charset="0"/>
                          <a:cs typeface="Liberation Serif" pitchFamily="18" charset="0"/>
                        </a:rPr>
                        <a:t> района на 2019-2024 годы</a:t>
                      </a:r>
                      <a:r>
                        <a:rPr lang="ru-RU" sz="1000" dirty="0" smtClean="0">
                          <a:latin typeface="Liberation Serif" pitchFamily="18" charset="0"/>
                          <a:ea typeface="Liberation Serif" pitchFamily="18" charset="0"/>
                          <a:cs typeface="Liberation Serif" pitchFamily="18" charset="0"/>
                        </a:rPr>
                        <a:t>»</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172 660,7</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126 992,3</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127 378,1</a:t>
                      </a:r>
                      <a:endParaRPr lang="ru-RU" sz="1000" dirty="0">
                        <a:latin typeface="Liberation Serif" pitchFamily="18" charset="0"/>
                        <a:ea typeface="Liberation Serif" pitchFamily="18" charset="0"/>
                        <a:cs typeface="Liberation Serif" pitchFamily="18" charset="0"/>
                      </a:endParaRPr>
                    </a:p>
                  </a:txBody>
                  <a:tcPr/>
                </a:tc>
              </a:tr>
              <a:tr h="370840">
                <a:tc>
                  <a:txBody>
                    <a:bodyPr/>
                    <a:lstStyle/>
                    <a:p>
                      <a:pPr algn="ctr"/>
                      <a:r>
                        <a:rPr lang="ru-RU" sz="1000" dirty="0" smtClean="0">
                          <a:latin typeface="Liberation Serif" pitchFamily="18" charset="0"/>
                          <a:ea typeface="Liberation Serif" pitchFamily="18" charset="0"/>
                          <a:cs typeface="Liberation Serif" pitchFamily="18" charset="0"/>
                        </a:rPr>
                        <a:t>8</a:t>
                      </a:r>
                      <a:endParaRPr lang="ru-RU" sz="1000" dirty="0">
                        <a:latin typeface="Liberation Serif" pitchFamily="18" charset="0"/>
                        <a:ea typeface="Liberation Serif" pitchFamily="18" charset="0"/>
                        <a:cs typeface="Liberation Serif" pitchFamily="18" charset="0"/>
                      </a:endParaRPr>
                    </a:p>
                  </a:txBody>
                  <a:tcPr/>
                </a:tc>
                <a:tc>
                  <a:txBody>
                    <a:bodyPr/>
                    <a:lstStyle/>
                    <a:p>
                      <a:r>
                        <a:rPr lang="ru-RU" sz="1000" dirty="0" smtClean="0">
                          <a:latin typeface="Liberation Serif" pitchFamily="18" charset="0"/>
                          <a:ea typeface="Liberation Serif" pitchFamily="18" charset="0"/>
                          <a:cs typeface="Liberation Serif" pitchFamily="18" charset="0"/>
                        </a:rPr>
                        <a:t>Муниципальная программа «Дорожная деятельность и транспортное обслуживание населения в </a:t>
                      </a:r>
                      <a:r>
                        <a:rPr lang="ru-RU" sz="1000" dirty="0" err="1" smtClean="0">
                          <a:latin typeface="Liberation Serif" pitchFamily="18" charset="0"/>
                          <a:ea typeface="Liberation Serif" pitchFamily="18" charset="0"/>
                          <a:cs typeface="Liberation Serif" pitchFamily="18" charset="0"/>
                        </a:rPr>
                        <a:t>Слободо-Туринском</a:t>
                      </a:r>
                      <a:r>
                        <a:rPr lang="ru-RU" sz="1000" dirty="0" smtClean="0">
                          <a:latin typeface="Liberation Serif" pitchFamily="18" charset="0"/>
                          <a:ea typeface="Liberation Serif" pitchFamily="18" charset="0"/>
                          <a:cs typeface="Liberation Serif" pitchFamily="18" charset="0"/>
                        </a:rPr>
                        <a:t> муниципальном районе» на 2019-2024</a:t>
                      </a:r>
                      <a:r>
                        <a:rPr lang="ru-RU" sz="1000" baseline="0" dirty="0" smtClean="0">
                          <a:latin typeface="Liberation Serif" pitchFamily="18" charset="0"/>
                          <a:ea typeface="Liberation Serif" pitchFamily="18" charset="0"/>
                          <a:cs typeface="Liberation Serif" pitchFamily="18" charset="0"/>
                        </a:rPr>
                        <a:t> годы</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63 165,0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9 889,0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5 292,0</a:t>
                      </a:r>
                      <a:endParaRPr lang="ru-RU" sz="1000" dirty="0">
                        <a:latin typeface="Liberation Serif" pitchFamily="18" charset="0"/>
                        <a:ea typeface="Liberation Serif" pitchFamily="18" charset="0"/>
                        <a:cs typeface="Liberation Serif" pitchFamily="18" charset="0"/>
                      </a:endParaRPr>
                    </a:p>
                  </a:txBody>
                  <a:tcPr/>
                </a:tc>
              </a:tr>
            </a:tbl>
          </a:graphicData>
        </a:graphic>
      </p:graphicFrame>
      <p:sp>
        <p:nvSpPr>
          <p:cNvPr id="5" name="Заголовок 1"/>
          <p:cNvSpPr txBox="1">
            <a:spLocks/>
          </p:cNvSpPr>
          <p:nvPr/>
        </p:nvSpPr>
        <p:spPr>
          <a:xfrm>
            <a:off x="1043608" y="0"/>
            <a:ext cx="8229600" cy="51952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IV. </a:t>
            </a:r>
            <a:r>
              <a:rPr kumimoji="0" lang="ru-RU"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Расходы бюджета</a:t>
            </a:r>
            <a:endParaRPr kumimoji="0" lang="ru-RU" sz="1300" b="0" i="0" u="none" strike="noStrike" kern="1200" cap="none" spc="0" normalizeH="0" baseline="0" noProof="0" dirty="0">
              <a:ln>
                <a:noFill/>
              </a:ln>
              <a:solidFill>
                <a:schemeClr val="tx1"/>
              </a:solidFill>
              <a:effectLst/>
              <a:uLnTx/>
              <a:uFillTx/>
              <a:latin typeface="Liberation Serif" pitchFamily="18" charset="0"/>
              <a:ea typeface="Liberation Serif" pitchFamily="18" charset="0"/>
              <a:cs typeface="Liberation Serif"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одержимое 5"/>
          <p:cNvGraphicFramePr>
            <a:graphicFrameLocks noGrp="1"/>
          </p:cNvGraphicFramePr>
          <p:nvPr>
            <p:ph sz="half" idx="1"/>
            <p:extLst>
              <p:ext uri="{D42A27DB-BD31-4B8C-83A1-F6EECF244321}">
                <p14:modId xmlns:p14="http://schemas.microsoft.com/office/powerpoint/2010/main" val="797575992"/>
              </p:ext>
            </p:extLst>
          </p:nvPr>
        </p:nvGraphicFramePr>
        <p:xfrm>
          <a:off x="1115616" y="69335"/>
          <a:ext cx="7848873" cy="3627120"/>
        </p:xfrm>
        <a:graphic>
          <a:graphicData uri="http://schemas.openxmlformats.org/drawingml/2006/table">
            <a:tbl>
              <a:tblPr firstRow="1" bandRow="1">
                <a:tableStyleId>{00A15C55-8517-42AA-B614-E9B94910E393}</a:tableStyleId>
              </a:tblPr>
              <a:tblGrid>
                <a:gridCol w="970536"/>
                <a:gridCol w="4502072"/>
                <a:gridCol w="792088"/>
                <a:gridCol w="792088"/>
                <a:gridCol w="792089"/>
              </a:tblGrid>
              <a:tr h="370840">
                <a:tc>
                  <a:txBody>
                    <a:bodyPr/>
                    <a:lstStyle/>
                    <a:p>
                      <a:pPr algn="ctr"/>
                      <a:r>
                        <a:rPr lang="ru-RU" sz="1000" dirty="0" smtClean="0">
                          <a:latin typeface="Liberation Serif" pitchFamily="18" charset="0"/>
                          <a:ea typeface="Liberation Serif" pitchFamily="18" charset="0"/>
                          <a:cs typeface="Liberation Serif" pitchFamily="18" charset="0"/>
                        </a:rPr>
                        <a:t>Номер строки</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Наименование показателя</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Сумма на 2020 год</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Сумма</a:t>
                      </a:r>
                      <a:r>
                        <a:rPr lang="ru-RU" sz="1000" baseline="0" dirty="0" smtClean="0">
                          <a:latin typeface="Liberation Serif" pitchFamily="18" charset="0"/>
                          <a:ea typeface="Liberation Serif" pitchFamily="18" charset="0"/>
                          <a:cs typeface="Liberation Serif" pitchFamily="18" charset="0"/>
                        </a:rPr>
                        <a:t> на </a:t>
                      </a:r>
                      <a:r>
                        <a:rPr lang="ru-RU" sz="1000" dirty="0" smtClean="0">
                          <a:latin typeface="Liberation Serif" pitchFamily="18" charset="0"/>
                          <a:ea typeface="Liberation Serif" pitchFamily="18" charset="0"/>
                          <a:cs typeface="Liberation Serif" pitchFamily="18" charset="0"/>
                        </a:rPr>
                        <a:t>20</a:t>
                      </a:r>
                      <a:r>
                        <a:rPr lang="en-US" sz="1000" dirty="0" smtClean="0">
                          <a:latin typeface="Liberation Serif" pitchFamily="18" charset="0"/>
                          <a:ea typeface="Liberation Serif" pitchFamily="18" charset="0"/>
                          <a:cs typeface="Liberation Serif" pitchFamily="18" charset="0"/>
                        </a:rPr>
                        <a:t>2</a:t>
                      </a:r>
                      <a:r>
                        <a:rPr lang="ru-RU" sz="1000" dirty="0" smtClean="0">
                          <a:latin typeface="Liberation Serif" pitchFamily="18" charset="0"/>
                          <a:ea typeface="Liberation Serif" pitchFamily="18" charset="0"/>
                          <a:cs typeface="Liberation Serif" pitchFamily="18" charset="0"/>
                        </a:rPr>
                        <a:t>1 год</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Сумма на 20</a:t>
                      </a:r>
                      <a:r>
                        <a:rPr lang="en-US" sz="1000" dirty="0" smtClean="0">
                          <a:latin typeface="Liberation Serif" pitchFamily="18" charset="0"/>
                          <a:ea typeface="Liberation Serif" pitchFamily="18" charset="0"/>
                          <a:cs typeface="Liberation Serif" pitchFamily="18" charset="0"/>
                        </a:rPr>
                        <a:t>2</a:t>
                      </a:r>
                      <a:r>
                        <a:rPr lang="ru-RU" sz="1000" dirty="0" smtClean="0">
                          <a:latin typeface="Liberation Serif" pitchFamily="18" charset="0"/>
                          <a:ea typeface="Liberation Serif" pitchFamily="18" charset="0"/>
                          <a:cs typeface="Liberation Serif" pitchFamily="18" charset="0"/>
                        </a:rPr>
                        <a:t>2 год</a:t>
                      </a:r>
                      <a:endParaRPr lang="ru-RU" sz="1000" dirty="0">
                        <a:latin typeface="Liberation Serif" pitchFamily="18" charset="0"/>
                        <a:ea typeface="Liberation Serif" pitchFamily="18" charset="0"/>
                        <a:cs typeface="Liberation Serif" pitchFamily="18" charset="0"/>
                      </a:endParaRPr>
                    </a:p>
                  </a:txBody>
                  <a:tcPr/>
                </a:tc>
              </a:tr>
              <a:tr h="251832">
                <a:tc>
                  <a:txBody>
                    <a:bodyPr/>
                    <a:lstStyle/>
                    <a:p>
                      <a:pPr algn="ctr"/>
                      <a:r>
                        <a:rPr lang="ru-RU" sz="1000" dirty="0" smtClean="0">
                          <a:latin typeface="Liberation Serif" pitchFamily="18" charset="0"/>
                          <a:ea typeface="Liberation Serif" pitchFamily="18" charset="0"/>
                          <a:cs typeface="Liberation Serif" pitchFamily="18" charset="0"/>
                        </a:rPr>
                        <a:t>9</a:t>
                      </a:r>
                      <a:endParaRPr lang="ru-RU" sz="1000" dirty="0">
                        <a:latin typeface="Liberation Serif" pitchFamily="18" charset="0"/>
                        <a:ea typeface="Liberation Serif" pitchFamily="18" charset="0"/>
                        <a:cs typeface="Liberation Serif" pitchFamily="18" charset="0"/>
                      </a:endParaRPr>
                    </a:p>
                  </a:txBody>
                  <a:tcPr/>
                </a:tc>
                <a:tc>
                  <a:txBody>
                    <a:bodyPr/>
                    <a:lstStyle/>
                    <a:p>
                      <a:pPr algn="l"/>
                      <a:r>
                        <a:rPr lang="ru-RU" sz="1000" b="0" dirty="0" smtClean="0">
                          <a:latin typeface="Liberation Serif" pitchFamily="18" charset="0"/>
                          <a:ea typeface="Liberation Serif" pitchFamily="18" charset="0"/>
                          <a:cs typeface="Liberation Serif" pitchFamily="18" charset="0"/>
                        </a:rPr>
                        <a:t>Муниципальная программа «Повышение эффективности управления муниципальной собственностью на территории </a:t>
                      </a:r>
                      <a:r>
                        <a:rPr lang="ru-RU" sz="1000" b="0" dirty="0" err="1" smtClean="0">
                          <a:latin typeface="Liberation Serif" pitchFamily="18" charset="0"/>
                          <a:ea typeface="Liberation Serif" pitchFamily="18" charset="0"/>
                          <a:cs typeface="Liberation Serif" pitchFamily="18" charset="0"/>
                        </a:rPr>
                        <a:t>Слободо-Туринского</a:t>
                      </a:r>
                      <a:r>
                        <a:rPr lang="ru-RU" sz="1000" b="0" dirty="0" smtClean="0">
                          <a:latin typeface="Liberation Serif" pitchFamily="18" charset="0"/>
                          <a:ea typeface="Liberation Serif" pitchFamily="18" charset="0"/>
                          <a:cs typeface="Liberation Serif" pitchFamily="18" charset="0"/>
                        </a:rPr>
                        <a:t> муниципального района» на 2019-2024 годы</a:t>
                      </a:r>
                      <a:endParaRPr lang="ru-RU" sz="1000" b="0" dirty="0">
                        <a:latin typeface="Liberation Serif" pitchFamily="18" charset="0"/>
                        <a:ea typeface="Liberation Serif" pitchFamily="18" charset="0"/>
                        <a:cs typeface="Liberation Serif" pitchFamily="18" charset="0"/>
                      </a:endParaRPr>
                    </a:p>
                  </a:txBody>
                  <a:tcPr/>
                </a:tc>
                <a:tc>
                  <a:txBody>
                    <a:bodyPr/>
                    <a:lstStyle/>
                    <a:p>
                      <a:pPr algn="ctr"/>
                      <a:r>
                        <a:rPr lang="ru-RU" sz="1000" b="0" dirty="0" smtClean="0">
                          <a:latin typeface="Liberation Serif" pitchFamily="18" charset="0"/>
                          <a:ea typeface="Liberation Serif" pitchFamily="18" charset="0"/>
                          <a:cs typeface="Liberation Serif" pitchFamily="18" charset="0"/>
                        </a:rPr>
                        <a:t>2 753,8</a:t>
                      </a:r>
                      <a:endParaRPr lang="ru-RU" sz="1000" b="0" dirty="0">
                        <a:latin typeface="Liberation Serif" pitchFamily="18" charset="0"/>
                        <a:ea typeface="Liberation Serif" pitchFamily="18" charset="0"/>
                        <a:cs typeface="Liberation Serif" pitchFamily="18" charset="0"/>
                      </a:endParaRPr>
                    </a:p>
                  </a:txBody>
                  <a:tcPr/>
                </a:tc>
                <a:tc>
                  <a:txBody>
                    <a:bodyPr/>
                    <a:lstStyle/>
                    <a:p>
                      <a:pPr algn="ctr"/>
                      <a:r>
                        <a:rPr lang="ru-RU" sz="1000" b="0" dirty="0" smtClean="0">
                          <a:latin typeface="Liberation Serif" pitchFamily="18" charset="0"/>
                          <a:ea typeface="Liberation Serif" pitchFamily="18" charset="0"/>
                          <a:cs typeface="Liberation Serif" pitchFamily="18" charset="0"/>
                        </a:rPr>
                        <a:t>2 885,3</a:t>
                      </a:r>
                      <a:endParaRPr lang="ru-RU" sz="1000" b="0" dirty="0">
                        <a:latin typeface="Liberation Serif" pitchFamily="18" charset="0"/>
                        <a:ea typeface="Liberation Serif" pitchFamily="18" charset="0"/>
                        <a:cs typeface="Liberation Serif" pitchFamily="18" charset="0"/>
                      </a:endParaRPr>
                    </a:p>
                  </a:txBody>
                  <a:tcPr/>
                </a:tc>
                <a:tc>
                  <a:txBody>
                    <a:bodyPr/>
                    <a:lstStyle/>
                    <a:p>
                      <a:pPr algn="ctr"/>
                      <a:r>
                        <a:rPr lang="ru-RU" sz="1000" b="0" dirty="0" smtClean="0">
                          <a:latin typeface="Liberation Serif" pitchFamily="18" charset="0"/>
                          <a:ea typeface="Liberation Serif" pitchFamily="18" charset="0"/>
                          <a:cs typeface="Liberation Serif" pitchFamily="18" charset="0"/>
                        </a:rPr>
                        <a:t>2 932,3</a:t>
                      </a:r>
                      <a:endParaRPr lang="ru-RU" sz="1000" b="0" dirty="0">
                        <a:latin typeface="Liberation Serif" pitchFamily="18" charset="0"/>
                        <a:ea typeface="Liberation Serif" pitchFamily="18" charset="0"/>
                        <a:cs typeface="Liberation Serif" pitchFamily="18" charset="0"/>
                      </a:endParaRPr>
                    </a:p>
                  </a:txBody>
                  <a:tcPr/>
                </a:tc>
              </a:tr>
              <a:tr h="144016">
                <a:tc>
                  <a:txBody>
                    <a:bodyPr/>
                    <a:lstStyle/>
                    <a:p>
                      <a:pPr algn="ctr"/>
                      <a:r>
                        <a:rPr lang="ru-RU" sz="1000" dirty="0" smtClean="0">
                          <a:latin typeface="Liberation Serif" pitchFamily="18" charset="0"/>
                          <a:ea typeface="Liberation Serif" pitchFamily="18" charset="0"/>
                          <a:cs typeface="Liberation Serif" pitchFamily="18" charset="0"/>
                        </a:rPr>
                        <a:t>10</a:t>
                      </a:r>
                      <a:endParaRPr lang="ru-RU" sz="1000" dirty="0">
                        <a:latin typeface="Liberation Serif" pitchFamily="18" charset="0"/>
                        <a:ea typeface="Liberation Serif" pitchFamily="18" charset="0"/>
                        <a:cs typeface="Liberation Serif" pitchFamily="18" charset="0"/>
                      </a:endParaRPr>
                    </a:p>
                  </a:txBody>
                  <a:tcPr/>
                </a:tc>
                <a:tc>
                  <a:txBody>
                    <a:bodyPr/>
                    <a:lstStyle/>
                    <a:p>
                      <a:pPr algn="l"/>
                      <a:r>
                        <a:rPr lang="ru-RU" sz="1000" b="0" dirty="0" smtClean="0">
                          <a:latin typeface="Liberation Serif" pitchFamily="18" charset="0"/>
                          <a:ea typeface="Liberation Serif" pitchFamily="18" charset="0"/>
                          <a:cs typeface="Liberation Serif" pitchFamily="18" charset="0"/>
                        </a:rPr>
                        <a:t>Муниципальная программа «Развитие системы образования в </a:t>
                      </a:r>
                      <a:r>
                        <a:rPr lang="ru-RU" sz="1000" b="0" dirty="0" err="1" smtClean="0">
                          <a:latin typeface="Liberation Serif" pitchFamily="18" charset="0"/>
                          <a:ea typeface="Liberation Serif" pitchFamily="18" charset="0"/>
                          <a:cs typeface="Liberation Serif" pitchFamily="18" charset="0"/>
                        </a:rPr>
                        <a:t>Слободо-Туринском</a:t>
                      </a:r>
                      <a:r>
                        <a:rPr lang="ru-RU" sz="1000" b="0" dirty="0" smtClean="0">
                          <a:latin typeface="Liberation Serif" pitchFamily="18" charset="0"/>
                          <a:ea typeface="Liberation Serif" pitchFamily="18" charset="0"/>
                          <a:cs typeface="Liberation Serif" pitchFamily="18" charset="0"/>
                        </a:rPr>
                        <a:t> муниципальном районе до 2024</a:t>
                      </a:r>
                      <a:r>
                        <a:rPr lang="ru-RU" sz="1000" b="0" baseline="0" dirty="0" smtClean="0">
                          <a:latin typeface="Liberation Serif" pitchFamily="18" charset="0"/>
                          <a:ea typeface="Liberation Serif" pitchFamily="18" charset="0"/>
                          <a:cs typeface="Liberation Serif" pitchFamily="18" charset="0"/>
                        </a:rPr>
                        <a:t> года</a:t>
                      </a:r>
                      <a:r>
                        <a:rPr lang="ru-RU" sz="1000" b="0" dirty="0" smtClean="0">
                          <a:latin typeface="Liberation Serif" pitchFamily="18" charset="0"/>
                          <a:ea typeface="Liberation Serif" pitchFamily="18" charset="0"/>
                          <a:cs typeface="Liberation Serif" pitchFamily="18" charset="0"/>
                        </a:rPr>
                        <a:t>»</a:t>
                      </a:r>
                      <a:endParaRPr lang="ru-RU" sz="1000" b="0" dirty="0">
                        <a:latin typeface="Liberation Serif" pitchFamily="18" charset="0"/>
                        <a:ea typeface="Liberation Serif" pitchFamily="18" charset="0"/>
                        <a:cs typeface="Liberation Serif" pitchFamily="18" charset="0"/>
                      </a:endParaRPr>
                    </a:p>
                  </a:txBody>
                  <a:tcPr/>
                </a:tc>
                <a:tc>
                  <a:txBody>
                    <a:bodyPr/>
                    <a:lstStyle/>
                    <a:p>
                      <a:pPr algn="ctr"/>
                      <a:r>
                        <a:rPr lang="ru-RU" sz="1000" b="0" dirty="0" smtClean="0">
                          <a:latin typeface="Liberation Serif" pitchFamily="18" charset="0"/>
                          <a:ea typeface="Liberation Serif" pitchFamily="18" charset="0"/>
                          <a:cs typeface="Liberation Serif" pitchFamily="18" charset="0"/>
                        </a:rPr>
                        <a:t>463 965,0</a:t>
                      </a:r>
                      <a:endParaRPr lang="ru-RU" sz="1000" b="0" dirty="0">
                        <a:latin typeface="Liberation Serif" pitchFamily="18" charset="0"/>
                        <a:ea typeface="Liberation Serif" pitchFamily="18" charset="0"/>
                        <a:cs typeface="Liberation Serif" pitchFamily="18" charset="0"/>
                      </a:endParaRPr>
                    </a:p>
                  </a:txBody>
                  <a:tcPr/>
                </a:tc>
                <a:tc>
                  <a:txBody>
                    <a:bodyPr/>
                    <a:lstStyle/>
                    <a:p>
                      <a:pPr algn="ctr"/>
                      <a:r>
                        <a:rPr lang="ru-RU" sz="1000" b="0" dirty="0" smtClean="0">
                          <a:latin typeface="Liberation Serif" pitchFamily="18" charset="0"/>
                          <a:ea typeface="Liberation Serif" pitchFamily="18" charset="0"/>
                          <a:cs typeface="Liberation Serif" pitchFamily="18" charset="0"/>
                        </a:rPr>
                        <a:t>457 157,4</a:t>
                      </a:r>
                      <a:endParaRPr lang="ru-RU" sz="1000" b="0" dirty="0">
                        <a:latin typeface="Liberation Serif" pitchFamily="18" charset="0"/>
                        <a:ea typeface="Liberation Serif" pitchFamily="18" charset="0"/>
                        <a:cs typeface="Liberation Serif" pitchFamily="18" charset="0"/>
                      </a:endParaRPr>
                    </a:p>
                  </a:txBody>
                  <a:tcPr/>
                </a:tc>
                <a:tc>
                  <a:txBody>
                    <a:bodyPr/>
                    <a:lstStyle/>
                    <a:p>
                      <a:pPr algn="ctr"/>
                      <a:r>
                        <a:rPr lang="ru-RU" sz="1000" b="0" dirty="0" smtClean="0">
                          <a:latin typeface="Liberation Serif" pitchFamily="18" charset="0"/>
                          <a:ea typeface="Liberation Serif" pitchFamily="18" charset="0"/>
                          <a:cs typeface="Liberation Serif" pitchFamily="18" charset="0"/>
                        </a:rPr>
                        <a:t>469 213,4</a:t>
                      </a:r>
                      <a:endParaRPr lang="ru-RU" sz="1000" b="0" dirty="0">
                        <a:latin typeface="Liberation Serif" pitchFamily="18" charset="0"/>
                        <a:ea typeface="Liberation Serif" pitchFamily="18" charset="0"/>
                        <a:cs typeface="Liberation Serif" pitchFamily="18" charset="0"/>
                      </a:endParaRPr>
                    </a:p>
                  </a:txBody>
                  <a:tcPr/>
                </a:tc>
              </a:tr>
              <a:tr h="370840">
                <a:tc>
                  <a:txBody>
                    <a:bodyPr/>
                    <a:lstStyle/>
                    <a:p>
                      <a:pPr algn="ctr"/>
                      <a:r>
                        <a:rPr lang="ru-RU" sz="1000" dirty="0" smtClean="0">
                          <a:latin typeface="Liberation Serif" pitchFamily="18" charset="0"/>
                          <a:ea typeface="Liberation Serif" pitchFamily="18" charset="0"/>
                          <a:cs typeface="Liberation Serif" pitchFamily="18" charset="0"/>
                        </a:rPr>
                        <a:t>11</a:t>
                      </a:r>
                      <a:endParaRPr lang="ru-RU" sz="1000" dirty="0">
                        <a:latin typeface="Liberation Serif" pitchFamily="18" charset="0"/>
                        <a:ea typeface="Liberation Serif" pitchFamily="18" charset="0"/>
                        <a:cs typeface="Liberation Serif" pitchFamily="18" charset="0"/>
                      </a:endParaRPr>
                    </a:p>
                  </a:txBody>
                  <a:tcPr/>
                </a:tc>
                <a:tc>
                  <a:txBody>
                    <a:bodyPr/>
                    <a:lstStyle/>
                    <a:p>
                      <a:r>
                        <a:rPr lang="ru-RU" sz="1000" dirty="0" smtClean="0">
                          <a:latin typeface="Liberation Serif" pitchFamily="18" charset="0"/>
                          <a:ea typeface="Liberation Serif" pitchFamily="18" charset="0"/>
                          <a:cs typeface="Liberation Serif" pitchFamily="18" charset="0"/>
                        </a:rPr>
                        <a:t>Муниципальная</a:t>
                      </a:r>
                      <a:r>
                        <a:rPr lang="ru-RU" sz="1000" baseline="0" dirty="0" smtClean="0">
                          <a:latin typeface="Liberation Serif" pitchFamily="18" charset="0"/>
                          <a:ea typeface="Liberation Serif" pitchFamily="18" charset="0"/>
                          <a:cs typeface="Liberation Serif" pitchFamily="18" charset="0"/>
                        </a:rPr>
                        <a:t> программа «Содействие развитию малого и среднего предпринимательства в </a:t>
                      </a:r>
                      <a:r>
                        <a:rPr lang="ru-RU" sz="1000" baseline="0" dirty="0" err="1" smtClean="0">
                          <a:latin typeface="Liberation Serif" pitchFamily="18" charset="0"/>
                          <a:ea typeface="Liberation Serif" pitchFamily="18" charset="0"/>
                          <a:cs typeface="Liberation Serif" pitchFamily="18" charset="0"/>
                        </a:rPr>
                        <a:t>Слободо-Туринском</a:t>
                      </a:r>
                      <a:r>
                        <a:rPr lang="ru-RU" sz="1000" baseline="0" dirty="0" smtClean="0">
                          <a:latin typeface="Liberation Serif" pitchFamily="18" charset="0"/>
                          <a:ea typeface="Liberation Serif" pitchFamily="18" charset="0"/>
                          <a:cs typeface="Liberation Serif" pitchFamily="18" charset="0"/>
                        </a:rPr>
                        <a:t> муниципальном районе» на 2019-2024 годы</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400,0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400,0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400,0</a:t>
                      </a:r>
                      <a:endParaRPr lang="ru-RU" sz="1000" dirty="0">
                        <a:latin typeface="Liberation Serif" pitchFamily="18" charset="0"/>
                        <a:ea typeface="Liberation Serif" pitchFamily="18" charset="0"/>
                        <a:cs typeface="Liberation Serif" pitchFamily="18" charset="0"/>
                      </a:endParaRPr>
                    </a:p>
                  </a:txBody>
                  <a:tcPr/>
                </a:tc>
              </a:tr>
              <a:tr h="370840">
                <a:tc>
                  <a:txBody>
                    <a:bodyPr/>
                    <a:lstStyle/>
                    <a:p>
                      <a:pPr algn="ctr"/>
                      <a:r>
                        <a:rPr lang="ru-RU" sz="1000" dirty="0" smtClean="0">
                          <a:latin typeface="Liberation Serif" pitchFamily="18" charset="0"/>
                          <a:ea typeface="Liberation Serif" pitchFamily="18" charset="0"/>
                          <a:cs typeface="Liberation Serif" pitchFamily="18" charset="0"/>
                        </a:rPr>
                        <a:t>12</a:t>
                      </a:r>
                      <a:endParaRPr lang="ru-RU" sz="1000" dirty="0">
                        <a:latin typeface="Liberation Serif" pitchFamily="18" charset="0"/>
                        <a:ea typeface="Liberation Serif" pitchFamily="18" charset="0"/>
                        <a:cs typeface="Liberation Serif" pitchFamily="18" charset="0"/>
                      </a:endParaRPr>
                    </a:p>
                  </a:txBody>
                  <a:tcPr/>
                </a:tc>
                <a:tc>
                  <a:txBody>
                    <a:bodyPr/>
                    <a:lstStyle/>
                    <a:p>
                      <a:r>
                        <a:rPr lang="ru-RU" sz="1000" dirty="0" smtClean="0">
                          <a:latin typeface="Liberation Serif" pitchFamily="18" charset="0"/>
                          <a:ea typeface="Liberation Serif" pitchFamily="18" charset="0"/>
                          <a:cs typeface="Liberation Serif" pitchFamily="18" charset="0"/>
                        </a:rPr>
                        <a:t>Муниципальная программа  «Устойчивое развитие сельских территорий </a:t>
                      </a:r>
                      <a:r>
                        <a:rPr lang="ru-RU" sz="1000" dirty="0" err="1" smtClean="0">
                          <a:latin typeface="Liberation Serif" pitchFamily="18" charset="0"/>
                          <a:ea typeface="Liberation Serif" pitchFamily="18" charset="0"/>
                          <a:cs typeface="Liberation Serif" pitchFamily="18" charset="0"/>
                        </a:rPr>
                        <a:t>Слободо-Туринского</a:t>
                      </a:r>
                      <a:r>
                        <a:rPr lang="ru-RU" sz="1000" dirty="0" smtClean="0">
                          <a:latin typeface="Liberation Serif" pitchFamily="18" charset="0"/>
                          <a:ea typeface="Liberation Serif" pitchFamily="18" charset="0"/>
                          <a:cs typeface="Liberation Serif" pitchFamily="18" charset="0"/>
                        </a:rPr>
                        <a:t> муниципального района» на 2019-2024 годы</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baseline="0" dirty="0" smtClean="0">
                          <a:latin typeface="Liberation Serif" pitchFamily="18" charset="0"/>
                          <a:ea typeface="Liberation Serif" pitchFamily="18" charset="0"/>
                          <a:cs typeface="Liberation Serif" pitchFamily="18" charset="0"/>
                        </a:rPr>
                        <a:t>4 447,0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1 735</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1 735</a:t>
                      </a:r>
                      <a:endParaRPr lang="ru-RU" sz="1000" dirty="0">
                        <a:latin typeface="Liberation Serif" pitchFamily="18" charset="0"/>
                        <a:ea typeface="Liberation Serif" pitchFamily="18" charset="0"/>
                        <a:cs typeface="Liberation Serif" pitchFamily="18" charset="0"/>
                      </a:endParaRPr>
                    </a:p>
                  </a:txBody>
                  <a:tcPr/>
                </a:tc>
              </a:tr>
              <a:tr h="370840">
                <a:tc>
                  <a:txBody>
                    <a:bodyPr/>
                    <a:lstStyle/>
                    <a:p>
                      <a:pPr algn="ctr"/>
                      <a:r>
                        <a:rPr lang="ru-RU" sz="1000" dirty="0" smtClean="0">
                          <a:latin typeface="Liberation Serif" pitchFamily="18" charset="0"/>
                          <a:ea typeface="Liberation Serif" pitchFamily="18" charset="0"/>
                          <a:cs typeface="Liberation Serif" pitchFamily="18" charset="0"/>
                        </a:rPr>
                        <a:t>13</a:t>
                      </a:r>
                      <a:endParaRPr lang="ru-RU" sz="1000" dirty="0">
                        <a:latin typeface="Liberation Serif" pitchFamily="18" charset="0"/>
                        <a:ea typeface="Liberation Serif" pitchFamily="18" charset="0"/>
                        <a:cs typeface="Liberation Serif" pitchFamily="18" charset="0"/>
                      </a:endParaRPr>
                    </a:p>
                  </a:txBody>
                  <a:tcPr/>
                </a:tc>
                <a:tc>
                  <a:txBody>
                    <a:bodyPr/>
                    <a:lstStyle/>
                    <a:p>
                      <a:r>
                        <a:rPr lang="ru-RU" sz="1000" dirty="0" smtClean="0">
                          <a:latin typeface="Liberation Serif" pitchFamily="18" charset="0"/>
                          <a:ea typeface="Liberation Serif" pitchFamily="18" charset="0"/>
                          <a:cs typeface="Liberation Serif" pitchFamily="18" charset="0"/>
                        </a:rPr>
                        <a:t>Муниципальная программа «Формирование законопослушного поведения участников дорожного движения </a:t>
                      </a:r>
                      <a:r>
                        <a:rPr lang="ru-RU" sz="1000" baseline="0" dirty="0" smtClean="0">
                          <a:latin typeface="Liberation Serif" pitchFamily="18" charset="0"/>
                          <a:ea typeface="Liberation Serif" pitchFamily="18" charset="0"/>
                          <a:cs typeface="Liberation Serif" pitchFamily="18" charset="0"/>
                        </a:rPr>
                        <a:t>в </a:t>
                      </a:r>
                      <a:r>
                        <a:rPr lang="ru-RU" sz="1000" baseline="0" dirty="0" err="1" smtClean="0">
                          <a:latin typeface="Liberation Serif" pitchFamily="18" charset="0"/>
                          <a:ea typeface="Liberation Serif" pitchFamily="18" charset="0"/>
                          <a:cs typeface="Liberation Serif" pitchFamily="18" charset="0"/>
                        </a:rPr>
                        <a:t>Слободо-Туринском</a:t>
                      </a:r>
                      <a:r>
                        <a:rPr lang="ru-RU" sz="1000" baseline="0" dirty="0" smtClean="0">
                          <a:latin typeface="Liberation Serif" pitchFamily="18" charset="0"/>
                          <a:ea typeface="Liberation Serif" pitchFamily="18" charset="0"/>
                          <a:cs typeface="Liberation Serif" pitchFamily="18" charset="0"/>
                        </a:rPr>
                        <a:t> муниципальном районе</a:t>
                      </a:r>
                      <a:r>
                        <a:rPr lang="ru-RU" sz="1000" dirty="0" smtClean="0">
                          <a:latin typeface="Liberation Serif" pitchFamily="18" charset="0"/>
                          <a:ea typeface="Liberation Serif" pitchFamily="18" charset="0"/>
                          <a:cs typeface="Liberation Serif" pitchFamily="18" charset="0"/>
                        </a:rPr>
                        <a:t>» на 2019-2024 годы</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350,0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126</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126</a:t>
                      </a:r>
                      <a:endParaRPr lang="ru-RU" sz="1000" dirty="0">
                        <a:latin typeface="Liberation Serif" pitchFamily="18" charset="0"/>
                        <a:ea typeface="Liberation Serif" pitchFamily="18" charset="0"/>
                        <a:cs typeface="Liberation Serif" pitchFamily="18" charset="0"/>
                      </a:endParaRPr>
                    </a:p>
                  </a:txBody>
                  <a:tcPr/>
                </a:tc>
              </a:tr>
              <a:tr h="370840">
                <a:tc>
                  <a:txBody>
                    <a:bodyPr/>
                    <a:lstStyle/>
                    <a:p>
                      <a:pPr algn="ctr"/>
                      <a:r>
                        <a:rPr lang="ru-RU" sz="1000" dirty="0" smtClean="0">
                          <a:latin typeface="Liberation Serif" pitchFamily="18" charset="0"/>
                          <a:ea typeface="Liberation Serif" pitchFamily="18" charset="0"/>
                          <a:cs typeface="Liberation Serif" pitchFamily="18" charset="0"/>
                        </a:rPr>
                        <a:t>14</a:t>
                      </a:r>
                      <a:endParaRPr lang="ru-RU" sz="1000" dirty="0">
                        <a:latin typeface="Liberation Serif" pitchFamily="18" charset="0"/>
                        <a:ea typeface="Liberation Serif" pitchFamily="18" charset="0"/>
                        <a:cs typeface="Liberation Serif" pitchFamily="18" charset="0"/>
                      </a:endParaRPr>
                    </a:p>
                  </a:txBody>
                  <a:tcPr/>
                </a:tc>
                <a:tc>
                  <a:txBody>
                    <a:bodyPr/>
                    <a:lstStyle/>
                    <a:p>
                      <a:r>
                        <a:rPr lang="ru-RU" sz="1000" dirty="0" smtClean="0">
                          <a:latin typeface="Liberation Serif" pitchFamily="18" charset="0"/>
                          <a:ea typeface="Liberation Serif" pitchFamily="18" charset="0"/>
                          <a:cs typeface="Liberation Serif" pitchFamily="18" charset="0"/>
                        </a:rPr>
                        <a:t>Муниципальная программа «Профилактика</a:t>
                      </a:r>
                      <a:r>
                        <a:rPr lang="ru-RU" sz="1000" baseline="0" dirty="0" smtClean="0">
                          <a:latin typeface="Liberation Serif" pitchFamily="18" charset="0"/>
                          <a:ea typeface="Liberation Serif" pitchFamily="18" charset="0"/>
                          <a:cs typeface="Liberation Serif" pitchFamily="18" charset="0"/>
                        </a:rPr>
                        <a:t> терроризма, а также минимизация и (или) ликвидация последствий его проявлений в </a:t>
                      </a:r>
                      <a:r>
                        <a:rPr lang="ru-RU" sz="1000" baseline="0" dirty="0" err="1" smtClean="0">
                          <a:latin typeface="Liberation Serif" pitchFamily="18" charset="0"/>
                          <a:ea typeface="Liberation Serif" pitchFamily="18" charset="0"/>
                          <a:cs typeface="Liberation Serif" pitchFamily="18" charset="0"/>
                        </a:rPr>
                        <a:t>Слободо-Туринском</a:t>
                      </a:r>
                      <a:r>
                        <a:rPr lang="ru-RU" sz="1000" baseline="0" dirty="0" smtClean="0">
                          <a:latin typeface="Liberation Serif" pitchFamily="18" charset="0"/>
                          <a:ea typeface="Liberation Serif" pitchFamily="18" charset="0"/>
                          <a:cs typeface="Liberation Serif" pitchFamily="18" charset="0"/>
                        </a:rPr>
                        <a:t> районе на 2020-2025 годы»</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205,0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105,0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105,0</a:t>
                      </a:r>
                      <a:endParaRPr lang="ru-RU" sz="1000" dirty="0">
                        <a:latin typeface="Liberation Serif" pitchFamily="18" charset="0"/>
                        <a:ea typeface="Liberation Serif" pitchFamily="18" charset="0"/>
                        <a:cs typeface="Liberation Serif" pitchFamily="18" charset="0"/>
                      </a:endParaRPr>
                    </a:p>
                  </a:txBody>
                  <a:tcPr/>
                </a:tc>
              </a:tr>
              <a:tr h="189696">
                <a:tc>
                  <a:txBody>
                    <a:bodyPr/>
                    <a:lstStyle/>
                    <a:p>
                      <a:pPr algn="ctr"/>
                      <a:r>
                        <a:rPr lang="ru-RU" sz="1000" dirty="0" smtClean="0">
                          <a:latin typeface="Liberation Serif" pitchFamily="18" charset="0"/>
                          <a:ea typeface="Liberation Serif" pitchFamily="18" charset="0"/>
                          <a:cs typeface="Liberation Serif" pitchFamily="18" charset="0"/>
                        </a:rPr>
                        <a:t>1</a:t>
                      </a:r>
                      <a:r>
                        <a:rPr lang="en-US" sz="1000" dirty="0" smtClean="0">
                          <a:latin typeface="Liberation Serif" pitchFamily="18" charset="0"/>
                          <a:ea typeface="Liberation Serif" pitchFamily="18" charset="0"/>
                          <a:cs typeface="Liberation Serif" pitchFamily="18" charset="0"/>
                        </a:rPr>
                        <a:t>5</a:t>
                      </a:r>
                      <a:endParaRPr lang="ru-RU" sz="1000" dirty="0">
                        <a:latin typeface="Liberation Serif" pitchFamily="18" charset="0"/>
                        <a:ea typeface="Liberation Serif" pitchFamily="18" charset="0"/>
                        <a:cs typeface="Liberation Serif" pitchFamily="18" charset="0"/>
                      </a:endParaRPr>
                    </a:p>
                  </a:txBody>
                  <a:tcPr/>
                </a:tc>
                <a:tc>
                  <a:txBody>
                    <a:bodyPr/>
                    <a:lstStyle/>
                    <a:p>
                      <a:r>
                        <a:rPr lang="ru-RU" sz="1000" b="1" dirty="0" smtClean="0">
                          <a:latin typeface="Liberation Serif" pitchFamily="18" charset="0"/>
                          <a:ea typeface="Liberation Serif" pitchFamily="18" charset="0"/>
                          <a:cs typeface="Liberation Serif" pitchFamily="18" charset="0"/>
                        </a:rPr>
                        <a:t>Итого по муниципальным</a:t>
                      </a:r>
                      <a:r>
                        <a:rPr lang="ru-RU" sz="1000" b="1" baseline="0" dirty="0" smtClean="0">
                          <a:latin typeface="Liberation Serif" pitchFamily="18" charset="0"/>
                          <a:ea typeface="Liberation Serif" pitchFamily="18" charset="0"/>
                          <a:cs typeface="Liberation Serif" pitchFamily="18" charset="0"/>
                        </a:rPr>
                        <a:t> программам:</a:t>
                      </a:r>
                      <a:endParaRPr lang="ru-RU" sz="1000" b="1"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859 731,0</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737 812,1</a:t>
                      </a:r>
                      <a:endParaRPr lang="ru-RU" sz="1000" dirty="0">
                        <a:latin typeface="Liberation Serif" pitchFamily="18" charset="0"/>
                        <a:ea typeface="Liberation Serif" pitchFamily="18" charset="0"/>
                        <a:cs typeface="Liberation Serif" pitchFamily="18" charset="0"/>
                      </a:endParaRPr>
                    </a:p>
                  </a:txBody>
                  <a:tcPr/>
                </a:tc>
                <a:tc>
                  <a:txBody>
                    <a:bodyPr/>
                    <a:lstStyle/>
                    <a:p>
                      <a:pPr algn="ctr"/>
                      <a:r>
                        <a:rPr lang="ru-RU" sz="1000" dirty="0" smtClean="0">
                          <a:latin typeface="Liberation Serif" pitchFamily="18" charset="0"/>
                          <a:ea typeface="Liberation Serif" pitchFamily="18" charset="0"/>
                          <a:cs typeface="Liberation Serif" pitchFamily="18" charset="0"/>
                        </a:rPr>
                        <a:t>747 317,4</a:t>
                      </a:r>
                      <a:endParaRPr lang="ru-RU" sz="1000" dirty="0">
                        <a:latin typeface="Liberation Serif" pitchFamily="18" charset="0"/>
                        <a:ea typeface="Liberation Serif" pitchFamily="18" charset="0"/>
                        <a:cs typeface="Liberation Serif" pitchFamily="18" charset="0"/>
                      </a:endParaRPr>
                    </a:p>
                  </a:txBody>
                  <a:tcPr/>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Диаграмма 7"/>
          <p:cNvGraphicFramePr/>
          <p:nvPr/>
        </p:nvGraphicFramePr>
        <p:xfrm>
          <a:off x="1115616" y="699542"/>
          <a:ext cx="7848872" cy="4320480"/>
        </p:xfrm>
        <a:graphic>
          <a:graphicData uri="http://schemas.openxmlformats.org/drawingml/2006/chart">
            <c:chart xmlns:c="http://schemas.openxmlformats.org/drawingml/2006/chart" xmlns:r="http://schemas.openxmlformats.org/officeDocument/2006/relationships" r:id="rId2"/>
          </a:graphicData>
        </a:graphic>
      </p:graphicFrame>
      <p:sp>
        <p:nvSpPr>
          <p:cNvPr id="3" name="Заголовок 1"/>
          <p:cNvSpPr>
            <a:spLocks noGrp="1"/>
          </p:cNvSpPr>
          <p:nvPr>
            <p:ph type="title"/>
          </p:nvPr>
        </p:nvSpPr>
        <p:spPr>
          <a:xfrm>
            <a:off x="1115616" y="123478"/>
            <a:ext cx="7581528" cy="432048"/>
          </a:xfrm>
        </p:spPr>
        <p:txBody>
          <a:bodyPr>
            <a:normAutofit/>
          </a:bodyPr>
          <a:lstStyle/>
          <a:p>
            <a:pPr algn="ctr"/>
            <a:r>
              <a:rPr lang="ru-RU" sz="1300" b="1" dirty="0" smtClean="0">
                <a:latin typeface="Liberation Serif" pitchFamily="18" charset="0"/>
                <a:ea typeface="Liberation Serif" pitchFamily="18" charset="0"/>
                <a:cs typeface="Liberation Serif" pitchFamily="18" charset="0"/>
              </a:rPr>
              <a:t>Структура муниципальных программ </a:t>
            </a:r>
            <a:r>
              <a:rPr lang="ru-RU" sz="1300" b="1" dirty="0" err="1" smtClean="0">
                <a:latin typeface="Liberation Serif" pitchFamily="18" charset="0"/>
                <a:ea typeface="Liberation Serif" pitchFamily="18" charset="0"/>
                <a:cs typeface="Liberation Serif" pitchFamily="18" charset="0"/>
              </a:rPr>
              <a:t>Слободо-Туринского</a:t>
            </a:r>
            <a:r>
              <a:rPr lang="ru-RU" sz="1300" b="1" dirty="0" smtClean="0">
                <a:latin typeface="Liberation Serif" pitchFamily="18" charset="0"/>
                <a:ea typeface="Liberation Serif" pitchFamily="18" charset="0"/>
                <a:cs typeface="Liberation Serif" pitchFamily="18" charset="0"/>
              </a:rPr>
              <a:t> муниципального района на 2020 год.</a:t>
            </a:r>
            <a:endParaRPr lang="ru-RU" sz="1100" b="1" dirty="0">
              <a:latin typeface="Liberation Serif" pitchFamily="18" charset="0"/>
              <a:ea typeface="Liberation Serif" pitchFamily="18" charset="0"/>
              <a:cs typeface="Liberation Serif"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s://www.oblgazeta.ru/media/article_photos/f5571b8bf7ae07f564e5b27f74a642f913219f38552167182d06cad5.jpg"/>
          <p:cNvPicPr/>
          <p:nvPr/>
        </p:nvPicPr>
        <p:blipFill>
          <a:blip r:embed="rId2" cstate="print">
            <a:lum bright="40000"/>
          </a:blip>
          <a:srcRect/>
          <a:stretch>
            <a:fillRect/>
          </a:stretch>
        </p:blipFill>
        <p:spPr bwMode="auto">
          <a:xfrm>
            <a:off x="1115616" y="123478"/>
            <a:ext cx="7920880" cy="4896544"/>
          </a:xfrm>
          <a:prstGeom prst="rect">
            <a:avLst/>
          </a:prstGeom>
          <a:noFill/>
          <a:ln w="9525">
            <a:noFill/>
            <a:miter lim="800000"/>
            <a:headEnd/>
            <a:tailEnd/>
          </a:ln>
        </p:spPr>
      </p:pic>
      <p:sp>
        <p:nvSpPr>
          <p:cNvPr id="2" name="Заголовок 1"/>
          <p:cNvSpPr>
            <a:spLocks noGrp="1"/>
          </p:cNvSpPr>
          <p:nvPr>
            <p:ph type="title"/>
          </p:nvPr>
        </p:nvSpPr>
        <p:spPr>
          <a:xfrm>
            <a:off x="1043608" y="0"/>
            <a:ext cx="7643192" cy="411510"/>
          </a:xfrm>
        </p:spPr>
        <p:txBody>
          <a:bodyPr>
            <a:normAutofit/>
          </a:bodyPr>
          <a:lstStyle/>
          <a:p>
            <a:pPr algn="l"/>
            <a:r>
              <a:rPr lang="en-US" sz="1300" dirty="0" smtClean="0">
                <a:latin typeface="Liberation Serif" pitchFamily="18" charset="0"/>
                <a:ea typeface="Liberation Serif" pitchFamily="18" charset="0"/>
                <a:cs typeface="Liberation Serif" pitchFamily="18" charset="0"/>
              </a:rPr>
              <a:t>I. </a:t>
            </a:r>
            <a:r>
              <a:rPr lang="ru-RU" sz="1300" dirty="0" smtClean="0">
                <a:latin typeface="Liberation Serif" pitchFamily="18" charset="0"/>
                <a:ea typeface="Liberation Serif" pitchFamily="18" charset="0"/>
                <a:cs typeface="Liberation Serif" pitchFamily="18" charset="0"/>
              </a:rPr>
              <a:t>Вводная часть</a:t>
            </a:r>
            <a:endParaRPr lang="ru-RU" sz="1300" dirty="0">
              <a:latin typeface="Liberation Serif" pitchFamily="18" charset="0"/>
              <a:ea typeface="Liberation Serif" pitchFamily="18" charset="0"/>
              <a:cs typeface="Liberation Serif" pitchFamily="18" charset="0"/>
            </a:endParaRPr>
          </a:p>
        </p:txBody>
      </p:sp>
      <p:sp>
        <p:nvSpPr>
          <p:cNvPr id="3" name="Содержимое 2"/>
          <p:cNvSpPr>
            <a:spLocks noGrp="1"/>
          </p:cNvSpPr>
          <p:nvPr>
            <p:ph idx="1"/>
          </p:nvPr>
        </p:nvSpPr>
        <p:spPr>
          <a:xfrm>
            <a:off x="1043608" y="681541"/>
            <a:ext cx="7643192" cy="3913082"/>
          </a:xfrm>
        </p:spPr>
        <p:txBody>
          <a:bodyPr>
            <a:normAutofit fontScale="47500" lnSpcReduction="20000"/>
          </a:bodyPr>
          <a:lstStyle/>
          <a:p>
            <a:pPr algn="ctr">
              <a:buNone/>
            </a:pPr>
            <a:r>
              <a:rPr lang="ru-RU" sz="5100" dirty="0">
                <a:latin typeface="Liberation Serif" pitchFamily="18" charset="0"/>
                <a:ea typeface="Liberation Serif" pitchFamily="18" charset="0"/>
                <a:cs typeface="Liberation Serif" pitchFamily="18" charset="0"/>
              </a:rPr>
              <a:t>Административно-территориальное деление:</a:t>
            </a:r>
          </a:p>
          <a:p>
            <a:pPr marL="0" indent="0" algn="just" defTabSz="363538">
              <a:buNone/>
            </a:pPr>
            <a:r>
              <a:rPr lang="ru-RU" dirty="0" smtClean="0">
                <a:latin typeface="Liberation Serif" pitchFamily="18" charset="0"/>
                <a:ea typeface="Liberation Serif" pitchFamily="18" charset="0"/>
                <a:cs typeface="Liberation Serif" pitchFamily="18" charset="0"/>
              </a:rPr>
              <a:t>	</a:t>
            </a:r>
            <a:r>
              <a:rPr lang="ru-RU" dirty="0" err="1" smtClean="0">
                <a:latin typeface="Liberation Serif" pitchFamily="18" charset="0"/>
                <a:ea typeface="Liberation Serif" pitchFamily="18" charset="0"/>
                <a:cs typeface="Liberation Serif" pitchFamily="18" charset="0"/>
              </a:rPr>
              <a:t>Слободо-Туринский</a:t>
            </a:r>
            <a:r>
              <a:rPr lang="ru-RU" dirty="0" smtClean="0">
                <a:latin typeface="Liberation Serif" pitchFamily="18" charset="0"/>
                <a:ea typeface="Liberation Serif" pitchFamily="18" charset="0"/>
                <a:cs typeface="Liberation Serif" pitchFamily="18" charset="0"/>
              </a:rPr>
              <a:t> район расположен в юго-восточной части Свердловской области, в долине реки Тура и ее притоке реки  </a:t>
            </a:r>
            <a:r>
              <a:rPr lang="ru-RU" dirty="0" err="1" smtClean="0">
                <a:latin typeface="Liberation Serif" pitchFamily="18" charset="0"/>
                <a:ea typeface="Liberation Serif" pitchFamily="18" charset="0"/>
                <a:cs typeface="Liberation Serif" pitchFamily="18" charset="0"/>
              </a:rPr>
              <a:t>Ница</a:t>
            </a:r>
            <a:r>
              <a:rPr lang="ru-RU" dirty="0" smtClean="0">
                <a:latin typeface="Liberation Serif" pitchFamily="18" charset="0"/>
                <a:ea typeface="Liberation Serif" pitchFamily="18" charset="0"/>
                <a:cs typeface="Liberation Serif" pitchFamily="18" charset="0"/>
              </a:rPr>
              <a:t>.  Протяженность с севера на юг - 68 км, а с запада на восток - 95 км. На востоке район граничит с Тюменской областью, с севера - Туринским районом, с юга - </a:t>
            </a:r>
            <a:r>
              <a:rPr lang="ru-RU" dirty="0" err="1" smtClean="0">
                <a:latin typeface="Liberation Serif" pitchFamily="18" charset="0"/>
                <a:ea typeface="Liberation Serif" pitchFamily="18" charset="0"/>
                <a:cs typeface="Liberation Serif" pitchFamily="18" charset="0"/>
              </a:rPr>
              <a:t>Тугулымским</a:t>
            </a:r>
            <a:r>
              <a:rPr lang="ru-RU" dirty="0" smtClean="0">
                <a:latin typeface="Liberation Serif" pitchFamily="18" charset="0"/>
                <a:ea typeface="Liberation Serif" pitchFamily="18" charset="0"/>
                <a:cs typeface="Liberation Serif" pitchFamily="18" charset="0"/>
              </a:rPr>
              <a:t> и с запада - </a:t>
            </a:r>
            <a:r>
              <a:rPr lang="ru-RU" dirty="0" err="1" smtClean="0">
                <a:latin typeface="Liberation Serif" pitchFamily="18" charset="0"/>
                <a:ea typeface="Liberation Serif" pitchFamily="18" charset="0"/>
                <a:cs typeface="Liberation Serif" pitchFamily="18" charset="0"/>
              </a:rPr>
              <a:t>Байкаловским</a:t>
            </a:r>
            <a:r>
              <a:rPr lang="ru-RU" dirty="0" smtClean="0">
                <a:latin typeface="Liberation Serif" pitchFamily="18" charset="0"/>
                <a:ea typeface="Liberation Serif" pitchFamily="18" charset="0"/>
                <a:cs typeface="Liberation Serif" pitchFamily="18" charset="0"/>
              </a:rPr>
              <a:t> районами Свердловской области. Районный центр соединен автомобильными дорогами с твердым покрытием и имеет автобусное сообщение с городами: Екатеринбург, Тюмень, Туринск, Талица, Ирбит и всеми населенными пунктами района. Ближайшая железнодорожная станция Туринск-Уральский находится в 75 км от райцентра. До областного центра - Екатеринбурга 320 километров.</a:t>
            </a:r>
            <a:endParaRPr lang="ru-RU" dirty="0">
              <a:latin typeface="Liberation Serif" pitchFamily="18" charset="0"/>
              <a:ea typeface="Liberation Serif" pitchFamily="18" charset="0"/>
              <a:cs typeface="Liberation Serif" pitchFamily="18" charset="0"/>
            </a:endParaRPr>
          </a:p>
          <a:p>
            <a:pPr marL="0" indent="0" algn="just" defTabSz="363538">
              <a:buNone/>
            </a:pPr>
            <a:r>
              <a:rPr lang="ru-RU" b="1" dirty="0" smtClean="0">
                <a:latin typeface="Liberation Serif" pitchFamily="18" charset="0"/>
                <a:ea typeface="Liberation Serif" pitchFamily="18" charset="0"/>
                <a:cs typeface="Liberation Serif" pitchFamily="18" charset="0"/>
              </a:rPr>
              <a:t>	На </a:t>
            </a:r>
            <a:r>
              <a:rPr lang="ru-RU" b="1" dirty="0">
                <a:latin typeface="Liberation Serif" pitchFamily="18" charset="0"/>
                <a:ea typeface="Liberation Serif" pitchFamily="18" charset="0"/>
                <a:cs typeface="Liberation Serif" pitchFamily="18" charset="0"/>
              </a:rPr>
              <a:t>основании Федерального закона от 06.10.2003 N 131-ФЗ « Об общих принципах организации местного самоуправления в Российской Федерации».</a:t>
            </a:r>
            <a:endParaRPr lang="ru-RU" dirty="0">
              <a:latin typeface="Liberation Serif" pitchFamily="18" charset="0"/>
              <a:ea typeface="Liberation Serif" pitchFamily="18" charset="0"/>
              <a:cs typeface="Liberation Serif" pitchFamily="18" charset="0"/>
            </a:endParaRPr>
          </a:p>
          <a:p>
            <a:pPr marL="0" indent="0" algn="just" defTabSz="363538">
              <a:buNone/>
            </a:pPr>
            <a:r>
              <a:rPr lang="ru-RU" dirty="0" smtClean="0">
                <a:latin typeface="Liberation Serif" pitchFamily="18" charset="0"/>
                <a:ea typeface="Liberation Serif" pitchFamily="18" charset="0"/>
                <a:cs typeface="Liberation Serif" pitchFamily="18" charset="0"/>
              </a:rPr>
              <a:t>	В </a:t>
            </a:r>
            <a:r>
              <a:rPr lang="ru-RU" dirty="0">
                <a:latin typeface="Liberation Serif" pitchFamily="18" charset="0"/>
                <a:ea typeface="Liberation Serif" pitchFamily="18" charset="0"/>
                <a:cs typeface="Liberation Serif" pitchFamily="18" charset="0"/>
              </a:rPr>
              <a:t>соответствии с Областным законом Свердловской области </a:t>
            </a:r>
            <a:r>
              <a:rPr lang="ru-RU" b="1" dirty="0">
                <a:latin typeface="Liberation Serif" pitchFamily="18" charset="0"/>
                <a:ea typeface="Liberation Serif" pitchFamily="18" charset="0"/>
                <a:cs typeface="Liberation Serif" pitchFamily="18" charset="0"/>
              </a:rPr>
              <a:t>от 25.10.2004 N 149-ОЗ «Об установлении границ вновь образованных муниципальных образований, входящих в состав муниципального образования </a:t>
            </a:r>
            <a:r>
              <a:rPr lang="ru-RU" b="1" dirty="0" err="1">
                <a:latin typeface="Liberation Serif" pitchFamily="18" charset="0"/>
                <a:ea typeface="Liberation Serif" pitchFamily="18" charset="0"/>
                <a:cs typeface="Liberation Serif" pitchFamily="18" charset="0"/>
              </a:rPr>
              <a:t>Слободо-Туринский</a:t>
            </a:r>
            <a:r>
              <a:rPr lang="ru-RU" b="1" dirty="0">
                <a:latin typeface="Liberation Serif" pitchFamily="18" charset="0"/>
                <a:ea typeface="Liberation Serif" pitchFamily="18" charset="0"/>
                <a:cs typeface="Liberation Serif" pitchFamily="18" charset="0"/>
              </a:rPr>
              <a:t> район, и наделении их статусом сельского поселения» </a:t>
            </a:r>
            <a:r>
              <a:rPr lang="ru-RU" dirty="0">
                <a:latin typeface="Liberation Serif" pitchFamily="18" charset="0"/>
                <a:ea typeface="Liberation Serif" pitchFamily="18" charset="0"/>
                <a:cs typeface="Liberation Serif" pitchFamily="18" charset="0"/>
              </a:rPr>
              <a:t>в 2005 году образованы четыре муниципальных образования, входящих в состав муниципального образования </a:t>
            </a:r>
            <a:r>
              <a:rPr lang="ru-RU" dirty="0" err="1">
                <a:latin typeface="Liberation Serif" pitchFamily="18" charset="0"/>
                <a:ea typeface="Liberation Serif" pitchFamily="18" charset="0"/>
                <a:cs typeface="Liberation Serif" pitchFamily="18" charset="0"/>
              </a:rPr>
              <a:t>Слободо-Туринский</a:t>
            </a:r>
            <a:r>
              <a:rPr lang="ru-RU" dirty="0">
                <a:latin typeface="Liberation Serif" pitchFamily="18" charset="0"/>
                <a:ea typeface="Liberation Serif" pitchFamily="18" charset="0"/>
                <a:cs typeface="Liberation Serif" pitchFamily="18" charset="0"/>
              </a:rPr>
              <a:t> муниципальный район, которые с 1 января 2006 года наделены статусом сельского поселения: </a:t>
            </a:r>
            <a:r>
              <a:rPr lang="ru-RU" dirty="0" err="1">
                <a:latin typeface="Liberation Serif" pitchFamily="18" charset="0"/>
                <a:ea typeface="Liberation Serif" pitchFamily="18" charset="0"/>
                <a:cs typeface="Liberation Serif" pitchFamily="18" charset="0"/>
              </a:rPr>
              <a:t>Слободо-Туринское</a:t>
            </a:r>
            <a:r>
              <a:rPr lang="ru-RU" dirty="0">
                <a:latin typeface="Liberation Serif" pitchFamily="18" charset="0"/>
                <a:ea typeface="Liberation Serif" pitchFamily="18" charset="0"/>
                <a:cs typeface="Liberation Serif" pitchFamily="18" charset="0"/>
              </a:rPr>
              <a:t>, </a:t>
            </a:r>
            <a:r>
              <a:rPr lang="ru-RU" dirty="0" err="1">
                <a:latin typeface="Liberation Serif" pitchFamily="18" charset="0"/>
                <a:ea typeface="Liberation Serif" pitchFamily="18" charset="0"/>
                <a:cs typeface="Liberation Serif" pitchFamily="18" charset="0"/>
              </a:rPr>
              <a:t>Усть-Ницинское</a:t>
            </a:r>
            <a:r>
              <a:rPr lang="ru-RU" dirty="0">
                <a:latin typeface="Liberation Serif" pitchFamily="18" charset="0"/>
                <a:ea typeface="Liberation Serif" pitchFamily="18" charset="0"/>
                <a:cs typeface="Liberation Serif" pitchFamily="18" charset="0"/>
              </a:rPr>
              <a:t>, </a:t>
            </a:r>
            <a:r>
              <a:rPr lang="ru-RU" dirty="0" err="1">
                <a:latin typeface="Liberation Serif" pitchFamily="18" charset="0"/>
                <a:ea typeface="Liberation Serif" pitchFamily="18" charset="0"/>
                <a:cs typeface="Liberation Serif" pitchFamily="18" charset="0"/>
              </a:rPr>
              <a:t>Ницинское</a:t>
            </a:r>
            <a:r>
              <a:rPr lang="ru-RU" dirty="0">
                <a:latin typeface="Liberation Serif" pitchFamily="18" charset="0"/>
                <a:ea typeface="Liberation Serif" pitchFamily="18" charset="0"/>
                <a:cs typeface="Liberation Serif" pitchFamily="18" charset="0"/>
              </a:rPr>
              <a:t> и Сладковское.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411510"/>
            <a:ext cx="7211144" cy="504056"/>
          </a:xfrm>
        </p:spPr>
        <p:txBody>
          <a:bodyPr>
            <a:normAutofit/>
          </a:bodyPr>
          <a:lstStyle/>
          <a:p>
            <a:pPr algn="ctr"/>
            <a:r>
              <a:rPr lang="ru-RU" sz="1800" dirty="0" smtClean="0">
                <a:latin typeface="Liberation Serif" pitchFamily="18" charset="0"/>
                <a:ea typeface="Liberation Serif" pitchFamily="18" charset="0"/>
                <a:cs typeface="Liberation Serif" pitchFamily="18" charset="0"/>
              </a:rPr>
              <a:t>Структура программно-целевого бюджета по расходам</a:t>
            </a:r>
            <a:endParaRPr lang="ru-RU" sz="1800" dirty="0">
              <a:latin typeface="Liberation Serif" pitchFamily="18" charset="0"/>
              <a:ea typeface="Liberation Serif" pitchFamily="18" charset="0"/>
              <a:cs typeface="Liberation Serif" pitchFamily="18" charset="0"/>
            </a:endParaRPr>
          </a:p>
        </p:txBody>
      </p:sp>
      <p:graphicFrame>
        <p:nvGraphicFramePr>
          <p:cNvPr id="14" name="Содержимое 13"/>
          <p:cNvGraphicFramePr>
            <a:graphicFrameLocks noGrp="1"/>
          </p:cNvGraphicFramePr>
          <p:nvPr>
            <p:ph sz="half" idx="1"/>
          </p:nvPr>
        </p:nvGraphicFramePr>
        <p:xfrm>
          <a:off x="899592" y="1203598"/>
          <a:ext cx="3826768" cy="24517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Содержимое 14"/>
          <p:cNvGraphicFramePr>
            <a:graphicFrameLocks noGrp="1"/>
          </p:cNvGraphicFramePr>
          <p:nvPr>
            <p:ph sz="half" idx="2"/>
            <p:extLst>
              <p:ext uri="{D42A27DB-BD31-4B8C-83A1-F6EECF244321}">
                <p14:modId xmlns:p14="http://schemas.microsoft.com/office/powerpoint/2010/main" val="4130138792"/>
              </p:ext>
            </p:extLst>
          </p:nvPr>
        </p:nvGraphicFramePr>
        <p:xfrm>
          <a:off x="5004048" y="1203598"/>
          <a:ext cx="3740224" cy="2451719"/>
        </p:xfrm>
        <a:graphic>
          <a:graphicData uri="http://schemas.openxmlformats.org/drawingml/2006/chart">
            <c:chart xmlns:c="http://schemas.openxmlformats.org/drawingml/2006/chart" xmlns:r="http://schemas.openxmlformats.org/officeDocument/2006/relationships" r:id="rId3"/>
          </a:graphicData>
        </a:graphic>
      </p:graphicFrame>
      <p:sp>
        <p:nvSpPr>
          <p:cNvPr id="4" name="Заголовок 4"/>
          <p:cNvSpPr txBox="1">
            <a:spLocks/>
          </p:cNvSpPr>
          <p:nvPr/>
        </p:nvSpPr>
        <p:spPr>
          <a:xfrm>
            <a:off x="1043608" y="0"/>
            <a:ext cx="7653536" cy="51952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IV. </a:t>
            </a:r>
            <a:r>
              <a:rPr kumimoji="0" lang="ru-RU"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Расходы бюджета</a:t>
            </a:r>
          </a:p>
        </p:txBody>
      </p:sp>
      <p:sp>
        <p:nvSpPr>
          <p:cNvPr id="16" name="Заголовок 1"/>
          <p:cNvSpPr txBox="1">
            <a:spLocks/>
          </p:cNvSpPr>
          <p:nvPr/>
        </p:nvSpPr>
        <p:spPr>
          <a:xfrm>
            <a:off x="1043608" y="3507854"/>
            <a:ext cx="7725544" cy="1152128"/>
          </a:xfrm>
          <a:prstGeom prst="rect">
            <a:avLst/>
          </a:prstGeom>
        </p:spPr>
        <p:txBody>
          <a:bodyPr vert="horz" lIns="91440" tIns="45720" rIns="91440" bIns="45720" rtlCol="0" anchor="ctr">
            <a:norm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lang="ru-RU" sz="1400" dirty="0" smtClean="0">
                <a:latin typeface="Liberation Serif" pitchFamily="18" charset="0"/>
                <a:ea typeface="Liberation Serif" pitchFamily="18" charset="0"/>
                <a:cs typeface="Liberation Serif" pitchFamily="18" charset="0"/>
              </a:rPr>
              <a:t>    </a:t>
            </a:r>
            <a:r>
              <a:rPr kumimoji="0" lang="ru-RU" sz="14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В структуре расходов на 2020 год программная часть запланирована в сумме</a:t>
            </a:r>
            <a:r>
              <a:rPr kumimoji="0" lang="ru-RU" sz="1400" b="0" i="0" u="none" strike="noStrike" kern="1200" cap="none" spc="0" normalizeH="0" noProof="0" dirty="0" smtClean="0">
                <a:ln>
                  <a:noFill/>
                </a:ln>
                <a:solidFill>
                  <a:schemeClr val="tx1"/>
                </a:solidFill>
                <a:effectLst/>
                <a:uLnTx/>
                <a:uFillTx/>
                <a:latin typeface="Liberation Serif" pitchFamily="18" charset="0"/>
                <a:ea typeface="Liberation Serif" pitchFamily="18" charset="0"/>
                <a:cs typeface="Liberation Serif" pitchFamily="18" charset="0"/>
              </a:rPr>
              <a:t> 859 731,0 тыс. рублей и составляет 98,49 % от общего объема расходов, не</a:t>
            </a:r>
            <a:r>
              <a:rPr kumimoji="0" lang="en-US" sz="1400" b="0" i="0" u="none" strike="noStrike" kern="1200" cap="none" spc="0" normalizeH="0" noProof="0" dirty="0" smtClean="0">
                <a:ln>
                  <a:noFill/>
                </a:ln>
                <a:solidFill>
                  <a:schemeClr val="tx1"/>
                </a:solidFill>
                <a:effectLst/>
                <a:uLnTx/>
                <a:uFillTx/>
                <a:latin typeface="Liberation Serif" pitchFamily="18" charset="0"/>
                <a:ea typeface="Liberation Serif" pitchFamily="18" charset="0"/>
                <a:cs typeface="Liberation Serif" pitchFamily="18" charset="0"/>
              </a:rPr>
              <a:t> </a:t>
            </a:r>
            <a:r>
              <a:rPr kumimoji="0" lang="ru-RU" sz="1400" b="0" i="0" u="none" strike="noStrike" kern="1200" cap="none" spc="0" normalizeH="0" noProof="0" dirty="0" smtClean="0">
                <a:ln>
                  <a:noFill/>
                </a:ln>
                <a:solidFill>
                  <a:schemeClr val="tx1"/>
                </a:solidFill>
                <a:effectLst/>
                <a:uLnTx/>
                <a:uFillTx/>
                <a:latin typeface="Liberation Serif" pitchFamily="18" charset="0"/>
                <a:ea typeface="Liberation Serif" pitchFamily="18" charset="0"/>
                <a:cs typeface="Liberation Serif" pitchFamily="18" charset="0"/>
              </a:rPr>
              <a:t>программные направления деятельности запланированы в сумме </a:t>
            </a:r>
            <a:r>
              <a:rPr lang="ru-RU" sz="1400" dirty="0" smtClean="0">
                <a:latin typeface="Liberation Serif" pitchFamily="18" charset="0"/>
                <a:ea typeface="Liberation Serif" pitchFamily="18" charset="0"/>
                <a:cs typeface="Liberation Serif" pitchFamily="18" charset="0"/>
              </a:rPr>
              <a:t> 13 216,3</a:t>
            </a:r>
            <a:r>
              <a:rPr kumimoji="0" lang="ru-RU" sz="1400" b="0" i="0" u="none" strike="noStrike" kern="1200" cap="none" spc="0" normalizeH="0" noProof="0" dirty="0" smtClean="0">
                <a:ln>
                  <a:noFill/>
                </a:ln>
                <a:solidFill>
                  <a:schemeClr val="tx1"/>
                </a:solidFill>
                <a:effectLst/>
                <a:uLnTx/>
                <a:uFillTx/>
                <a:latin typeface="Liberation Serif" pitchFamily="18" charset="0"/>
                <a:ea typeface="Liberation Serif" pitchFamily="18" charset="0"/>
                <a:cs typeface="Liberation Serif" pitchFamily="18" charset="0"/>
              </a:rPr>
              <a:t> тыс. рублей или 1,51 % в общем объеме расходов.</a:t>
            </a:r>
            <a:endParaRPr kumimoji="0" lang="ru-RU" sz="1400" b="0" i="0" u="none" strike="noStrike" kern="1200" cap="none" spc="0" normalizeH="0" baseline="0" noProof="0" dirty="0">
              <a:ln>
                <a:noFill/>
              </a:ln>
              <a:solidFill>
                <a:schemeClr val="tx1"/>
              </a:solidFill>
              <a:effectLst/>
              <a:uLnTx/>
              <a:uFillTx/>
              <a:latin typeface="Liberation Serif" pitchFamily="18" charset="0"/>
              <a:ea typeface="Liberation Serif" pitchFamily="18" charset="0"/>
              <a:cs typeface="Liberation Serif"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411510"/>
            <a:ext cx="7498080" cy="651480"/>
          </a:xfrm>
        </p:spPr>
        <p:txBody>
          <a:bodyPr>
            <a:normAutofit/>
          </a:bodyPr>
          <a:lstStyle/>
          <a:p>
            <a:pPr algn="ctr"/>
            <a:r>
              <a:rPr lang="ru-RU" sz="1800" dirty="0" smtClean="0">
                <a:latin typeface="Liberation Serif" pitchFamily="18" charset="0"/>
                <a:ea typeface="Liberation Serif" pitchFamily="18" charset="0"/>
                <a:cs typeface="Liberation Serif" pitchFamily="18" charset="0"/>
              </a:rPr>
              <a:t>Структура муниципального долга </a:t>
            </a:r>
            <a:r>
              <a:rPr lang="ru-RU" sz="1800" dirty="0" err="1" smtClean="0">
                <a:latin typeface="Liberation Serif" pitchFamily="18" charset="0"/>
                <a:ea typeface="Liberation Serif" pitchFamily="18" charset="0"/>
                <a:cs typeface="Liberation Serif" pitchFamily="18" charset="0"/>
              </a:rPr>
              <a:t>Слободо-Туринского</a:t>
            </a:r>
            <a:r>
              <a:rPr lang="ru-RU" sz="1800" dirty="0" smtClean="0">
                <a:latin typeface="Liberation Serif" pitchFamily="18" charset="0"/>
                <a:ea typeface="Liberation Serif" pitchFamily="18" charset="0"/>
                <a:cs typeface="Liberation Serif" pitchFamily="18" charset="0"/>
              </a:rPr>
              <a:t> муниципального района за 2016-2021 годы.</a:t>
            </a:r>
            <a:endParaRPr lang="ru-RU" sz="1800" dirty="0">
              <a:latin typeface="Liberation Serif" pitchFamily="18" charset="0"/>
              <a:ea typeface="Liberation Serif" pitchFamily="18" charset="0"/>
              <a:cs typeface="Liberation Serif" pitchFamily="18" charset="0"/>
            </a:endParaRPr>
          </a:p>
        </p:txBody>
      </p:sp>
      <p:graphicFrame>
        <p:nvGraphicFramePr>
          <p:cNvPr id="6" name="Содержимое 5"/>
          <p:cNvGraphicFramePr>
            <a:graphicFrameLocks noGrp="1"/>
          </p:cNvGraphicFramePr>
          <p:nvPr>
            <p:ph sz="half" idx="1"/>
          </p:nvPr>
        </p:nvGraphicFramePr>
        <p:xfrm>
          <a:off x="1435100" y="1143001"/>
          <a:ext cx="7458075" cy="3300958"/>
        </p:xfrm>
        <a:graphic>
          <a:graphicData uri="http://schemas.openxmlformats.org/drawingml/2006/chart">
            <c:chart xmlns:c="http://schemas.openxmlformats.org/drawingml/2006/chart" xmlns:r="http://schemas.openxmlformats.org/officeDocument/2006/relationships" r:id="rId2"/>
          </a:graphicData>
        </a:graphic>
      </p:graphicFrame>
      <p:sp>
        <p:nvSpPr>
          <p:cNvPr id="5" name="Заголовок 4"/>
          <p:cNvSpPr txBox="1">
            <a:spLocks/>
          </p:cNvSpPr>
          <p:nvPr/>
        </p:nvSpPr>
        <p:spPr>
          <a:xfrm>
            <a:off x="1043608" y="0"/>
            <a:ext cx="7653536" cy="51952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IV. </a:t>
            </a:r>
            <a:r>
              <a:rPr kumimoji="0" lang="ru-RU"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Расходы бюджета</a:t>
            </a:r>
          </a:p>
        </p:txBody>
      </p:sp>
      <p:sp>
        <p:nvSpPr>
          <p:cNvPr id="7" name="TextBox 6"/>
          <p:cNvSpPr txBox="1"/>
          <p:nvPr/>
        </p:nvSpPr>
        <p:spPr>
          <a:xfrm>
            <a:off x="8028384" y="4515966"/>
            <a:ext cx="720080" cy="261610"/>
          </a:xfrm>
          <a:prstGeom prst="rect">
            <a:avLst/>
          </a:prstGeom>
          <a:noFill/>
        </p:spPr>
        <p:txBody>
          <a:bodyPr wrap="square" rtlCol="0">
            <a:spAutoFit/>
          </a:bodyPr>
          <a:lstStyle/>
          <a:p>
            <a:r>
              <a:rPr lang="ru-RU" sz="1100" dirty="0" smtClean="0">
                <a:latin typeface="Liberation Serif" pitchFamily="18" charset="0"/>
                <a:ea typeface="Liberation Serif" pitchFamily="18" charset="0"/>
                <a:cs typeface="Liberation Serif" pitchFamily="18" charset="0"/>
              </a:rPr>
              <a:t>тыс. руб.</a:t>
            </a:r>
            <a:endParaRPr lang="ru-RU" sz="1100" dirty="0">
              <a:latin typeface="Liberation Serif" pitchFamily="18" charset="0"/>
              <a:ea typeface="Liberation Serif" pitchFamily="18" charset="0"/>
              <a:cs typeface="Liberation Serif"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339502"/>
            <a:ext cx="7509520" cy="857250"/>
          </a:xfrm>
        </p:spPr>
        <p:txBody>
          <a:bodyPr>
            <a:normAutofit/>
          </a:bodyPr>
          <a:lstStyle/>
          <a:p>
            <a:pPr algn="ctr"/>
            <a:r>
              <a:rPr lang="ru-RU" sz="1600" dirty="0" smtClean="0">
                <a:latin typeface="Liberation Serif" pitchFamily="18" charset="0"/>
                <a:ea typeface="Liberation Serif" pitchFamily="18" charset="0"/>
                <a:cs typeface="Liberation Serif" pitchFamily="18" charset="0"/>
              </a:rPr>
              <a:t>ОСНОВНЫЕ ХАРАКТЕРИСТИКИ БЮДЖЕТА СЛОБОДО-ТУРИНСКОГО МУНИЦИПАЛЬНОГО РАЙОНА НА 2020 ГОД</a:t>
            </a:r>
            <a:br>
              <a:rPr lang="ru-RU" sz="1600" dirty="0" smtClean="0">
                <a:latin typeface="Liberation Serif" pitchFamily="18" charset="0"/>
                <a:ea typeface="Liberation Serif" pitchFamily="18" charset="0"/>
                <a:cs typeface="Liberation Serif" pitchFamily="18" charset="0"/>
              </a:rPr>
            </a:br>
            <a:r>
              <a:rPr lang="ru-RU" sz="1600" dirty="0" smtClean="0">
                <a:latin typeface="Liberation Serif" pitchFamily="18" charset="0"/>
                <a:ea typeface="Liberation Serif" pitchFamily="18" charset="0"/>
                <a:cs typeface="Liberation Serif" pitchFamily="18" charset="0"/>
              </a:rPr>
              <a:t>						тыс. рублей</a:t>
            </a:r>
            <a:endParaRPr lang="ru-RU" sz="1600" dirty="0">
              <a:latin typeface="Liberation Serif" pitchFamily="18" charset="0"/>
              <a:ea typeface="Liberation Serif" pitchFamily="18" charset="0"/>
              <a:cs typeface="Liberation Serif" pitchFamily="18" charset="0"/>
            </a:endParaRPr>
          </a:p>
        </p:txBody>
      </p:sp>
      <p:graphicFrame>
        <p:nvGraphicFramePr>
          <p:cNvPr id="5" name="Содержимое 4"/>
          <p:cNvGraphicFramePr>
            <a:graphicFrameLocks noGrp="1"/>
          </p:cNvGraphicFramePr>
          <p:nvPr>
            <p:ph idx="1"/>
            <p:extLst>
              <p:ext uri="{D42A27DB-BD31-4B8C-83A1-F6EECF244321}">
                <p14:modId xmlns:p14="http://schemas.microsoft.com/office/powerpoint/2010/main" val="1509886677"/>
              </p:ext>
            </p:extLst>
          </p:nvPr>
        </p:nvGraphicFramePr>
        <p:xfrm>
          <a:off x="1435100" y="1085850"/>
          <a:ext cx="7499350" cy="3600450"/>
        </p:xfrm>
        <a:graphic>
          <a:graphicData uri="http://schemas.openxmlformats.org/drawingml/2006/chart">
            <c:chart xmlns:c="http://schemas.openxmlformats.org/drawingml/2006/chart" xmlns:r="http://schemas.openxmlformats.org/officeDocument/2006/relationships" r:id="rId2"/>
          </a:graphicData>
        </a:graphic>
      </p:graphicFrame>
      <p:sp>
        <p:nvSpPr>
          <p:cNvPr id="4" name="Заголовок 4"/>
          <p:cNvSpPr txBox="1">
            <a:spLocks/>
          </p:cNvSpPr>
          <p:nvPr/>
        </p:nvSpPr>
        <p:spPr>
          <a:xfrm>
            <a:off x="1043608" y="0"/>
            <a:ext cx="7653536" cy="51952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V. </a:t>
            </a:r>
            <a:r>
              <a:rPr lang="ru-RU" sz="1300" noProof="0" dirty="0" smtClean="0">
                <a:latin typeface="Liberation Serif" pitchFamily="18" charset="0"/>
                <a:ea typeface="Liberation Serif" pitchFamily="18" charset="0"/>
                <a:cs typeface="Liberation Serif" pitchFamily="18" charset="0"/>
              </a:rPr>
              <a:t>Общие характеристики бюджета</a:t>
            </a:r>
            <a:endParaRPr kumimoji="0" lang="ru-RU"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339502"/>
            <a:ext cx="7509520" cy="857250"/>
          </a:xfrm>
        </p:spPr>
        <p:txBody>
          <a:bodyPr>
            <a:normAutofit/>
          </a:bodyPr>
          <a:lstStyle/>
          <a:p>
            <a:pPr algn="ctr"/>
            <a:r>
              <a:rPr lang="ru-RU" sz="1600" dirty="0" smtClean="0">
                <a:latin typeface="Liberation Serif" pitchFamily="18" charset="0"/>
                <a:ea typeface="Liberation Serif" pitchFamily="18" charset="0"/>
                <a:cs typeface="Liberation Serif" pitchFamily="18" charset="0"/>
              </a:rPr>
              <a:t>ОСНОВНЫЕ ХАРАКТЕРИСТИКИ БЮДЖЕТА СЛОБОДО-ТУРИНСКОГО МУНИЦИПАЛЬНОГО РАЙОНА НА ПЛАНОВЫЙ ПЕРИОД 2021 и 2022 ГОДОВ</a:t>
            </a:r>
            <a:br>
              <a:rPr lang="ru-RU" sz="1600" dirty="0" smtClean="0">
                <a:latin typeface="Liberation Serif" pitchFamily="18" charset="0"/>
                <a:ea typeface="Liberation Serif" pitchFamily="18" charset="0"/>
                <a:cs typeface="Liberation Serif" pitchFamily="18" charset="0"/>
              </a:rPr>
            </a:br>
            <a:r>
              <a:rPr lang="ru-RU" sz="1600" dirty="0" smtClean="0">
                <a:latin typeface="Liberation Serif" pitchFamily="18" charset="0"/>
                <a:ea typeface="Liberation Serif" pitchFamily="18" charset="0"/>
                <a:cs typeface="Liberation Serif" pitchFamily="18" charset="0"/>
              </a:rPr>
              <a:t>					                                  тыс. рублей</a:t>
            </a:r>
            <a:endParaRPr lang="ru-RU" sz="1600" dirty="0">
              <a:latin typeface="Liberation Serif" pitchFamily="18" charset="0"/>
              <a:ea typeface="Liberation Serif" pitchFamily="18" charset="0"/>
              <a:cs typeface="Liberation Serif" pitchFamily="18" charset="0"/>
            </a:endParaRPr>
          </a:p>
        </p:txBody>
      </p:sp>
      <p:graphicFrame>
        <p:nvGraphicFramePr>
          <p:cNvPr id="5" name="Содержимое 4"/>
          <p:cNvGraphicFramePr>
            <a:graphicFrameLocks noGrp="1"/>
          </p:cNvGraphicFramePr>
          <p:nvPr>
            <p:ph idx="1"/>
            <p:extLst>
              <p:ext uri="{D42A27DB-BD31-4B8C-83A1-F6EECF244321}">
                <p14:modId xmlns:p14="http://schemas.microsoft.com/office/powerpoint/2010/main" val="1237195932"/>
              </p:ext>
            </p:extLst>
          </p:nvPr>
        </p:nvGraphicFramePr>
        <p:xfrm>
          <a:off x="899592" y="1203598"/>
          <a:ext cx="3898776" cy="3394075"/>
        </p:xfrm>
        <a:graphic>
          <a:graphicData uri="http://schemas.openxmlformats.org/drawingml/2006/chart">
            <c:chart xmlns:c="http://schemas.openxmlformats.org/drawingml/2006/chart" xmlns:r="http://schemas.openxmlformats.org/officeDocument/2006/relationships" r:id="rId2"/>
          </a:graphicData>
        </a:graphic>
      </p:graphicFrame>
      <p:sp>
        <p:nvSpPr>
          <p:cNvPr id="4" name="Заголовок 4"/>
          <p:cNvSpPr txBox="1">
            <a:spLocks/>
          </p:cNvSpPr>
          <p:nvPr/>
        </p:nvSpPr>
        <p:spPr>
          <a:xfrm>
            <a:off x="1043608" y="0"/>
            <a:ext cx="7653536" cy="51952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V. </a:t>
            </a:r>
            <a:r>
              <a:rPr lang="ru-RU" sz="1300" noProof="0" dirty="0" smtClean="0">
                <a:latin typeface="Liberation Serif" pitchFamily="18" charset="0"/>
                <a:ea typeface="Liberation Serif" pitchFamily="18" charset="0"/>
                <a:cs typeface="Liberation Serif" pitchFamily="18" charset="0"/>
              </a:rPr>
              <a:t>Общие характеристики бюджета</a:t>
            </a:r>
            <a:endParaRPr kumimoji="0" lang="ru-RU"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endParaRPr>
          </a:p>
        </p:txBody>
      </p:sp>
      <p:graphicFrame>
        <p:nvGraphicFramePr>
          <p:cNvPr id="6" name="Содержимое 4"/>
          <p:cNvGraphicFramePr>
            <a:graphicFrameLocks/>
          </p:cNvGraphicFramePr>
          <p:nvPr/>
        </p:nvGraphicFramePr>
        <p:xfrm>
          <a:off x="4741168" y="1275606"/>
          <a:ext cx="3935288" cy="33940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339502"/>
            <a:ext cx="7992888" cy="540060"/>
          </a:xfrm>
        </p:spPr>
        <p:txBody>
          <a:bodyPr>
            <a:normAutofit fontScale="90000"/>
          </a:bodyPr>
          <a:lstStyle/>
          <a:p>
            <a:pPr algn="ctr"/>
            <a:r>
              <a:rPr lang="ru-RU" sz="2000" dirty="0" smtClean="0">
                <a:latin typeface="Liberation Serif" pitchFamily="18" charset="0"/>
                <a:ea typeface="Liberation Serif" pitchFamily="18" charset="0"/>
                <a:cs typeface="Liberation Serif" pitchFamily="18" charset="0"/>
              </a:rPr>
              <a:t>Межбюджетные трансферты на 2020 год и плановый период 2021 и 2022 годы</a:t>
            </a:r>
            <a:br>
              <a:rPr lang="ru-RU" sz="2000" dirty="0" smtClean="0">
                <a:latin typeface="Liberation Serif" pitchFamily="18" charset="0"/>
                <a:ea typeface="Liberation Serif" pitchFamily="18" charset="0"/>
                <a:cs typeface="Liberation Serif" pitchFamily="18" charset="0"/>
              </a:rPr>
            </a:br>
            <a:r>
              <a:rPr lang="ru-RU" sz="2000" dirty="0">
                <a:latin typeface="Liberation Serif" pitchFamily="18" charset="0"/>
                <a:ea typeface="Liberation Serif" pitchFamily="18" charset="0"/>
                <a:cs typeface="Liberation Serif" pitchFamily="18" charset="0"/>
              </a:rPr>
              <a:t>	</a:t>
            </a:r>
            <a:r>
              <a:rPr lang="ru-RU" sz="2000" dirty="0" smtClean="0">
                <a:latin typeface="Liberation Serif" pitchFamily="18" charset="0"/>
                <a:ea typeface="Liberation Serif" pitchFamily="18" charset="0"/>
                <a:cs typeface="Liberation Serif" pitchFamily="18" charset="0"/>
              </a:rPr>
              <a:t>				</a:t>
            </a:r>
            <a:r>
              <a:rPr lang="ru-RU" sz="2000" dirty="0">
                <a:latin typeface="Liberation Serif" pitchFamily="18" charset="0"/>
                <a:ea typeface="Liberation Serif" pitchFamily="18" charset="0"/>
                <a:cs typeface="Liberation Serif" pitchFamily="18" charset="0"/>
              </a:rPr>
              <a:t> </a:t>
            </a:r>
            <a:r>
              <a:rPr lang="ru-RU" sz="2000" dirty="0" smtClean="0">
                <a:latin typeface="Liberation Serif" pitchFamily="18" charset="0"/>
                <a:ea typeface="Liberation Serif" pitchFamily="18" charset="0"/>
                <a:cs typeface="Liberation Serif" pitchFamily="18" charset="0"/>
              </a:rPr>
              <a:t>                                        </a:t>
            </a:r>
            <a:r>
              <a:rPr lang="ru-RU" sz="1100" dirty="0" smtClean="0">
                <a:latin typeface="Liberation Serif" pitchFamily="18" charset="0"/>
                <a:ea typeface="Liberation Serif" pitchFamily="18" charset="0"/>
                <a:cs typeface="Liberation Serif" pitchFamily="18" charset="0"/>
              </a:rPr>
              <a:t>тыс. рублей</a:t>
            </a:r>
            <a:endParaRPr lang="ru-RU" sz="2000" dirty="0">
              <a:latin typeface="Liberation Serif" pitchFamily="18" charset="0"/>
              <a:ea typeface="Liberation Serif" pitchFamily="18" charset="0"/>
              <a:cs typeface="Liberation Serif" pitchFamily="18" charset="0"/>
            </a:endParaRPr>
          </a:p>
        </p:txBody>
      </p:sp>
      <p:graphicFrame>
        <p:nvGraphicFramePr>
          <p:cNvPr id="9" name="Содержимое 8"/>
          <p:cNvGraphicFramePr>
            <a:graphicFrameLocks noGrp="1"/>
          </p:cNvGraphicFramePr>
          <p:nvPr>
            <p:ph sz="half" idx="1"/>
            <p:extLst>
              <p:ext uri="{D42A27DB-BD31-4B8C-83A1-F6EECF244321}">
                <p14:modId xmlns:p14="http://schemas.microsoft.com/office/powerpoint/2010/main" val="91910573"/>
              </p:ext>
            </p:extLst>
          </p:nvPr>
        </p:nvGraphicFramePr>
        <p:xfrm>
          <a:off x="1115616" y="843558"/>
          <a:ext cx="7776865" cy="1687830"/>
        </p:xfrm>
        <a:graphic>
          <a:graphicData uri="http://schemas.openxmlformats.org/drawingml/2006/table">
            <a:tbl>
              <a:tblPr firstRow="1" bandRow="1">
                <a:tableStyleId>{5C22544A-7EE6-4342-B048-85BDC9FD1C3A}</a:tableStyleId>
              </a:tblPr>
              <a:tblGrid>
                <a:gridCol w="3888432"/>
                <a:gridCol w="1368152"/>
                <a:gridCol w="1368152"/>
                <a:gridCol w="1152129"/>
              </a:tblGrid>
              <a:tr h="240030">
                <a:tc>
                  <a:txBody>
                    <a:bodyPr/>
                    <a:lstStyle/>
                    <a:p>
                      <a:pPr algn="ctr"/>
                      <a:r>
                        <a:rPr lang="ru-RU" sz="1000" dirty="0" smtClean="0">
                          <a:latin typeface="Liberation Serif" pitchFamily="18" charset="0"/>
                          <a:ea typeface="Liberation Serif" pitchFamily="18" charset="0"/>
                          <a:cs typeface="Liberation Serif" pitchFamily="18" charset="0"/>
                        </a:rPr>
                        <a:t>Показатель</a:t>
                      </a:r>
                      <a:endParaRPr lang="ru-RU" sz="1000" dirty="0">
                        <a:latin typeface="Liberation Serif" pitchFamily="18" charset="0"/>
                        <a:ea typeface="Liberation Serif" pitchFamily="18" charset="0"/>
                        <a:cs typeface="Liberation Serif" pitchFamily="18" charset="0"/>
                      </a:endParaRPr>
                    </a:p>
                  </a:txBody>
                  <a:tcPr marT="34290" marB="34290"/>
                </a:tc>
                <a:tc>
                  <a:txBody>
                    <a:bodyPr/>
                    <a:lstStyle/>
                    <a:p>
                      <a:pPr algn="ctr"/>
                      <a:r>
                        <a:rPr lang="ru-RU" sz="1000" dirty="0" smtClean="0">
                          <a:latin typeface="Liberation Serif" pitchFamily="18" charset="0"/>
                          <a:ea typeface="Liberation Serif" pitchFamily="18" charset="0"/>
                          <a:cs typeface="Liberation Serif" pitchFamily="18" charset="0"/>
                        </a:rPr>
                        <a:t>2020</a:t>
                      </a:r>
                      <a:endParaRPr lang="ru-RU" sz="1000" dirty="0">
                        <a:latin typeface="Liberation Serif" pitchFamily="18" charset="0"/>
                        <a:ea typeface="Liberation Serif" pitchFamily="18" charset="0"/>
                        <a:cs typeface="Liberation Serif" pitchFamily="18" charset="0"/>
                      </a:endParaRPr>
                    </a:p>
                  </a:txBody>
                  <a:tcPr marT="34290" marB="34290"/>
                </a:tc>
                <a:tc>
                  <a:txBody>
                    <a:bodyPr/>
                    <a:lstStyle/>
                    <a:p>
                      <a:pPr algn="ctr"/>
                      <a:r>
                        <a:rPr lang="ru-RU" sz="1000" dirty="0" smtClean="0">
                          <a:latin typeface="Liberation Serif" pitchFamily="18" charset="0"/>
                          <a:ea typeface="Liberation Serif" pitchFamily="18" charset="0"/>
                          <a:cs typeface="Liberation Serif" pitchFamily="18" charset="0"/>
                        </a:rPr>
                        <a:t>2021</a:t>
                      </a:r>
                      <a:endParaRPr lang="ru-RU" sz="1000" dirty="0">
                        <a:latin typeface="Liberation Serif" pitchFamily="18" charset="0"/>
                        <a:ea typeface="Liberation Serif" pitchFamily="18" charset="0"/>
                        <a:cs typeface="Liberation Serif" pitchFamily="18" charset="0"/>
                      </a:endParaRPr>
                    </a:p>
                  </a:txBody>
                  <a:tcPr marT="34290" marB="34290"/>
                </a:tc>
                <a:tc>
                  <a:txBody>
                    <a:bodyPr/>
                    <a:lstStyle/>
                    <a:p>
                      <a:pPr algn="ctr"/>
                      <a:r>
                        <a:rPr lang="ru-RU" sz="1000" dirty="0" smtClean="0">
                          <a:latin typeface="Liberation Serif" pitchFamily="18" charset="0"/>
                          <a:ea typeface="Liberation Serif" pitchFamily="18" charset="0"/>
                          <a:cs typeface="Liberation Serif" pitchFamily="18" charset="0"/>
                        </a:rPr>
                        <a:t>2022</a:t>
                      </a:r>
                      <a:endParaRPr lang="ru-RU" sz="1000" dirty="0">
                        <a:latin typeface="Liberation Serif" pitchFamily="18" charset="0"/>
                        <a:ea typeface="Liberation Serif" pitchFamily="18" charset="0"/>
                        <a:cs typeface="Liberation Serif" pitchFamily="18" charset="0"/>
                      </a:endParaRPr>
                    </a:p>
                  </a:txBody>
                  <a:tcPr marT="34290" marB="34290"/>
                </a:tc>
              </a:tr>
              <a:tr h="264026">
                <a:tc>
                  <a:txBody>
                    <a:bodyPr/>
                    <a:lstStyle/>
                    <a:p>
                      <a:r>
                        <a:rPr lang="ru-RU" sz="1000" b="1" dirty="0" smtClean="0">
                          <a:latin typeface="Liberation Serif" pitchFamily="18" charset="0"/>
                          <a:ea typeface="Liberation Serif" pitchFamily="18" charset="0"/>
                          <a:cs typeface="Liberation Serif" pitchFamily="18" charset="0"/>
                        </a:rPr>
                        <a:t>ВСЕГО</a:t>
                      </a:r>
                    </a:p>
                    <a:p>
                      <a:r>
                        <a:rPr lang="ru-RU" sz="1000" b="0" dirty="0" smtClean="0">
                          <a:latin typeface="Liberation Serif" pitchFamily="18" charset="0"/>
                          <a:ea typeface="Liberation Serif" pitchFamily="18" charset="0"/>
                          <a:cs typeface="Liberation Serif" pitchFamily="18" charset="0"/>
                        </a:rPr>
                        <a:t>в том</a:t>
                      </a:r>
                      <a:r>
                        <a:rPr lang="ru-RU" sz="1000" b="0" baseline="0" dirty="0" smtClean="0">
                          <a:latin typeface="Liberation Serif" pitchFamily="18" charset="0"/>
                          <a:ea typeface="Liberation Serif" pitchFamily="18" charset="0"/>
                          <a:cs typeface="Liberation Serif" pitchFamily="18" charset="0"/>
                        </a:rPr>
                        <a:t> числе:</a:t>
                      </a:r>
                      <a:endParaRPr lang="ru-RU" sz="1000" b="0" dirty="0">
                        <a:latin typeface="Liberation Serif" pitchFamily="18" charset="0"/>
                        <a:ea typeface="Liberation Serif" pitchFamily="18" charset="0"/>
                        <a:cs typeface="Liberation Serif" pitchFamily="18" charset="0"/>
                      </a:endParaRPr>
                    </a:p>
                  </a:txBody>
                  <a:tcPr marT="34290" marB="34290"/>
                </a:tc>
                <a:tc>
                  <a:txBody>
                    <a:bodyPr/>
                    <a:lstStyle/>
                    <a:p>
                      <a:pPr algn="ctr"/>
                      <a:r>
                        <a:rPr lang="ru-RU" sz="1000" dirty="0" smtClean="0">
                          <a:latin typeface="Liberation Serif" pitchFamily="18" charset="0"/>
                          <a:ea typeface="Liberation Serif" pitchFamily="18" charset="0"/>
                          <a:cs typeface="Liberation Serif" pitchFamily="18" charset="0"/>
                        </a:rPr>
                        <a:t>163 132,7</a:t>
                      </a:r>
                      <a:endParaRPr lang="ru-RU" sz="10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1000" dirty="0" smtClean="0">
                          <a:latin typeface="Liberation Serif" pitchFamily="18" charset="0"/>
                          <a:ea typeface="Liberation Serif" pitchFamily="18" charset="0"/>
                          <a:cs typeface="Liberation Serif" pitchFamily="18" charset="0"/>
                        </a:rPr>
                        <a:t>116 690,9</a:t>
                      </a:r>
                      <a:endParaRPr lang="ru-RU" sz="10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1000" dirty="0" smtClean="0">
                          <a:latin typeface="Liberation Serif" pitchFamily="18" charset="0"/>
                          <a:ea typeface="Liberation Serif" pitchFamily="18" charset="0"/>
                          <a:cs typeface="Liberation Serif" pitchFamily="18" charset="0"/>
                        </a:rPr>
                        <a:t>116 872,7</a:t>
                      </a:r>
                      <a:endParaRPr lang="ru-RU" sz="1000" dirty="0">
                        <a:latin typeface="Liberation Serif" pitchFamily="18" charset="0"/>
                        <a:ea typeface="Liberation Serif" pitchFamily="18" charset="0"/>
                        <a:cs typeface="Liberation Serif" pitchFamily="18" charset="0"/>
                      </a:endParaRPr>
                    </a:p>
                  </a:txBody>
                  <a:tcPr marT="34290" marB="34290" anchor="ctr"/>
                </a:tc>
              </a:tr>
              <a:tr h="178678">
                <a:tc>
                  <a:txBody>
                    <a:bodyPr/>
                    <a:lstStyle/>
                    <a:p>
                      <a:r>
                        <a:rPr lang="ru-RU" sz="1000" dirty="0" smtClean="0">
                          <a:latin typeface="Liberation Serif" pitchFamily="18" charset="0"/>
                          <a:ea typeface="Liberation Serif" pitchFamily="18" charset="0"/>
                          <a:cs typeface="Liberation Serif" pitchFamily="18" charset="0"/>
                        </a:rPr>
                        <a:t>Общегосударственные вопросы</a:t>
                      </a:r>
                      <a:endParaRPr lang="ru-RU" sz="10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1000" dirty="0" smtClean="0">
                          <a:latin typeface="Liberation Serif" pitchFamily="18" charset="0"/>
                          <a:ea typeface="Liberation Serif" pitchFamily="18" charset="0"/>
                          <a:cs typeface="Liberation Serif" pitchFamily="18" charset="0"/>
                        </a:rPr>
                        <a:t>2,3</a:t>
                      </a:r>
                      <a:endParaRPr lang="ru-RU" sz="10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1000" dirty="0" smtClean="0">
                          <a:latin typeface="Liberation Serif" pitchFamily="18" charset="0"/>
                          <a:ea typeface="Liberation Serif" pitchFamily="18" charset="0"/>
                          <a:cs typeface="Liberation Serif" pitchFamily="18" charset="0"/>
                        </a:rPr>
                        <a:t>2,4</a:t>
                      </a:r>
                      <a:endParaRPr lang="ru-RU" sz="10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1000" dirty="0" smtClean="0">
                          <a:latin typeface="Liberation Serif" pitchFamily="18" charset="0"/>
                          <a:ea typeface="Liberation Serif" pitchFamily="18" charset="0"/>
                          <a:cs typeface="Liberation Serif" pitchFamily="18" charset="0"/>
                        </a:rPr>
                        <a:t>21,9</a:t>
                      </a:r>
                      <a:endParaRPr lang="ru-RU" sz="1000" dirty="0">
                        <a:latin typeface="Liberation Serif" pitchFamily="18" charset="0"/>
                        <a:ea typeface="Liberation Serif" pitchFamily="18" charset="0"/>
                        <a:cs typeface="Liberation Serif" pitchFamily="18" charset="0"/>
                      </a:endParaRPr>
                    </a:p>
                  </a:txBody>
                  <a:tcPr marT="34290" marB="34290" anchor="ctr"/>
                </a:tc>
              </a:tr>
              <a:tr h="173722">
                <a:tc>
                  <a:txBody>
                    <a:bodyPr/>
                    <a:lstStyle/>
                    <a:p>
                      <a:r>
                        <a:rPr lang="ru-RU" sz="1000" dirty="0" smtClean="0">
                          <a:latin typeface="Liberation Serif" pitchFamily="18" charset="0"/>
                          <a:ea typeface="Liberation Serif" pitchFamily="18" charset="0"/>
                          <a:cs typeface="Liberation Serif" pitchFamily="18" charset="0"/>
                        </a:rPr>
                        <a:t>Национальная</a:t>
                      </a:r>
                      <a:r>
                        <a:rPr lang="ru-RU" sz="1000" baseline="0" dirty="0" smtClean="0">
                          <a:latin typeface="Liberation Serif" pitchFamily="18" charset="0"/>
                          <a:ea typeface="Liberation Serif" pitchFamily="18" charset="0"/>
                          <a:cs typeface="Liberation Serif" pitchFamily="18" charset="0"/>
                        </a:rPr>
                        <a:t> оборона</a:t>
                      </a:r>
                      <a:endParaRPr lang="ru-RU" sz="10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1000" dirty="0" smtClean="0">
                          <a:latin typeface="Liberation Serif" pitchFamily="18" charset="0"/>
                          <a:ea typeface="Liberation Serif" pitchFamily="18" charset="0"/>
                          <a:cs typeface="Liberation Serif" pitchFamily="18" charset="0"/>
                        </a:rPr>
                        <a:t>1 067,7</a:t>
                      </a:r>
                      <a:endParaRPr lang="ru-RU" sz="10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1000" dirty="0" smtClean="0">
                          <a:latin typeface="Liberation Serif" pitchFamily="18" charset="0"/>
                          <a:ea typeface="Liberation Serif" pitchFamily="18" charset="0"/>
                          <a:cs typeface="Liberation Serif" pitchFamily="18" charset="0"/>
                        </a:rPr>
                        <a:t>1 089,5</a:t>
                      </a:r>
                      <a:endParaRPr lang="ru-RU" sz="10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1000" dirty="0" smtClean="0">
                          <a:latin typeface="Liberation Serif" pitchFamily="18" charset="0"/>
                          <a:ea typeface="Liberation Serif" pitchFamily="18" charset="0"/>
                          <a:cs typeface="Liberation Serif" pitchFamily="18" charset="0"/>
                        </a:rPr>
                        <a:t>1 157,8</a:t>
                      </a:r>
                      <a:endParaRPr lang="ru-RU" sz="1000" dirty="0">
                        <a:latin typeface="Liberation Serif" pitchFamily="18" charset="0"/>
                        <a:ea typeface="Liberation Serif" pitchFamily="18" charset="0"/>
                        <a:cs typeface="Liberation Serif" pitchFamily="18" charset="0"/>
                      </a:endParaRPr>
                    </a:p>
                  </a:txBody>
                  <a:tcPr marT="34290" marB="34290" anchor="ctr"/>
                </a:tc>
              </a:tr>
              <a:tr h="173722">
                <a:tc>
                  <a:txBody>
                    <a:bodyPr/>
                    <a:lstStyle/>
                    <a:p>
                      <a:r>
                        <a:rPr lang="ru-RU" sz="1000" dirty="0" smtClean="0">
                          <a:latin typeface="Liberation Serif" pitchFamily="18" charset="0"/>
                          <a:ea typeface="Liberation Serif" pitchFamily="18" charset="0"/>
                          <a:cs typeface="Liberation Serif" pitchFamily="18" charset="0"/>
                        </a:rPr>
                        <a:t>Национальная</a:t>
                      </a:r>
                      <a:r>
                        <a:rPr lang="ru-RU" sz="1000" baseline="0" dirty="0" smtClean="0">
                          <a:latin typeface="Liberation Serif" pitchFamily="18" charset="0"/>
                          <a:ea typeface="Liberation Serif" pitchFamily="18" charset="0"/>
                          <a:cs typeface="Liberation Serif" pitchFamily="18" charset="0"/>
                        </a:rPr>
                        <a:t> экономика</a:t>
                      </a:r>
                      <a:endParaRPr lang="ru-RU" sz="10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1000" dirty="0" smtClean="0">
                          <a:latin typeface="Liberation Serif" pitchFamily="18" charset="0"/>
                          <a:ea typeface="Liberation Serif" pitchFamily="18" charset="0"/>
                          <a:cs typeface="Liberation Serif" pitchFamily="18" charset="0"/>
                        </a:rPr>
                        <a:t>800,0</a:t>
                      </a:r>
                      <a:endParaRPr lang="ru-RU" sz="1000" dirty="0">
                        <a:latin typeface="Liberation Serif" pitchFamily="18" charset="0"/>
                        <a:ea typeface="Liberation Serif" pitchFamily="18" charset="0"/>
                        <a:cs typeface="Liberation Serif" pitchFamily="18" charset="0"/>
                      </a:endParaRPr>
                    </a:p>
                  </a:txBody>
                  <a:tcPr marT="34290" marB="34290" anchor="ctr"/>
                </a:tc>
                <a:tc>
                  <a:txBody>
                    <a:bodyPr/>
                    <a:lstStyle/>
                    <a:p>
                      <a:pPr algn="ctr"/>
                      <a:endParaRPr lang="ru-RU" sz="1000" dirty="0">
                        <a:latin typeface="Liberation Serif" pitchFamily="18" charset="0"/>
                        <a:ea typeface="Liberation Serif" pitchFamily="18" charset="0"/>
                        <a:cs typeface="Liberation Serif" pitchFamily="18" charset="0"/>
                      </a:endParaRPr>
                    </a:p>
                  </a:txBody>
                  <a:tcPr marT="34290" marB="34290" anchor="ctr"/>
                </a:tc>
                <a:tc>
                  <a:txBody>
                    <a:bodyPr/>
                    <a:lstStyle/>
                    <a:p>
                      <a:pPr algn="ctr"/>
                      <a:endParaRPr lang="ru-RU" sz="1000" dirty="0">
                        <a:latin typeface="Liberation Serif" pitchFamily="18" charset="0"/>
                        <a:ea typeface="Liberation Serif" pitchFamily="18" charset="0"/>
                        <a:cs typeface="Liberation Serif" pitchFamily="18" charset="0"/>
                      </a:endParaRPr>
                    </a:p>
                  </a:txBody>
                  <a:tcPr marT="34290" marB="34290" anchor="ctr"/>
                </a:tc>
              </a:tr>
              <a:tr h="411480">
                <a:tc>
                  <a:txBody>
                    <a:bodyPr/>
                    <a:lstStyle/>
                    <a:p>
                      <a:r>
                        <a:rPr lang="ru-RU" sz="1000" dirty="0" smtClean="0">
                          <a:latin typeface="Liberation Serif" pitchFamily="18" charset="0"/>
                          <a:ea typeface="Liberation Serif" pitchFamily="18" charset="0"/>
                          <a:cs typeface="Liberation Serif" pitchFamily="18" charset="0"/>
                        </a:rPr>
                        <a:t>Межбюджетные трансферты общего характера бюджетам</a:t>
                      </a:r>
                      <a:r>
                        <a:rPr lang="ru-RU" sz="1000" baseline="0" dirty="0" smtClean="0">
                          <a:latin typeface="Liberation Serif" pitchFamily="18" charset="0"/>
                          <a:ea typeface="Liberation Serif" pitchFamily="18" charset="0"/>
                          <a:cs typeface="Liberation Serif" pitchFamily="18" charset="0"/>
                        </a:rPr>
                        <a:t> сельских поселений и МО</a:t>
                      </a:r>
                      <a:endParaRPr lang="ru-RU" sz="10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1000" dirty="0" smtClean="0">
                          <a:latin typeface="Liberation Serif" pitchFamily="18" charset="0"/>
                          <a:ea typeface="Liberation Serif" pitchFamily="18" charset="0"/>
                          <a:cs typeface="Liberation Serif" pitchFamily="18" charset="0"/>
                        </a:rPr>
                        <a:t>161 262,7</a:t>
                      </a:r>
                      <a:endParaRPr lang="ru-RU" sz="10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1000" dirty="0" smtClean="0">
                          <a:latin typeface="Liberation Serif" pitchFamily="18" charset="0"/>
                          <a:ea typeface="Liberation Serif" pitchFamily="18" charset="0"/>
                          <a:cs typeface="Liberation Serif" pitchFamily="18" charset="0"/>
                        </a:rPr>
                        <a:t>115 599,0</a:t>
                      </a:r>
                      <a:endParaRPr lang="ru-RU" sz="1000" dirty="0">
                        <a:latin typeface="Liberation Serif" pitchFamily="18" charset="0"/>
                        <a:ea typeface="Liberation Serif" pitchFamily="18" charset="0"/>
                        <a:cs typeface="Liberation Serif" pitchFamily="18" charset="0"/>
                      </a:endParaRPr>
                    </a:p>
                  </a:txBody>
                  <a:tcPr marT="34290" marB="34290" anchor="ctr"/>
                </a:tc>
                <a:tc>
                  <a:txBody>
                    <a:bodyPr/>
                    <a:lstStyle/>
                    <a:p>
                      <a:pPr algn="ctr"/>
                      <a:r>
                        <a:rPr lang="ru-RU" sz="1000" dirty="0" smtClean="0">
                          <a:latin typeface="Liberation Serif" pitchFamily="18" charset="0"/>
                          <a:ea typeface="Liberation Serif" pitchFamily="18" charset="0"/>
                          <a:cs typeface="Liberation Serif" pitchFamily="18" charset="0"/>
                        </a:rPr>
                        <a:t>115 693</a:t>
                      </a:r>
                      <a:endParaRPr lang="ru-RU" sz="1000" dirty="0">
                        <a:latin typeface="Liberation Serif" pitchFamily="18" charset="0"/>
                        <a:ea typeface="Liberation Serif" pitchFamily="18" charset="0"/>
                        <a:cs typeface="Liberation Serif" pitchFamily="18" charset="0"/>
                      </a:endParaRPr>
                    </a:p>
                  </a:txBody>
                  <a:tcPr marT="34290" marB="34290" anchor="ctr"/>
                </a:tc>
              </a:tr>
            </a:tbl>
          </a:graphicData>
        </a:graphic>
      </p:graphicFrame>
      <p:graphicFrame>
        <p:nvGraphicFramePr>
          <p:cNvPr id="11" name="Содержимое 8"/>
          <p:cNvGraphicFramePr>
            <a:graphicFrameLocks noGrp="1"/>
          </p:cNvGraphicFramePr>
          <p:nvPr>
            <p:ph sz="half" idx="2"/>
            <p:extLst>
              <p:ext uri="{D42A27DB-BD31-4B8C-83A1-F6EECF244321}">
                <p14:modId xmlns:p14="http://schemas.microsoft.com/office/powerpoint/2010/main" val="1200162139"/>
              </p:ext>
            </p:extLst>
          </p:nvPr>
        </p:nvGraphicFramePr>
        <p:xfrm>
          <a:off x="1043608" y="2787774"/>
          <a:ext cx="7776864" cy="1950720"/>
        </p:xfrm>
        <a:graphic>
          <a:graphicData uri="http://schemas.openxmlformats.org/drawingml/2006/table">
            <a:tbl>
              <a:tblPr firstRow="1" bandRow="1">
                <a:tableStyleId>{5C22544A-7EE6-4342-B048-85BDC9FD1C3A}</a:tableStyleId>
              </a:tblPr>
              <a:tblGrid>
                <a:gridCol w="1845037"/>
                <a:gridCol w="3046074"/>
                <a:gridCol w="2885753"/>
              </a:tblGrid>
              <a:tr h="270213">
                <a:tc>
                  <a:txBody>
                    <a:bodyPr/>
                    <a:lstStyle/>
                    <a:p>
                      <a:pPr algn="ctr"/>
                      <a:r>
                        <a:rPr lang="ru-RU" sz="1000" dirty="0" smtClean="0">
                          <a:latin typeface="Liberation Serif" pitchFamily="18" charset="0"/>
                          <a:ea typeface="Liberation Serif" pitchFamily="18" charset="0"/>
                          <a:cs typeface="Liberation Serif" pitchFamily="18" charset="0"/>
                        </a:rPr>
                        <a:t>Виды межбюджетных трансфертов</a:t>
                      </a:r>
                      <a:endParaRPr lang="ru-RU" sz="1000" dirty="0">
                        <a:latin typeface="Liberation Serif" pitchFamily="18" charset="0"/>
                        <a:ea typeface="Liberation Serif" pitchFamily="18" charset="0"/>
                        <a:cs typeface="Liberation Serif" pitchFamily="18" charset="0"/>
                      </a:endParaRPr>
                    </a:p>
                  </a:txBody>
                  <a:tcPr marT="34290" marB="34290"/>
                </a:tc>
                <a:tc>
                  <a:txBody>
                    <a:bodyPr/>
                    <a:lstStyle/>
                    <a:p>
                      <a:pPr algn="ctr"/>
                      <a:r>
                        <a:rPr lang="ru-RU" sz="1000" dirty="0" smtClean="0">
                          <a:latin typeface="Liberation Serif" pitchFamily="18" charset="0"/>
                          <a:ea typeface="Liberation Serif" pitchFamily="18" charset="0"/>
                          <a:cs typeface="Liberation Serif" pitchFamily="18" charset="0"/>
                        </a:rPr>
                        <a:t>Определение</a:t>
                      </a:r>
                      <a:endParaRPr lang="ru-RU" sz="1000" dirty="0">
                        <a:latin typeface="Liberation Serif" pitchFamily="18" charset="0"/>
                        <a:ea typeface="Liberation Serif" pitchFamily="18" charset="0"/>
                        <a:cs typeface="Liberation Serif" pitchFamily="18" charset="0"/>
                      </a:endParaRPr>
                    </a:p>
                  </a:txBody>
                  <a:tcPr marT="34290" marB="34290"/>
                </a:tc>
                <a:tc>
                  <a:txBody>
                    <a:bodyPr/>
                    <a:lstStyle/>
                    <a:p>
                      <a:pPr algn="ctr"/>
                      <a:r>
                        <a:rPr lang="ru-RU" sz="1000" dirty="0" smtClean="0">
                          <a:latin typeface="Liberation Serif" pitchFamily="18" charset="0"/>
                          <a:ea typeface="Liberation Serif" pitchFamily="18" charset="0"/>
                          <a:cs typeface="Liberation Serif" pitchFamily="18" charset="0"/>
                        </a:rPr>
                        <a:t>Аналогия в семейном бюджете</a:t>
                      </a:r>
                      <a:endParaRPr lang="ru-RU" sz="1000" dirty="0">
                        <a:latin typeface="Liberation Serif" pitchFamily="18" charset="0"/>
                        <a:ea typeface="Liberation Serif" pitchFamily="18" charset="0"/>
                        <a:cs typeface="Liberation Serif" pitchFamily="18" charset="0"/>
                      </a:endParaRPr>
                    </a:p>
                  </a:txBody>
                  <a:tcPr marT="34290" marB="34290"/>
                </a:tc>
              </a:tr>
              <a:tr h="274692">
                <a:tc>
                  <a:txBody>
                    <a:bodyPr/>
                    <a:lstStyle/>
                    <a:p>
                      <a:pPr algn="l"/>
                      <a:r>
                        <a:rPr lang="ru-RU" sz="1000" b="0" dirty="0" smtClean="0">
                          <a:latin typeface="Liberation Serif" pitchFamily="18" charset="0"/>
                          <a:ea typeface="Liberation Serif" pitchFamily="18" charset="0"/>
                          <a:cs typeface="Liberation Serif" pitchFamily="18" charset="0"/>
                        </a:rPr>
                        <a:t>Субвенции</a:t>
                      </a:r>
                      <a:endParaRPr lang="ru-RU" sz="1000" b="0" dirty="0">
                        <a:latin typeface="Liberation Serif" pitchFamily="18" charset="0"/>
                        <a:ea typeface="Liberation Serif" pitchFamily="18" charset="0"/>
                        <a:cs typeface="Liberation Serif" pitchFamily="18" charset="0"/>
                      </a:endParaRPr>
                    </a:p>
                  </a:txBody>
                  <a:tcPr marT="34290" marB="34290"/>
                </a:tc>
                <a:tc>
                  <a:txBody>
                    <a:bodyPr/>
                    <a:lstStyle/>
                    <a:p>
                      <a:pPr algn="l"/>
                      <a:r>
                        <a:rPr lang="ru-RU" sz="1000" dirty="0" smtClean="0">
                          <a:latin typeface="Liberation Serif" pitchFamily="18" charset="0"/>
                          <a:ea typeface="Liberation Serif" pitchFamily="18" charset="0"/>
                          <a:cs typeface="Liberation Serif" pitchFamily="18" charset="0"/>
                        </a:rPr>
                        <a:t>Предоставляются на финансирование переданных полномочий</a:t>
                      </a:r>
                      <a:endParaRPr lang="ru-RU" sz="1000" dirty="0">
                        <a:latin typeface="Liberation Serif" pitchFamily="18" charset="0"/>
                        <a:ea typeface="Liberation Serif" pitchFamily="18" charset="0"/>
                        <a:cs typeface="Liberation Serif" pitchFamily="18" charset="0"/>
                      </a:endParaRPr>
                    </a:p>
                  </a:txBody>
                  <a:tcPr marT="34290" marB="34290"/>
                </a:tc>
                <a:tc>
                  <a:txBody>
                    <a:bodyPr/>
                    <a:lstStyle/>
                    <a:p>
                      <a:pPr algn="l"/>
                      <a:r>
                        <a:rPr lang="ru-RU" sz="1000" dirty="0" smtClean="0">
                          <a:latin typeface="Liberation Serif" pitchFamily="18" charset="0"/>
                          <a:ea typeface="Liberation Serif" pitchFamily="18" charset="0"/>
                          <a:cs typeface="Liberation Serif" pitchFamily="18" charset="0"/>
                        </a:rPr>
                        <a:t>Вы даете деньги своему ребенку и посылаете его в магазин купить продукты по списку</a:t>
                      </a:r>
                      <a:endParaRPr lang="ru-RU" sz="1000" dirty="0">
                        <a:latin typeface="Liberation Serif" pitchFamily="18" charset="0"/>
                        <a:ea typeface="Liberation Serif" pitchFamily="18" charset="0"/>
                        <a:cs typeface="Liberation Serif" pitchFamily="18" charset="0"/>
                      </a:endParaRPr>
                    </a:p>
                  </a:txBody>
                  <a:tcPr marT="34290" marB="34290"/>
                </a:tc>
              </a:tr>
              <a:tr h="333360">
                <a:tc>
                  <a:txBody>
                    <a:bodyPr/>
                    <a:lstStyle/>
                    <a:p>
                      <a:pPr algn="l"/>
                      <a:r>
                        <a:rPr lang="ru-RU" sz="1000" dirty="0" smtClean="0">
                          <a:latin typeface="Liberation Serif" pitchFamily="18" charset="0"/>
                          <a:ea typeface="Liberation Serif" pitchFamily="18" charset="0"/>
                          <a:cs typeface="Liberation Serif" pitchFamily="18" charset="0"/>
                        </a:rPr>
                        <a:t>Дотации</a:t>
                      </a:r>
                      <a:endParaRPr lang="ru-RU" sz="1000" dirty="0">
                        <a:latin typeface="Liberation Serif" pitchFamily="18" charset="0"/>
                        <a:ea typeface="Liberation Serif" pitchFamily="18" charset="0"/>
                        <a:cs typeface="Liberation Serif" pitchFamily="18" charset="0"/>
                      </a:endParaRPr>
                    </a:p>
                  </a:txBody>
                  <a:tcPr marT="34290" marB="34290"/>
                </a:tc>
                <a:tc>
                  <a:txBody>
                    <a:bodyPr/>
                    <a:lstStyle/>
                    <a:p>
                      <a:pPr algn="l"/>
                      <a:r>
                        <a:rPr lang="ru-RU" sz="1000" dirty="0" smtClean="0">
                          <a:latin typeface="Liberation Serif" pitchFamily="18" charset="0"/>
                          <a:ea typeface="Liberation Serif" pitchFamily="18" charset="0"/>
                          <a:cs typeface="Liberation Serif" pitchFamily="18" charset="0"/>
                        </a:rPr>
                        <a:t>Предоставляются без определения конкретной цели их использования</a:t>
                      </a:r>
                      <a:endParaRPr lang="ru-RU" sz="1000" dirty="0">
                        <a:latin typeface="Liberation Serif" pitchFamily="18" charset="0"/>
                        <a:ea typeface="Liberation Serif" pitchFamily="18" charset="0"/>
                        <a:cs typeface="Liberation Serif" pitchFamily="18" charset="0"/>
                      </a:endParaRPr>
                    </a:p>
                  </a:txBody>
                  <a:tcPr marT="34290" marB="34290"/>
                </a:tc>
                <a:tc>
                  <a:txBody>
                    <a:bodyPr/>
                    <a:lstStyle/>
                    <a:p>
                      <a:pPr algn="l"/>
                      <a:r>
                        <a:rPr lang="ru-RU" sz="1000" dirty="0" smtClean="0">
                          <a:latin typeface="Liberation Serif" pitchFamily="18" charset="0"/>
                          <a:ea typeface="Liberation Serif" pitchFamily="18" charset="0"/>
                          <a:cs typeface="Liberation Serif" pitchFamily="18" charset="0"/>
                        </a:rPr>
                        <a:t>Вы даете ребенку</a:t>
                      </a:r>
                      <a:r>
                        <a:rPr lang="ru-RU" sz="1000" baseline="0" dirty="0" smtClean="0">
                          <a:latin typeface="Liberation Serif" pitchFamily="18" charset="0"/>
                          <a:ea typeface="Liberation Serif" pitchFamily="18" charset="0"/>
                          <a:cs typeface="Liberation Serif" pitchFamily="18" charset="0"/>
                        </a:rPr>
                        <a:t> «карманные» деньги</a:t>
                      </a:r>
                      <a:endParaRPr lang="ru-RU" sz="1000" dirty="0">
                        <a:latin typeface="Liberation Serif" pitchFamily="18" charset="0"/>
                        <a:ea typeface="Liberation Serif" pitchFamily="18" charset="0"/>
                        <a:cs typeface="Liberation Serif" pitchFamily="18" charset="0"/>
                      </a:endParaRPr>
                    </a:p>
                  </a:txBody>
                  <a:tcPr marT="34290" marB="34290"/>
                </a:tc>
              </a:tr>
              <a:tr h="752068">
                <a:tc>
                  <a:txBody>
                    <a:bodyPr/>
                    <a:lstStyle/>
                    <a:p>
                      <a:pPr algn="l"/>
                      <a:r>
                        <a:rPr lang="ru-RU" sz="1000" dirty="0" smtClean="0">
                          <a:latin typeface="Liberation Serif" pitchFamily="18" charset="0"/>
                          <a:ea typeface="Liberation Serif" pitchFamily="18" charset="0"/>
                          <a:cs typeface="Liberation Serif" pitchFamily="18" charset="0"/>
                        </a:rPr>
                        <a:t>Иные межбюджетные трансферты</a:t>
                      </a:r>
                      <a:endParaRPr lang="ru-RU" sz="1000" dirty="0">
                        <a:latin typeface="Liberation Serif" pitchFamily="18" charset="0"/>
                        <a:ea typeface="Liberation Serif" pitchFamily="18" charset="0"/>
                        <a:cs typeface="Liberation Serif" pitchFamily="18" charset="0"/>
                      </a:endParaRPr>
                    </a:p>
                  </a:txBody>
                  <a:tcPr marT="34290" marB="34290"/>
                </a:tc>
                <a:tc>
                  <a:txBody>
                    <a:bodyPr/>
                    <a:lstStyle/>
                    <a:p>
                      <a:pPr algn="l"/>
                      <a:r>
                        <a:rPr lang="ru-RU" sz="1000" dirty="0" smtClean="0">
                          <a:latin typeface="Liberation Serif" pitchFamily="18" charset="0"/>
                          <a:ea typeface="Liberation Serif" pitchFamily="18" charset="0"/>
                          <a:cs typeface="Liberation Serif" pitchFamily="18" charset="0"/>
                        </a:rPr>
                        <a:t>Предоставляются:</a:t>
                      </a:r>
                    </a:p>
                    <a:p>
                      <a:pPr marL="228600" indent="-228600" algn="l">
                        <a:buAutoNum type="arabicParenR"/>
                      </a:pPr>
                      <a:r>
                        <a:rPr lang="ru-RU" sz="1000" dirty="0" smtClean="0">
                          <a:latin typeface="Liberation Serif" pitchFamily="18" charset="0"/>
                          <a:ea typeface="Liberation Serif" pitchFamily="18" charset="0"/>
                          <a:cs typeface="Liberation Serif" pitchFamily="18" charset="0"/>
                        </a:rPr>
                        <a:t>На условиях определенных двумя сторонами;</a:t>
                      </a:r>
                    </a:p>
                    <a:p>
                      <a:pPr marL="228600" indent="-228600" algn="l">
                        <a:buAutoNum type="arabicParenR"/>
                      </a:pPr>
                      <a:r>
                        <a:rPr lang="ru-RU" sz="1000" dirty="0" smtClean="0">
                          <a:latin typeface="Liberation Serif" pitchFamily="18" charset="0"/>
                          <a:ea typeface="Liberation Serif" pitchFamily="18" charset="0"/>
                          <a:cs typeface="Liberation Serif" pitchFamily="18" charset="0"/>
                        </a:rPr>
                        <a:t>На выравнивание</a:t>
                      </a:r>
                      <a:r>
                        <a:rPr lang="ru-RU" sz="1000" baseline="0" dirty="0" smtClean="0">
                          <a:latin typeface="Liberation Serif" pitchFamily="18" charset="0"/>
                          <a:ea typeface="Liberation Serif" pitchFamily="18" charset="0"/>
                          <a:cs typeface="Liberation Serif" pitchFamily="18" charset="0"/>
                        </a:rPr>
                        <a:t> бюджетной обеспеченности без определения конкретной цели их использования</a:t>
                      </a:r>
                      <a:endParaRPr lang="ru-RU" sz="1000" dirty="0">
                        <a:latin typeface="Liberation Serif" pitchFamily="18" charset="0"/>
                        <a:ea typeface="Liberation Serif" pitchFamily="18" charset="0"/>
                        <a:cs typeface="Liberation Serif" pitchFamily="18" charset="0"/>
                      </a:endParaRPr>
                    </a:p>
                  </a:txBody>
                  <a:tcPr marT="34290" marB="34290"/>
                </a:tc>
                <a:tc>
                  <a:txBody>
                    <a:bodyPr/>
                    <a:lstStyle/>
                    <a:p>
                      <a:pPr marL="228600" indent="-228600" algn="l">
                        <a:buAutoNum type="arabicParenR"/>
                      </a:pPr>
                      <a:r>
                        <a:rPr lang="ru-RU" sz="1000" dirty="0" smtClean="0">
                          <a:latin typeface="Liberation Serif" pitchFamily="18" charset="0"/>
                          <a:ea typeface="Liberation Serif" pitchFamily="18" charset="0"/>
                          <a:cs typeface="Liberation Serif" pitchFamily="18" charset="0"/>
                        </a:rPr>
                        <a:t>Вы даете своему ребенку</a:t>
                      </a:r>
                      <a:r>
                        <a:rPr lang="ru-RU" sz="1000" baseline="0" dirty="0" smtClean="0">
                          <a:latin typeface="Liberation Serif" pitchFamily="18" charset="0"/>
                          <a:ea typeface="Liberation Serif" pitchFamily="18" charset="0"/>
                          <a:cs typeface="Liberation Serif" pitchFamily="18" charset="0"/>
                        </a:rPr>
                        <a:t> деньги на определенных условиях;</a:t>
                      </a:r>
                    </a:p>
                    <a:p>
                      <a:pPr marL="228600" indent="-228600" algn="l">
                        <a:buAutoNum type="arabicParenR"/>
                      </a:pPr>
                      <a:r>
                        <a:rPr lang="ru-RU" sz="1000" baseline="0" dirty="0" smtClean="0">
                          <a:latin typeface="Liberation Serif" pitchFamily="18" charset="0"/>
                          <a:ea typeface="Liberation Serif" pitchFamily="18" charset="0"/>
                          <a:cs typeface="Liberation Serif" pitchFamily="18" charset="0"/>
                        </a:rPr>
                        <a:t>Вы содержите ребенка</a:t>
                      </a:r>
                      <a:endParaRPr lang="ru-RU" sz="1000" dirty="0">
                        <a:latin typeface="Liberation Serif" pitchFamily="18" charset="0"/>
                        <a:ea typeface="Liberation Serif" pitchFamily="18" charset="0"/>
                        <a:cs typeface="Liberation Serif" pitchFamily="18" charset="0"/>
                      </a:endParaRPr>
                    </a:p>
                  </a:txBody>
                  <a:tcPr marT="34290" marB="34290"/>
                </a:tc>
              </a:tr>
            </a:tbl>
          </a:graphicData>
        </a:graphic>
      </p:graphicFrame>
      <p:sp>
        <p:nvSpPr>
          <p:cNvPr id="5" name="Заголовок 4"/>
          <p:cNvSpPr txBox="1">
            <a:spLocks/>
          </p:cNvSpPr>
          <p:nvPr/>
        </p:nvSpPr>
        <p:spPr>
          <a:xfrm>
            <a:off x="1043608" y="0"/>
            <a:ext cx="7643192" cy="51952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VI. </a:t>
            </a:r>
            <a:r>
              <a:rPr lang="ru-RU" sz="1300" dirty="0" smtClean="0">
                <a:latin typeface="Liberation Serif" pitchFamily="18" charset="0"/>
                <a:ea typeface="Liberation Serif" pitchFamily="18" charset="0"/>
                <a:cs typeface="Liberation Serif" pitchFamily="18" charset="0"/>
              </a:rPr>
              <a:t>Межбюджетные отношения</a:t>
            </a:r>
            <a:endParaRPr kumimoji="0" lang="ru-RU" sz="13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endParaRPr>
          </a:p>
        </p:txBody>
      </p:sp>
      <p:sp>
        <p:nvSpPr>
          <p:cNvPr id="7" name="Заголовок 1"/>
          <p:cNvSpPr txBox="1">
            <a:spLocks/>
          </p:cNvSpPr>
          <p:nvPr/>
        </p:nvSpPr>
        <p:spPr>
          <a:xfrm>
            <a:off x="827584" y="2499742"/>
            <a:ext cx="8064896" cy="324036"/>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400" b="0" i="0" u="none" strike="noStrike" kern="1200" cap="none" spc="0" normalizeH="0" baseline="0" noProof="0" dirty="0" smtClean="0">
                <a:ln>
                  <a:noFill/>
                </a:ln>
                <a:solidFill>
                  <a:schemeClr val="tx1"/>
                </a:solidFill>
                <a:effectLst/>
                <a:uLnTx/>
                <a:uFillTx/>
                <a:latin typeface="Liberation Serif" pitchFamily="18" charset="0"/>
                <a:ea typeface="Liberation Serif" pitchFamily="18" charset="0"/>
                <a:cs typeface="Liberation Serif" pitchFamily="18" charset="0"/>
              </a:rPr>
              <a:t>Структура межбюджетных трансфертов в сельские поселения:</a:t>
            </a:r>
            <a:endParaRPr kumimoji="0" lang="ru-RU" sz="1400" b="0" i="0" u="none" strike="noStrike" kern="1200" cap="none" spc="0" normalizeH="0" baseline="0" noProof="0" dirty="0">
              <a:ln>
                <a:noFill/>
              </a:ln>
              <a:solidFill>
                <a:schemeClr val="tx1"/>
              </a:solidFill>
              <a:effectLst/>
              <a:uLnTx/>
              <a:uFillTx/>
              <a:latin typeface="Liberation Serif" pitchFamily="18" charset="0"/>
              <a:ea typeface="Liberation Serif" pitchFamily="18" charset="0"/>
              <a:cs typeface="Liberation Serif" pitchFamily="18" charset="0"/>
            </a:endParaRPr>
          </a:p>
        </p:txBody>
      </p:sp>
      <p:sp>
        <p:nvSpPr>
          <p:cNvPr id="8" name="TextBox 7"/>
          <p:cNvSpPr txBox="1"/>
          <p:nvPr/>
        </p:nvSpPr>
        <p:spPr>
          <a:xfrm>
            <a:off x="1115616" y="4731990"/>
            <a:ext cx="7776864" cy="246221"/>
          </a:xfrm>
          <a:prstGeom prst="rect">
            <a:avLst/>
          </a:prstGeom>
          <a:noFill/>
        </p:spPr>
        <p:txBody>
          <a:bodyPr wrap="square" rtlCol="0">
            <a:spAutoFit/>
          </a:bodyPr>
          <a:lstStyle/>
          <a:p>
            <a:r>
              <a:rPr lang="ru-RU" sz="1000" dirty="0" smtClean="0">
                <a:latin typeface="Liberation Serif" pitchFamily="18" charset="0"/>
                <a:ea typeface="Liberation Serif" pitchFamily="18" charset="0"/>
                <a:cs typeface="Liberation Serif" pitchFamily="18" charset="0"/>
              </a:rPr>
              <a:t>Межбюджетные трансферты – денежные средства, предоставляемые из одного уровня бюджетной системы в другой.</a:t>
            </a:r>
            <a:endParaRPr lang="ru-RU" sz="1000" dirty="0">
              <a:latin typeface="Liberation Serif" pitchFamily="18" charset="0"/>
              <a:ea typeface="Liberation Serif" pitchFamily="18" charset="0"/>
              <a:cs typeface="Liberation Serif"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835696" y="627534"/>
            <a:ext cx="7056784" cy="646331"/>
          </a:xfrm>
          <a:prstGeom prst="rect">
            <a:avLst/>
          </a:prstGeom>
        </p:spPr>
        <p:txBody>
          <a:bodyPr wrap="square">
            <a:spAutoFit/>
          </a:bodyPr>
          <a:lstStyle/>
          <a:p>
            <a:pPr lvl="0" algn="ctr">
              <a:spcBef>
                <a:spcPct val="0"/>
              </a:spcBef>
              <a:defRPr/>
            </a:pPr>
            <a:r>
              <a:rPr lang="ru-RU" sz="3600" b="1" i="1" dirty="0" smtClean="0">
                <a:latin typeface="Liberation Serif" pitchFamily="18" charset="0"/>
                <a:ea typeface="Liberation Serif" pitchFamily="18" charset="0"/>
                <a:cs typeface="Liberation Serif" pitchFamily="18" charset="0"/>
              </a:rPr>
              <a:t>                  Спасибо </a:t>
            </a:r>
            <a:r>
              <a:rPr lang="ru-RU" sz="3600" b="1" i="1" dirty="0">
                <a:latin typeface="Liberation Serif" pitchFamily="18" charset="0"/>
                <a:ea typeface="Liberation Serif" pitchFamily="18" charset="0"/>
                <a:cs typeface="Liberation Serif" pitchFamily="18" charset="0"/>
              </a:rPr>
              <a:t>за внимание</a:t>
            </a:r>
            <a:r>
              <a:rPr lang="ru-RU" sz="3600" b="1" i="1" dirty="0" smtClean="0">
                <a:latin typeface="Liberation Serif" pitchFamily="18" charset="0"/>
                <a:ea typeface="Liberation Serif" pitchFamily="18" charset="0"/>
                <a:cs typeface="Liberation Serif" pitchFamily="18" charset="0"/>
              </a:rPr>
              <a:t>! </a:t>
            </a:r>
            <a:endParaRPr lang="ru-RU" sz="3600" b="1" i="1" dirty="0">
              <a:latin typeface="Liberation Serif" pitchFamily="18" charset="0"/>
              <a:ea typeface="Liberation Serif" pitchFamily="18" charset="0"/>
              <a:cs typeface="Liberation Serif" pitchFamily="18" charset="0"/>
            </a:endParaRPr>
          </a:p>
        </p:txBody>
      </p:sp>
      <p:sp>
        <p:nvSpPr>
          <p:cNvPr id="4" name="Прямоугольник 3"/>
          <p:cNvSpPr/>
          <p:nvPr/>
        </p:nvSpPr>
        <p:spPr>
          <a:xfrm>
            <a:off x="2607479" y="1995686"/>
            <a:ext cx="6285001" cy="2954655"/>
          </a:xfrm>
          <a:prstGeom prst="rect">
            <a:avLst/>
          </a:prstGeom>
        </p:spPr>
        <p:txBody>
          <a:bodyPr wrap="square">
            <a:spAutoFit/>
          </a:bodyPr>
          <a:lstStyle/>
          <a:p>
            <a:pPr lvl="0" algn="ctr">
              <a:spcBef>
                <a:spcPct val="0"/>
              </a:spcBef>
              <a:defRPr/>
            </a:pPr>
            <a:r>
              <a:rPr lang="ru-RU" sz="1400" b="1" dirty="0">
                <a:latin typeface="Liberation Serif" pitchFamily="18" charset="0"/>
                <a:ea typeface="Liberation Serif" pitchFamily="18" charset="0"/>
                <a:cs typeface="Liberation Serif" pitchFamily="18" charset="0"/>
              </a:rPr>
              <a:t>Разработчик презентации «Бюджет для граждан» по проекту решения «О бюджете </a:t>
            </a:r>
            <a:r>
              <a:rPr lang="ru-RU" sz="1400" b="1" dirty="0" err="1">
                <a:latin typeface="Liberation Serif" pitchFamily="18" charset="0"/>
                <a:ea typeface="Liberation Serif" pitchFamily="18" charset="0"/>
                <a:cs typeface="Liberation Serif" pitchFamily="18" charset="0"/>
              </a:rPr>
              <a:t>Слободо-Туринского</a:t>
            </a:r>
            <a:r>
              <a:rPr lang="ru-RU" sz="1400" b="1" dirty="0">
                <a:latin typeface="Liberation Serif" pitchFamily="18" charset="0"/>
                <a:ea typeface="Liberation Serif" pitchFamily="18" charset="0"/>
                <a:cs typeface="Liberation Serif" pitchFamily="18" charset="0"/>
              </a:rPr>
              <a:t> муниципального района  на </a:t>
            </a:r>
            <a:r>
              <a:rPr lang="ru-RU" sz="1400" b="1" dirty="0" smtClean="0">
                <a:latin typeface="Liberation Serif" pitchFamily="18" charset="0"/>
                <a:ea typeface="Liberation Serif" pitchFamily="18" charset="0"/>
                <a:cs typeface="Liberation Serif" pitchFamily="18" charset="0"/>
              </a:rPr>
              <a:t>2020 </a:t>
            </a:r>
            <a:r>
              <a:rPr lang="ru-RU" sz="1400" b="1" dirty="0">
                <a:latin typeface="Liberation Serif" pitchFamily="18" charset="0"/>
                <a:ea typeface="Liberation Serif" pitchFamily="18" charset="0"/>
                <a:cs typeface="Liberation Serif" pitchFamily="18" charset="0"/>
              </a:rPr>
              <a:t>год и плановый период </a:t>
            </a:r>
            <a:r>
              <a:rPr lang="ru-RU" sz="1400" b="1" dirty="0" smtClean="0">
                <a:latin typeface="Liberation Serif" pitchFamily="18" charset="0"/>
                <a:ea typeface="Liberation Serif" pitchFamily="18" charset="0"/>
                <a:cs typeface="Liberation Serif" pitchFamily="18" charset="0"/>
              </a:rPr>
              <a:t>2021 </a:t>
            </a:r>
            <a:r>
              <a:rPr lang="ru-RU" sz="1400" b="1" dirty="0">
                <a:latin typeface="Liberation Serif" pitchFamily="18" charset="0"/>
                <a:ea typeface="Liberation Serif" pitchFamily="18" charset="0"/>
                <a:cs typeface="Liberation Serif" pitchFamily="18" charset="0"/>
              </a:rPr>
              <a:t>и </a:t>
            </a:r>
            <a:r>
              <a:rPr lang="ru-RU" sz="1400" b="1" dirty="0" smtClean="0">
                <a:latin typeface="Liberation Serif" pitchFamily="18" charset="0"/>
                <a:ea typeface="Liberation Serif" pitchFamily="18" charset="0"/>
                <a:cs typeface="Liberation Serif" pitchFamily="18" charset="0"/>
              </a:rPr>
              <a:t>2022 </a:t>
            </a:r>
            <a:r>
              <a:rPr lang="ru-RU" sz="1400" b="1" dirty="0">
                <a:latin typeface="Liberation Serif" pitchFamily="18" charset="0"/>
                <a:ea typeface="Liberation Serif" pitchFamily="18" charset="0"/>
                <a:cs typeface="Liberation Serif" pitchFamily="18" charset="0"/>
              </a:rPr>
              <a:t>годов</a:t>
            </a:r>
            <a:r>
              <a:rPr lang="ru-RU" sz="1400" b="1" dirty="0" smtClean="0">
                <a:latin typeface="Liberation Serif" pitchFamily="18" charset="0"/>
                <a:ea typeface="Liberation Serif" pitchFamily="18" charset="0"/>
                <a:cs typeface="Liberation Serif" pitchFamily="18" charset="0"/>
              </a:rPr>
              <a:t>»</a:t>
            </a:r>
            <a:endParaRPr lang="ru-RU" b="1" dirty="0">
              <a:latin typeface="Liberation Serif" pitchFamily="18" charset="0"/>
              <a:ea typeface="Liberation Serif" pitchFamily="18" charset="0"/>
              <a:cs typeface="Liberation Serif" pitchFamily="18" charset="0"/>
            </a:endParaRPr>
          </a:p>
          <a:p>
            <a:pPr algn="ctr"/>
            <a:r>
              <a:rPr lang="ru-RU" b="1" dirty="0">
                <a:latin typeface="Liberation Serif" pitchFamily="18" charset="0"/>
                <a:ea typeface="Liberation Serif" pitchFamily="18" charset="0"/>
                <a:cs typeface="Liberation Serif" pitchFamily="18" charset="0"/>
              </a:rPr>
              <a:t>Финансовое управление администрации </a:t>
            </a:r>
          </a:p>
          <a:p>
            <a:pPr algn="ctr"/>
            <a:r>
              <a:rPr lang="ru-RU" b="1" dirty="0" err="1">
                <a:latin typeface="Liberation Serif" pitchFamily="18" charset="0"/>
                <a:ea typeface="Liberation Serif" pitchFamily="18" charset="0"/>
                <a:cs typeface="Liberation Serif" pitchFamily="18" charset="0"/>
              </a:rPr>
              <a:t>Слободо</a:t>
            </a:r>
            <a:r>
              <a:rPr lang="ru-RU" b="1" dirty="0">
                <a:latin typeface="Liberation Serif" pitchFamily="18" charset="0"/>
                <a:ea typeface="Liberation Serif" pitchFamily="18" charset="0"/>
                <a:cs typeface="Liberation Serif" pitchFamily="18" charset="0"/>
              </a:rPr>
              <a:t>-Туринского муниципального района</a:t>
            </a:r>
          </a:p>
          <a:p>
            <a:pPr algn="ctr"/>
            <a:endParaRPr lang="ru-RU" b="1" dirty="0">
              <a:latin typeface="Liberation Serif" pitchFamily="18" charset="0"/>
              <a:ea typeface="Liberation Serif" pitchFamily="18" charset="0"/>
              <a:cs typeface="Liberation Serif" pitchFamily="18" charset="0"/>
            </a:endParaRPr>
          </a:p>
          <a:p>
            <a:pPr algn="ctr"/>
            <a:r>
              <a:rPr lang="ru-RU" b="1" dirty="0" smtClean="0">
                <a:latin typeface="Liberation Serif" pitchFamily="18" charset="0"/>
                <a:ea typeface="Liberation Serif" pitchFamily="18" charset="0"/>
                <a:cs typeface="Liberation Serif" pitchFamily="18" charset="0"/>
              </a:rPr>
              <a:t>Начальник </a:t>
            </a:r>
            <a:r>
              <a:rPr lang="ru-RU" b="1" dirty="0">
                <a:latin typeface="Liberation Serif" pitchFamily="18" charset="0"/>
                <a:ea typeface="Liberation Serif" pitchFamily="18" charset="0"/>
                <a:cs typeface="Liberation Serif" pitchFamily="18" charset="0"/>
              </a:rPr>
              <a:t>		</a:t>
            </a:r>
            <a:r>
              <a:rPr lang="ru-RU" b="1" dirty="0" err="1">
                <a:latin typeface="Liberation Serif" pitchFamily="18" charset="0"/>
                <a:ea typeface="Liberation Serif" pitchFamily="18" charset="0"/>
                <a:cs typeface="Liberation Serif" pitchFamily="18" charset="0"/>
              </a:rPr>
              <a:t>Лыскина</a:t>
            </a:r>
            <a:endParaRPr lang="ru-RU" b="1" dirty="0">
              <a:latin typeface="Liberation Serif" pitchFamily="18" charset="0"/>
              <a:ea typeface="Liberation Serif" pitchFamily="18" charset="0"/>
              <a:cs typeface="Liberation Serif" pitchFamily="18" charset="0"/>
            </a:endParaRPr>
          </a:p>
          <a:p>
            <a:pPr algn="ctr"/>
            <a:r>
              <a:rPr lang="ru-RU" b="1" dirty="0">
                <a:latin typeface="Liberation Serif" pitchFamily="18" charset="0"/>
                <a:ea typeface="Liberation Serif" pitchFamily="18" charset="0"/>
                <a:cs typeface="Liberation Serif" pitchFamily="18" charset="0"/>
              </a:rPr>
              <a:t>			Оксана Михайловна</a:t>
            </a:r>
          </a:p>
          <a:p>
            <a:pPr algn="ctr"/>
            <a:r>
              <a:rPr lang="ru-RU" b="1" dirty="0">
                <a:latin typeface="Liberation Serif" pitchFamily="18" charset="0"/>
                <a:ea typeface="Liberation Serif" pitchFamily="18" charset="0"/>
                <a:cs typeface="Liberation Serif" pitchFamily="18" charset="0"/>
              </a:rPr>
              <a:t>Наш адрес: 623930, с. Туринская Слобода, </a:t>
            </a:r>
            <a:r>
              <a:rPr lang="ru-RU" b="1" dirty="0" err="1">
                <a:latin typeface="Liberation Serif" pitchFamily="18" charset="0"/>
                <a:ea typeface="Liberation Serif" pitchFamily="18" charset="0"/>
                <a:cs typeface="Liberation Serif" pitchFamily="18" charset="0"/>
              </a:rPr>
              <a:t>ул.Ленина</a:t>
            </a:r>
            <a:r>
              <a:rPr lang="ru-RU" b="1" dirty="0">
                <a:latin typeface="Liberation Serif" pitchFamily="18" charset="0"/>
                <a:ea typeface="Liberation Serif" pitchFamily="18" charset="0"/>
                <a:cs typeface="Liberation Serif" pitchFamily="18" charset="0"/>
              </a:rPr>
              <a:t>, д.1</a:t>
            </a:r>
          </a:p>
          <a:p>
            <a:pPr algn="ctr"/>
            <a:r>
              <a:rPr lang="ru-RU" b="1" dirty="0">
                <a:latin typeface="Liberation Serif" pitchFamily="18" charset="0"/>
                <a:ea typeface="Liberation Serif" pitchFamily="18" charset="0"/>
                <a:cs typeface="Liberation Serif" pitchFamily="18" charset="0"/>
              </a:rPr>
              <a:t>Телефон: (34361) 2-13-37, 2-10-79. Факс</a:t>
            </a:r>
            <a:r>
              <a:rPr lang="ru-RU" b="1" dirty="0">
                <a:latin typeface="Liberation Serif" pitchFamily="18" charset="0"/>
                <a:ea typeface="Liberation Serif" pitchFamily="18" charset="0"/>
                <a:cs typeface="Liberation Serif" pitchFamily="18" charset="0"/>
                <a:sym typeface="Wingdings" pitchFamily="2" charset="2"/>
              </a:rPr>
              <a:t>: (34361) 2-</a:t>
            </a:r>
            <a:r>
              <a:rPr lang="en-US" b="1" dirty="0">
                <a:latin typeface="Liberation Serif" pitchFamily="18" charset="0"/>
                <a:ea typeface="Liberation Serif" pitchFamily="18" charset="0"/>
                <a:cs typeface="Liberation Serif" pitchFamily="18" charset="0"/>
                <a:sym typeface="Wingdings" pitchFamily="2" charset="2"/>
              </a:rPr>
              <a:t>13-37</a:t>
            </a:r>
          </a:p>
          <a:p>
            <a:pPr algn="ctr"/>
            <a:r>
              <a:rPr lang="en-US" b="1" dirty="0">
                <a:latin typeface="Liberation Serif" pitchFamily="18" charset="0"/>
                <a:ea typeface="Liberation Serif" pitchFamily="18" charset="0"/>
                <a:cs typeface="Liberation Serif" pitchFamily="18" charset="0"/>
                <a:sym typeface="Wingdings" pitchFamily="2" charset="2"/>
              </a:rPr>
              <a:t>E-mail: finsloboda@mail.ru</a:t>
            </a:r>
            <a:endParaRPr lang="ru-RU" b="1" dirty="0">
              <a:latin typeface="Liberation Serif" pitchFamily="18" charset="0"/>
              <a:ea typeface="Liberation Serif" pitchFamily="18" charset="0"/>
              <a:cs typeface="Liberation Serif" pitchFamily="18" charset="0"/>
            </a:endParaRPr>
          </a:p>
        </p:txBody>
      </p:sp>
      <p:pic>
        <p:nvPicPr>
          <p:cNvPr id="6" name="Рисунок 5" descr="http://ural-news.net/img/20140707/fc6c6e008b61b69b63b050dc0e9d8108.jpg"/>
          <p:cNvPicPr/>
          <p:nvPr/>
        </p:nvPicPr>
        <p:blipFill>
          <a:blip r:embed="rId2" cstate="print"/>
          <a:srcRect/>
          <a:stretch>
            <a:fillRect/>
          </a:stretch>
        </p:blipFill>
        <p:spPr bwMode="auto">
          <a:xfrm>
            <a:off x="1115616" y="123478"/>
            <a:ext cx="2592288" cy="1800200"/>
          </a:xfrm>
          <a:prstGeom prst="rect">
            <a:avLst/>
          </a:prstGeom>
          <a:noFill/>
          <a:ln w="9525">
            <a:noFill/>
            <a:miter lim="800000"/>
            <a:headEnd/>
            <a:tailEnd/>
          </a:ln>
        </p:spPr>
      </p:pic>
    </p:spTree>
    <p:extLst>
      <p:ext uri="{BB962C8B-B14F-4D97-AF65-F5344CB8AC3E}">
        <p14:creationId xmlns:p14="http://schemas.microsoft.com/office/powerpoint/2010/main" val="3319375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s://www.oblgazeta.ru/media/article_photos/f5571b8bf7ae07f564e5b27f74a642f913219f38552167182d06cad5.jpg"/>
          <p:cNvPicPr/>
          <p:nvPr/>
        </p:nvPicPr>
        <p:blipFill>
          <a:blip r:embed="rId2" cstate="print">
            <a:lum bright="40000"/>
          </a:blip>
          <a:srcRect/>
          <a:stretch>
            <a:fillRect/>
          </a:stretch>
        </p:blipFill>
        <p:spPr bwMode="auto">
          <a:xfrm>
            <a:off x="1115616" y="123478"/>
            <a:ext cx="7920880" cy="4896544"/>
          </a:xfrm>
          <a:prstGeom prst="rect">
            <a:avLst/>
          </a:prstGeom>
          <a:noFill/>
          <a:ln w="9525">
            <a:noFill/>
            <a:miter lim="800000"/>
            <a:headEnd/>
            <a:tailEnd/>
          </a:ln>
        </p:spPr>
      </p:pic>
      <p:sp>
        <p:nvSpPr>
          <p:cNvPr id="2" name="Заголовок 1"/>
          <p:cNvSpPr>
            <a:spLocks noGrp="1"/>
          </p:cNvSpPr>
          <p:nvPr>
            <p:ph type="title"/>
          </p:nvPr>
        </p:nvSpPr>
        <p:spPr>
          <a:xfrm>
            <a:off x="1043608" y="0"/>
            <a:ext cx="7643192" cy="411510"/>
          </a:xfrm>
        </p:spPr>
        <p:txBody>
          <a:bodyPr>
            <a:normAutofit/>
          </a:bodyPr>
          <a:lstStyle/>
          <a:p>
            <a:pPr algn="l"/>
            <a:r>
              <a:rPr lang="en-US" sz="1300" dirty="0" smtClean="0">
                <a:latin typeface="Liberation Serif" pitchFamily="18" charset="0"/>
                <a:ea typeface="Liberation Serif" pitchFamily="18" charset="0"/>
                <a:cs typeface="Liberation Serif" pitchFamily="18" charset="0"/>
              </a:rPr>
              <a:t>I. </a:t>
            </a:r>
            <a:r>
              <a:rPr lang="ru-RU" sz="1300" dirty="0" smtClean="0">
                <a:latin typeface="Liberation Serif" pitchFamily="18" charset="0"/>
                <a:ea typeface="Liberation Serif" pitchFamily="18" charset="0"/>
                <a:cs typeface="Liberation Serif" pitchFamily="18" charset="0"/>
              </a:rPr>
              <a:t>Вводная часть</a:t>
            </a:r>
            <a:endParaRPr lang="ru-RU" sz="1300" dirty="0">
              <a:latin typeface="Liberation Serif" pitchFamily="18" charset="0"/>
              <a:ea typeface="Liberation Serif" pitchFamily="18" charset="0"/>
              <a:cs typeface="Liberation Serif" pitchFamily="18" charset="0"/>
            </a:endParaRPr>
          </a:p>
        </p:txBody>
      </p:sp>
      <p:sp>
        <p:nvSpPr>
          <p:cNvPr id="3" name="Содержимое 2"/>
          <p:cNvSpPr>
            <a:spLocks noGrp="1"/>
          </p:cNvSpPr>
          <p:nvPr>
            <p:ph idx="1"/>
          </p:nvPr>
        </p:nvSpPr>
        <p:spPr>
          <a:xfrm>
            <a:off x="1043608" y="681541"/>
            <a:ext cx="7643192" cy="3913082"/>
          </a:xfrm>
        </p:spPr>
        <p:txBody>
          <a:bodyPr>
            <a:normAutofit/>
          </a:bodyPr>
          <a:lstStyle/>
          <a:p>
            <a:pPr>
              <a:buNone/>
            </a:pPr>
            <a:r>
              <a:rPr lang="en-US" sz="1500" dirty="0" smtClean="0">
                <a:latin typeface="Liberation Serif" pitchFamily="18" charset="0"/>
                <a:ea typeface="Liberation Serif" pitchFamily="18" charset="0"/>
                <a:cs typeface="Liberation Serif" pitchFamily="18" charset="0"/>
              </a:rPr>
              <a:t>	</a:t>
            </a:r>
            <a:r>
              <a:rPr lang="ru-RU" sz="1500" dirty="0" smtClean="0">
                <a:latin typeface="Liberation Serif" pitchFamily="18" charset="0"/>
                <a:ea typeface="Liberation Serif" pitchFamily="18" charset="0"/>
                <a:cs typeface="Liberation Serif" pitchFamily="18" charset="0"/>
              </a:rPr>
              <a:t>	Количество населенных пунктов 48 единиц, из них 3 населенных пункта без населения. Общая площадь земель муниципального района 269 588 га, в том числе земель сельскохозяйственного назначения 203 515 га, земель занятых сельскохозяйственными угодьями 79 364 га, земель сельскохозяйственного назначения, пригодных для размещения новых сельскохозяйственных производств  45 461 га. Площадь водоемов на территории муниципального района 1 935 га, основные водоемы, расположенные на территории района – река Тура, река </a:t>
            </a:r>
            <a:r>
              <a:rPr lang="ru-RU" sz="1500" dirty="0" err="1" smtClean="0">
                <a:latin typeface="Liberation Serif" pitchFamily="18" charset="0"/>
                <a:ea typeface="Liberation Serif" pitchFamily="18" charset="0"/>
                <a:cs typeface="Liberation Serif" pitchFamily="18" charset="0"/>
              </a:rPr>
              <a:t>Ница</a:t>
            </a:r>
            <a:r>
              <a:rPr lang="ru-RU" sz="1500" dirty="0" smtClean="0">
                <a:latin typeface="Liberation Serif" pitchFamily="18" charset="0"/>
                <a:ea typeface="Liberation Serif" pitchFamily="18" charset="0"/>
                <a:cs typeface="Liberation Serif" pitchFamily="18" charset="0"/>
              </a:rPr>
              <a:t>, озера: Верхнее, Среднее, Нижнее.</a:t>
            </a:r>
          </a:p>
          <a:p>
            <a:pPr>
              <a:buNone/>
            </a:pPr>
            <a:r>
              <a:rPr lang="ru-RU" sz="1500" dirty="0" smtClean="0">
                <a:latin typeface="Liberation Serif" pitchFamily="18" charset="0"/>
                <a:ea typeface="Liberation Serif" pitchFamily="18" charset="0"/>
                <a:cs typeface="Liberation Serif" pitchFamily="18" charset="0"/>
              </a:rPr>
              <a:t>     	</a:t>
            </a:r>
            <a:r>
              <a:rPr lang="en-US" sz="1500" dirty="0" smtClean="0">
                <a:latin typeface="Liberation Serif" pitchFamily="18" charset="0"/>
                <a:ea typeface="Liberation Serif" pitchFamily="18" charset="0"/>
                <a:cs typeface="Liberation Serif" pitchFamily="18" charset="0"/>
              </a:rPr>
              <a:t>	</a:t>
            </a:r>
            <a:r>
              <a:rPr lang="ru-RU" sz="1500" dirty="0" smtClean="0">
                <a:latin typeface="Liberation Serif" pitchFamily="18" charset="0"/>
                <a:ea typeface="Liberation Serif" pitchFamily="18" charset="0"/>
                <a:cs typeface="Liberation Serif" pitchFamily="18" charset="0"/>
              </a:rPr>
              <a:t>В соответствии с 131-ФЗ «Об общих принципах организации местного самоуправления в Российской Федерации» изменилась структура муниципального образования «</a:t>
            </a:r>
            <a:r>
              <a:rPr lang="ru-RU" sz="1500" dirty="0" err="1" smtClean="0">
                <a:latin typeface="Liberation Serif" pitchFamily="18" charset="0"/>
                <a:ea typeface="Liberation Serif" pitchFamily="18" charset="0"/>
                <a:cs typeface="Liberation Serif" pitchFamily="18" charset="0"/>
              </a:rPr>
              <a:t>Слободо-Туринский</a:t>
            </a:r>
            <a:r>
              <a:rPr lang="ru-RU" sz="1500" dirty="0" smtClean="0">
                <a:latin typeface="Liberation Serif" pitchFamily="18" charset="0"/>
                <a:ea typeface="Liberation Serif" pitchFamily="18" charset="0"/>
                <a:cs typeface="Liberation Serif" pitchFamily="18" charset="0"/>
              </a:rPr>
              <a:t> район». С 01.01.2006 года образованы четыре сельских поселения: </a:t>
            </a:r>
            <a:r>
              <a:rPr lang="ru-RU" sz="1500" dirty="0" err="1" smtClean="0">
                <a:latin typeface="Liberation Serif" pitchFamily="18" charset="0"/>
                <a:ea typeface="Liberation Serif" pitchFamily="18" charset="0"/>
                <a:cs typeface="Liberation Serif" pitchFamily="18" charset="0"/>
              </a:rPr>
              <a:t>Слободо-Туринское</a:t>
            </a:r>
            <a:r>
              <a:rPr lang="ru-RU" sz="1500" dirty="0" smtClean="0">
                <a:latin typeface="Liberation Serif" pitchFamily="18" charset="0"/>
                <a:ea typeface="Liberation Serif" pitchFamily="18" charset="0"/>
                <a:cs typeface="Liberation Serif" pitchFamily="18" charset="0"/>
              </a:rPr>
              <a:t>, </a:t>
            </a:r>
            <a:r>
              <a:rPr lang="ru-RU" sz="1500" dirty="0" err="1" smtClean="0">
                <a:latin typeface="Liberation Serif" pitchFamily="18" charset="0"/>
                <a:ea typeface="Liberation Serif" pitchFamily="18" charset="0"/>
                <a:cs typeface="Liberation Serif" pitchFamily="18" charset="0"/>
              </a:rPr>
              <a:t>Усть-Ницинское</a:t>
            </a:r>
            <a:r>
              <a:rPr lang="ru-RU" sz="1500" dirty="0" smtClean="0">
                <a:latin typeface="Liberation Serif" pitchFamily="18" charset="0"/>
                <a:ea typeface="Liberation Serif" pitchFamily="18" charset="0"/>
                <a:cs typeface="Liberation Serif" pitchFamily="18" charset="0"/>
              </a:rPr>
              <a:t>, </a:t>
            </a:r>
            <a:r>
              <a:rPr lang="ru-RU" sz="1500" dirty="0" err="1" smtClean="0">
                <a:latin typeface="Liberation Serif" pitchFamily="18" charset="0"/>
                <a:ea typeface="Liberation Serif" pitchFamily="18" charset="0"/>
                <a:cs typeface="Liberation Serif" pitchFamily="18" charset="0"/>
              </a:rPr>
              <a:t>Ницинское</a:t>
            </a:r>
            <a:r>
              <a:rPr lang="ru-RU" sz="1500" dirty="0" smtClean="0">
                <a:latin typeface="Liberation Serif" pitchFamily="18" charset="0"/>
                <a:ea typeface="Liberation Serif" pitchFamily="18" charset="0"/>
                <a:cs typeface="Liberation Serif" pitchFamily="18" charset="0"/>
              </a:rPr>
              <a:t> и Сладковское. </a:t>
            </a:r>
            <a:endParaRPr lang="ru-RU" sz="1500" dirty="0">
              <a:latin typeface="Liberation Serif" pitchFamily="18" charset="0"/>
              <a:ea typeface="Liberation Serif" pitchFamily="18" charset="0"/>
              <a:cs typeface="Liberation Serif"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sloboda.prihod.ru/users/30/230/editor_files/image/tmh150_l_205.jpg"/>
          <p:cNvPicPr/>
          <p:nvPr/>
        </p:nvPicPr>
        <p:blipFill>
          <a:blip r:embed="rId2" cstate="print">
            <a:lum bright="50000"/>
          </a:blip>
          <a:srcRect/>
          <a:stretch>
            <a:fillRect/>
          </a:stretch>
        </p:blipFill>
        <p:spPr bwMode="auto">
          <a:xfrm>
            <a:off x="1115616" y="123478"/>
            <a:ext cx="7920880" cy="4896544"/>
          </a:xfrm>
          <a:prstGeom prst="rect">
            <a:avLst/>
          </a:prstGeom>
          <a:noFill/>
          <a:ln w="9525">
            <a:noFill/>
            <a:miter lim="800000"/>
            <a:headEnd/>
            <a:tailEnd/>
          </a:ln>
        </p:spPr>
      </p:pic>
      <p:sp>
        <p:nvSpPr>
          <p:cNvPr id="2" name="Заголовок 1"/>
          <p:cNvSpPr>
            <a:spLocks noGrp="1"/>
          </p:cNvSpPr>
          <p:nvPr>
            <p:ph type="title"/>
          </p:nvPr>
        </p:nvSpPr>
        <p:spPr>
          <a:xfrm>
            <a:off x="1043608" y="0"/>
            <a:ext cx="7643192" cy="411510"/>
          </a:xfrm>
        </p:spPr>
        <p:txBody>
          <a:bodyPr>
            <a:normAutofit/>
          </a:bodyPr>
          <a:lstStyle/>
          <a:p>
            <a:pPr algn="l"/>
            <a:r>
              <a:rPr lang="en-US" sz="1300" dirty="0" smtClean="0">
                <a:latin typeface="Liberation Serif" pitchFamily="18" charset="0"/>
                <a:ea typeface="Liberation Serif" pitchFamily="18" charset="0"/>
                <a:cs typeface="Liberation Serif" pitchFamily="18" charset="0"/>
              </a:rPr>
              <a:t>I. </a:t>
            </a:r>
            <a:r>
              <a:rPr lang="ru-RU" sz="1300" dirty="0" smtClean="0">
                <a:latin typeface="Liberation Serif" pitchFamily="18" charset="0"/>
                <a:ea typeface="Liberation Serif" pitchFamily="18" charset="0"/>
                <a:cs typeface="Liberation Serif" pitchFamily="18" charset="0"/>
              </a:rPr>
              <a:t>Вводная часть</a:t>
            </a:r>
            <a:endParaRPr lang="ru-RU" sz="1300" dirty="0">
              <a:latin typeface="Liberation Serif" pitchFamily="18" charset="0"/>
              <a:ea typeface="Liberation Serif" pitchFamily="18" charset="0"/>
              <a:cs typeface="Liberation Serif" pitchFamily="18" charset="0"/>
            </a:endParaRPr>
          </a:p>
        </p:txBody>
      </p:sp>
      <p:sp>
        <p:nvSpPr>
          <p:cNvPr id="3" name="Содержимое 2"/>
          <p:cNvSpPr>
            <a:spLocks noGrp="1"/>
          </p:cNvSpPr>
          <p:nvPr>
            <p:ph idx="1"/>
          </p:nvPr>
        </p:nvSpPr>
        <p:spPr>
          <a:xfrm>
            <a:off x="1043608" y="411510"/>
            <a:ext cx="7643192" cy="4464496"/>
          </a:xfrm>
        </p:spPr>
        <p:txBody>
          <a:bodyPr>
            <a:normAutofit fontScale="32500" lnSpcReduction="20000"/>
          </a:bodyPr>
          <a:lstStyle/>
          <a:p>
            <a:pPr algn="ctr">
              <a:buNone/>
            </a:pPr>
            <a:r>
              <a:rPr lang="ru-RU" sz="4900" dirty="0" smtClean="0">
                <a:latin typeface="Liberation Serif" pitchFamily="18" charset="0"/>
                <a:ea typeface="Liberation Serif" pitchFamily="18" charset="0"/>
                <a:cs typeface="Liberation Serif" pitchFamily="18" charset="0"/>
              </a:rPr>
              <a:t>Основные задачи и приоритетные направления бюджетной и налоговой политики </a:t>
            </a:r>
            <a:r>
              <a:rPr lang="ru-RU" sz="4900" dirty="0" err="1" smtClean="0">
                <a:latin typeface="Liberation Serif" pitchFamily="18" charset="0"/>
                <a:ea typeface="Liberation Serif" pitchFamily="18" charset="0"/>
                <a:cs typeface="Liberation Serif" pitchFamily="18" charset="0"/>
              </a:rPr>
              <a:t>Слободо-Туринского</a:t>
            </a:r>
            <a:r>
              <a:rPr lang="ru-RU" sz="4900" dirty="0" smtClean="0">
                <a:latin typeface="Liberation Serif" pitchFamily="18" charset="0"/>
                <a:ea typeface="Liberation Serif" pitchFamily="18" charset="0"/>
                <a:cs typeface="Liberation Serif" pitchFamily="18" charset="0"/>
              </a:rPr>
              <a:t> муниципального района на 2020 год и плановый период 2021 и 2022 годов</a:t>
            </a:r>
          </a:p>
          <a:p>
            <a:pPr marL="4763" indent="355600">
              <a:buNone/>
            </a:pPr>
            <a:r>
              <a:rPr lang="ru-RU" sz="3500" dirty="0" smtClean="0">
                <a:latin typeface="Liberation Serif" pitchFamily="18" charset="0"/>
                <a:ea typeface="Liberation Serif" pitchFamily="18" charset="0"/>
                <a:cs typeface="Liberation Serif" pitchFamily="18" charset="0"/>
              </a:rPr>
              <a:t> </a:t>
            </a:r>
            <a:r>
              <a:rPr lang="ru-RU" sz="4300" dirty="0" smtClean="0">
                <a:latin typeface="Liberation Serif" pitchFamily="18" charset="0"/>
                <a:ea typeface="Liberation Serif" pitchFamily="18" charset="0"/>
                <a:cs typeface="Liberation Serif" pitchFamily="18" charset="0"/>
              </a:rPr>
              <a:t>Бюджетная политика </a:t>
            </a:r>
            <a:r>
              <a:rPr lang="ru-RU" sz="4300" dirty="0" err="1" smtClean="0">
                <a:latin typeface="Liberation Serif" pitchFamily="18" charset="0"/>
                <a:ea typeface="Liberation Serif" pitchFamily="18" charset="0"/>
                <a:cs typeface="Liberation Serif" pitchFamily="18" charset="0"/>
              </a:rPr>
              <a:t>Слободо-Туринского</a:t>
            </a:r>
            <a:r>
              <a:rPr lang="ru-RU" sz="4300" dirty="0" smtClean="0">
                <a:latin typeface="Liberation Serif" pitchFamily="18" charset="0"/>
                <a:ea typeface="Liberation Serif" pitchFamily="18" charset="0"/>
                <a:cs typeface="Liberation Serif" pitchFamily="18" charset="0"/>
              </a:rPr>
              <a:t> муниципального района на 2020 год и плановый период 2021 и 2022 годов основана на преемственности бюджетной политики в 2019 - 2024 годах с учетом достижения целей и решения задач по муниципальным программам.</a:t>
            </a:r>
          </a:p>
          <a:p>
            <a:pPr marL="0" indent="360363">
              <a:buNone/>
            </a:pPr>
            <a:r>
              <a:rPr lang="ru-RU" sz="4300" dirty="0" smtClean="0">
                <a:latin typeface="Liberation Serif" pitchFamily="18" charset="0"/>
                <a:ea typeface="Liberation Serif" pitchFamily="18" charset="0"/>
                <a:cs typeface="Liberation Serif" pitchFamily="18" charset="0"/>
              </a:rPr>
              <a:t>Бюджетная политика на территории </a:t>
            </a:r>
            <a:r>
              <a:rPr lang="ru-RU" sz="4300" dirty="0" err="1" smtClean="0">
                <a:latin typeface="Liberation Serif" pitchFamily="18" charset="0"/>
                <a:ea typeface="Liberation Serif" pitchFamily="18" charset="0"/>
                <a:cs typeface="Liberation Serif" pitchFamily="18" charset="0"/>
              </a:rPr>
              <a:t>Слободо-Туринского</a:t>
            </a:r>
            <a:r>
              <a:rPr lang="ru-RU" sz="4300" dirty="0" smtClean="0">
                <a:latin typeface="Liberation Serif" pitchFamily="18" charset="0"/>
                <a:ea typeface="Liberation Serif" pitchFamily="18" charset="0"/>
                <a:cs typeface="Liberation Serif" pitchFamily="18" charset="0"/>
              </a:rPr>
              <a:t> муниципального района на 2020 год и плановый период 2021 и 2022 годов должна соответствовать критериям последовательности, реалистичности, эффективности и </a:t>
            </a:r>
            <a:r>
              <a:rPr lang="ru-RU" sz="4300" dirty="0" err="1" smtClean="0">
                <a:latin typeface="Liberation Serif" pitchFamily="18" charset="0"/>
                <a:ea typeface="Liberation Serif" pitchFamily="18" charset="0"/>
                <a:cs typeface="Liberation Serif" pitchFamily="18" charset="0"/>
              </a:rPr>
              <a:t>адресности</a:t>
            </a:r>
            <a:r>
              <a:rPr lang="ru-RU" sz="4300" dirty="0" smtClean="0">
                <a:latin typeface="Liberation Serif" pitchFamily="18" charset="0"/>
                <a:ea typeface="Liberation Serif" pitchFamily="18" charset="0"/>
                <a:cs typeface="Liberation Serif" pitchFamily="18" charset="0"/>
              </a:rPr>
              <a:t>. Бюджетная политика будет направлена на финансовое обеспечение первоочередных расходов, связанных с выплатой заработной платы, на дальнейшее развитие экономики и социальной сферы, повышение уровня и качества жизни населения, решение приоритетных задач, обеспечение сбалансированности и устойчивости бюджетной системы </a:t>
            </a:r>
            <a:r>
              <a:rPr lang="ru-RU" sz="4300" dirty="0" err="1" smtClean="0">
                <a:latin typeface="Liberation Serif" pitchFamily="18" charset="0"/>
                <a:ea typeface="Liberation Serif" pitchFamily="18" charset="0"/>
                <a:cs typeface="Liberation Serif" pitchFamily="18" charset="0"/>
              </a:rPr>
              <a:t>Слободо-Туринского</a:t>
            </a:r>
            <a:r>
              <a:rPr lang="ru-RU" sz="4300" dirty="0" smtClean="0">
                <a:latin typeface="Liberation Serif" pitchFamily="18" charset="0"/>
                <a:ea typeface="Liberation Serif" pitchFamily="18" charset="0"/>
                <a:cs typeface="Liberation Serif" pitchFamily="18" charset="0"/>
              </a:rPr>
              <a:t> муниципального района, повышение эффективности бюджетных расходов. </a:t>
            </a:r>
          </a:p>
          <a:p>
            <a:pPr>
              <a:buNone/>
            </a:pPr>
            <a:r>
              <a:rPr lang="ru-RU" sz="4300" dirty="0" smtClean="0">
                <a:latin typeface="Liberation Serif" pitchFamily="18" charset="0"/>
                <a:ea typeface="Liberation Serif" pitchFamily="18" charset="0"/>
                <a:cs typeface="Liberation Serif" pitchFamily="18" charset="0"/>
              </a:rPr>
              <a:t>	Основными задачами бюджетной политики на 2020 - 2022 годы остаются:</a:t>
            </a:r>
          </a:p>
          <a:p>
            <a:pPr>
              <a:buNone/>
            </a:pPr>
            <a:r>
              <a:rPr lang="ru-RU" sz="4300" dirty="0" smtClean="0">
                <a:latin typeface="Liberation Serif" pitchFamily="18" charset="0"/>
                <a:ea typeface="Liberation Serif" pitchFamily="18" charset="0"/>
                <a:cs typeface="Liberation Serif" pitchFamily="18" charset="0"/>
              </a:rPr>
              <a:t>- обеспечение сбалансированности бюджета </a:t>
            </a:r>
            <a:r>
              <a:rPr lang="ru-RU" sz="4300" dirty="0" err="1" smtClean="0">
                <a:latin typeface="Liberation Serif" pitchFamily="18" charset="0"/>
                <a:ea typeface="Liberation Serif" pitchFamily="18" charset="0"/>
                <a:cs typeface="Liberation Serif" pitchFamily="18" charset="0"/>
              </a:rPr>
              <a:t>Слободо-Туринского</a:t>
            </a:r>
            <a:r>
              <a:rPr lang="ru-RU" sz="4300" dirty="0" smtClean="0">
                <a:latin typeface="Liberation Serif" pitchFamily="18" charset="0"/>
                <a:ea typeface="Liberation Serif" pitchFamily="18" charset="0"/>
                <a:cs typeface="Liberation Serif" pitchFamily="18" charset="0"/>
              </a:rPr>
              <a:t> муниципального района;</a:t>
            </a:r>
          </a:p>
          <a:p>
            <a:pPr>
              <a:buNone/>
            </a:pPr>
            <a:r>
              <a:rPr lang="ru-RU" sz="4300" dirty="0" smtClean="0">
                <a:latin typeface="Liberation Serif" pitchFamily="18" charset="0"/>
                <a:ea typeface="Liberation Serif" pitchFamily="18" charset="0"/>
                <a:cs typeface="Liberation Serif" pitchFamily="18" charset="0"/>
              </a:rPr>
              <a:t>- повышение качества управления бюджетным процессом главными распорядителями бюджетных средств;</a:t>
            </a:r>
          </a:p>
          <a:p>
            <a:pPr>
              <a:buNone/>
            </a:pPr>
            <a:r>
              <a:rPr lang="ru-RU" sz="4300" dirty="0" smtClean="0">
                <a:latin typeface="Liberation Serif" pitchFamily="18" charset="0"/>
                <a:ea typeface="Liberation Serif" pitchFamily="18" charset="0"/>
                <a:cs typeface="Liberation Serif" pitchFamily="18" charset="0"/>
              </a:rPr>
              <a:t>- повышение эффективности бюджетных расходов, в том числе за счет оптимизации закупок, максимально эффективного использования субсидий;</a:t>
            </a:r>
          </a:p>
          <a:p>
            <a:pPr>
              <a:buNone/>
            </a:pPr>
            <a:r>
              <a:rPr lang="ru-RU" sz="4300" dirty="0" smtClean="0">
                <a:latin typeface="Liberation Serif" pitchFamily="18" charset="0"/>
                <a:ea typeface="Liberation Serif" pitchFamily="18" charset="0"/>
                <a:cs typeface="Liberation Serif" pitchFamily="18" charset="0"/>
              </a:rPr>
              <a:t>- повышение эффективности мероприятий по мобилизации доходов в местный бюджет.</a:t>
            </a:r>
            <a:endParaRPr lang="ru-RU" sz="4300" dirty="0">
              <a:latin typeface="Liberation Serif" pitchFamily="18" charset="0"/>
              <a:ea typeface="Liberation Serif" pitchFamily="18" charset="0"/>
              <a:cs typeface="Liberation Serif"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Users\Елена\Desktop\Изображение 016.jpg"/>
          <p:cNvPicPr/>
          <p:nvPr/>
        </p:nvPicPr>
        <p:blipFill>
          <a:blip r:embed="rId2" cstate="print">
            <a:lum bright="40000"/>
          </a:blip>
          <a:srcRect/>
          <a:stretch>
            <a:fillRect/>
          </a:stretch>
        </p:blipFill>
        <p:spPr bwMode="auto">
          <a:xfrm>
            <a:off x="6084168" y="2427734"/>
            <a:ext cx="2880320" cy="2592288"/>
          </a:xfrm>
          <a:prstGeom prst="rect">
            <a:avLst/>
          </a:prstGeom>
          <a:noFill/>
          <a:ln w="9525">
            <a:noFill/>
            <a:miter lim="800000"/>
            <a:headEnd/>
            <a:tailEnd/>
          </a:ln>
        </p:spPr>
      </p:pic>
      <p:sp>
        <p:nvSpPr>
          <p:cNvPr id="2" name="Заголовок 1"/>
          <p:cNvSpPr>
            <a:spLocks noGrp="1"/>
          </p:cNvSpPr>
          <p:nvPr>
            <p:ph type="title"/>
          </p:nvPr>
        </p:nvSpPr>
        <p:spPr>
          <a:xfrm>
            <a:off x="1043608" y="0"/>
            <a:ext cx="7643192" cy="411510"/>
          </a:xfrm>
        </p:spPr>
        <p:txBody>
          <a:bodyPr>
            <a:normAutofit/>
          </a:bodyPr>
          <a:lstStyle/>
          <a:p>
            <a:pPr algn="l"/>
            <a:r>
              <a:rPr lang="en-US" sz="1300" dirty="0" smtClean="0">
                <a:latin typeface="Liberation Serif" pitchFamily="18" charset="0"/>
                <a:ea typeface="Liberation Serif" pitchFamily="18" charset="0"/>
                <a:cs typeface="Liberation Serif" pitchFamily="18" charset="0"/>
              </a:rPr>
              <a:t>I. </a:t>
            </a:r>
            <a:r>
              <a:rPr lang="ru-RU" sz="1300" dirty="0" smtClean="0">
                <a:latin typeface="Liberation Serif" pitchFamily="18" charset="0"/>
                <a:ea typeface="Liberation Serif" pitchFamily="18" charset="0"/>
                <a:cs typeface="Liberation Serif" pitchFamily="18" charset="0"/>
              </a:rPr>
              <a:t>Вводная часть</a:t>
            </a:r>
            <a:endParaRPr lang="ru-RU" sz="1300" dirty="0">
              <a:latin typeface="Liberation Serif" pitchFamily="18" charset="0"/>
              <a:ea typeface="Liberation Serif" pitchFamily="18" charset="0"/>
              <a:cs typeface="Liberation Serif" pitchFamily="18" charset="0"/>
            </a:endParaRPr>
          </a:p>
        </p:txBody>
      </p:sp>
      <p:sp>
        <p:nvSpPr>
          <p:cNvPr id="3" name="Содержимое 2"/>
          <p:cNvSpPr>
            <a:spLocks noGrp="1"/>
          </p:cNvSpPr>
          <p:nvPr>
            <p:ph idx="1"/>
          </p:nvPr>
        </p:nvSpPr>
        <p:spPr>
          <a:xfrm>
            <a:off x="1043608" y="411510"/>
            <a:ext cx="7643192" cy="4183113"/>
          </a:xfrm>
        </p:spPr>
        <p:txBody>
          <a:bodyPr>
            <a:normAutofit fontScale="92500" lnSpcReduction="20000"/>
          </a:bodyPr>
          <a:lstStyle/>
          <a:p>
            <a:pPr marL="4763" indent="355600" algn="ctr">
              <a:buNone/>
            </a:pPr>
            <a:r>
              <a:rPr lang="ru-RU" sz="1700" dirty="0" smtClean="0">
                <a:latin typeface="Liberation Serif" pitchFamily="18" charset="0"/>
                <a:ea typeface="Liberation Serif" pitchFamily="18" charset="0"/>
                <a:cs typeface="Liberation Serif" pitchFamily="18" charset="0"/>
              </a:rPr>
              <a:t>Основные задачи и приоритетные направления бюджетной и налоговой политики </a:t>
            </a:r>
            <a:r>
              <a:rPr lang="ru-RU" sz="1700" dirty="0" err="1" smtClean="0">
                <a:latin typeface="Liberation Serif" pitchFamily="18" charset="0"/>
                <a:ea typeface="Liberation Serif" pitchFamily="18" charset="0"/>
                <a:cs typeface="Liberation Serif" pitchFamily="18" charset="0"/>
              </a:rPr>
              <a:t>Слободо-Туринского</a:t>
            </a:r>
            <a:r>
              <a:rPr lang="ru-RU" sz="1700" dirty="0" smtClean="0">
                <a:latin typeface="Liberation Serif" pitchFamily="18" charset="0"/>
                <a:ea typeface="Liberation Serif" pitchFamily="18" charset="0"/>
                <a:cs typeface="Liberation Serif" pitchFamily="18" charset="0"/>
              </a:rPr>
              <a:t> муниципального района на 2020 год и плановый период 2021 и 2022 годов</a:t>
            </a:r>
          </a:p>
          <a:p>
            <a:pPr marL="4763" indent="355600">
              <a:buNone/>
            </a:pPr>
            <a:endParaRPr lang="ru-RU" sz="1400" dirty="0" smtClean="0">
              <a:latin typeface="Liberation Serif" pitchFamily="18" charset="0"/>
              <a:ea typeface="Liberation Serif" pitchFamily="18" charset="0"/>
              <a:cs typeface="Liberation Serif" pitchFamily="18" charset="0"/>
            </a:endParaRPr>
          </a:p>
          <a:p>
            <a:pPr marL="4763" indent="355600">
              <a:buNone/>
            </a:pPr>
            <a:r>
              <a:rPr lang="ru-RU" sz="1400" dirty="0" smtClean="0">
                <a:latin typeface="Liberation Serif" pitchFamily="18" charset="0"/>
                <a:ea typeface="Liberation Serif" pitchFamily="18" charset="0"/>
                <a:cs typeface="Liberation Serif" pitchFamily="18" charset="0"/>
              </a:rPr>
              <a:t>Налоговая политика </a:t>
            </a:r>
            <a:r>
              <a:rPr lang="ru-RU" sz="1400" dirty="0" err="1" smtClean="0">
                <a:latin typeface="Liberation Serif" pitchFamily="18" charset="0"/>
                <a:ea typeface="Liberation Serif" pitchFamily="18" charset="0"/>
                <a:cs typeface="Liberation Serif" pitchFamily="18" charset="0"/>
              </a:rPr>
              <a:t>Слободо-Туринского</a:t>
            </a:r>
            <a:r>
              <a:rPr lang="ru-RU" sz="1400" dirty="0" smtClean="0">
                <a:latin typeface="Liberation Serif" pitchFamily="18" charset="0"/>
                <a:ea typeface="Liberation Serif" pitchFamily="18" charset="0"/>
                <a:cs typeface="Liberation Serif" pitchFamily="18" charset="0"/>
              </a:rPr>
              <a:t> муниципального района ориентирована на следующие цели:</a:t>
            </a:r>
          </a:p>
          <a:p>
            <a:pPr marL="4763" indent="355600">
              <a:buNone/>
            </a:pPr>
            <a:r>
              <a:rPr lang="ru-RU" sz="1400" dirty="0" smtClean="0">
                <a:latin typeface="Liberation Serif" pitchFamily="18" charset="0"/>
                <a:ea typeface="Liberation Serif" pitchFamily="18" charset="0"/>
                <a:cs typeface="Liberation Serif" pitchFamily="18" charset="0"/>
              </a:rPr>
              <a:t>- поддержание достигнутого уровня налогового потенциала и создание условий для дальнейшего роста налоговых доходов, закрепленных за местным бюджетом;</a:t>
            </a:r>
          </a:p>
          <a:p>
            <a:pPr marL="4763" indent="355600">
              <a:buNone/>
            </a:pPr>
            <a:r>
              <a:rPr lang="ru-RU" sz="1400" dirty="0" smtClean="0">
                <a:latin typeface="Liberation Serif" pitchFamily="18" charset="0"/>
                <a:ea typeface="Liberation Serif" pitchFamily="18" charset="0"/>
                <a:cs typeface="Liberation Serif" pitchFamily="18" charset="0"/>
              </a:rPr>
              <a:t>- создание условий, препятствующих сокращению поступлений и способствующих обязательности уплаты налогов бизнесом.</a:t>
            </a:r>
          </a:p>
          <a:p>
            <a:pPr marL="4763" indent="355600">
              <a:buNone/>
            </a:pPr>
            <a:r>
              <a:rPr lang="ru-RU" sz="1400" dirty="0" smtClean="0">
                <a:latin typeface="Liberation Serif" pitchFamily="18" charset="0"/>
                <a:ea typeface="Liberation Serif" pitchFamily="18" charset="0"/>
                <a:cs typeface="Liberation Serif" pitchFamily="18" charset="0"/>
              </a:rPr>
              <a:t>Обеспечение открытости и прозрачности бюджетного процесса является одной из основных задач администрации </a:t>
            </a:r>
            <a:r>
              <a:rPr lang="ru-RU" sz="1400" dirty="0" err="1" smtClean="0">
                <a:latin typeface="Liberation Serif" pitchFamily="18" charset="0"/>
                <a:ea typeface="Liberation Serif" pitchFamily="18" charset="0"/>
                <a:cs typeface="Liberation Serif" pitchFamily="18" charset="0"/>
              </a:rPr>
              <a:t>Слободо-Туринского</a:t>
            </a:r>
            <a:r>
              <a:rPr lang="ru-RU" sz="1400" dirty="0" smtClean="0">
                <a:latin typeface="Liberation Serif" pitchFamily="18" charset="0"/>
                <a:ea typeface="Liberation Serif" pitchFamily="18" charset="0"/>
                <a:cs typeface="Liberation Serif" pitchFamily="18" charset="0"/>
              </a:rPr>
              <a:t> муниципального района.</a:t>
            </a:r>
          </a:p>
          <a:p>
            <a:pPr marL="4763" indent="355600">
              <a:buNone/>
            </a:pPr>
            <a:r>
              <a:rPr lang="ru-RU" sz="1400" dirty="0" smtClean="0">
                <a:latin typeface="Liberation Serif" pitchFamily="18" charset="0"/>
                <a:ea typeface="Liberation Serif" pitchFamily="18" charset="0"/>
                <a:cs typeface="Liberation Serif" pitchFamily="18" charset="0"/>
              </a:rPr>
              <a:t>Публикуемая в открытых источниках информация позволит гражданам составить представление о формировании доходов бюджета по видам основных источников, о направлениях расходования бюджетных средств и сделать выводы об эффективности расходов и целевом использовании средств.</a:t>
            </a:r>
          </a:p>
          <a:p>
            <a:pPr marL="4763" indent="355600">
              <a:buNone/>
            </a:pPr>
            <a:r>
              <a:rPr lang="ru-RU" sz="1400" dirty="0" smtClean="0">
                <a:latin typeface="Liberation Serif" pitchFamily="18" charset="0"/>
                <a:ea typeface="Liberation Serif" pitchFamily="18" charset="0"/>
                <a:cs typeface="Liberation Serif" pitchFamily="18" charset="0"/>
              </a:rPr>
              <a:t>Администрация </a:t>
            </a:r>
            <a:r>
              <a:rPr lang="ru-RU" sz="1400" dirty="0" err="1" smtClean="0">
                <a:latin typeface="Liberation Serif" pitchFamily="18" charset="0"/>
                <a:ea typeface="Liberation Serif" pitchFamily="18" charset="0"/>
                <a:cs typeface="Liberation Serif" pitchFamily="18" charset="0"/>
              </a:rPr>
              <a:t>Слободо-Туринского</a:t>
            </a:r>
            <a:r>
              <a:rPr lang="ru-RU" sz="1400" dirty="0" smtClean="0">
                <a:latin typeface="Liberation Serif" pitchFamily="18" charset="0"/>
                <a:ea typeface="Liberation Serif" pitchFamily="18" charset="0"/>
                <a:cs typeface="Liberation Serif" pitchFamily="18" charset="0"/>
              </a:rPr>
              <a:t> муниципального района заинтересована в участии как можно большего числа граждан в бюджетном процессе. </a:t>
            </a:r>
          </a:p>
          <a:p>
            <a:pPr marL="4763" indent="355600">
              <a:buNone/>
            </a:pPr>
            <a:r>
              <a:rPr lang="ru-RU" sz="1400" dirty="0" smtClean="0">
                <a:latin typeface="Liberation Serif" pitchFamily="18" charset="0"/>
                <a:ea typeface="Liberation Serif" pitchFamily="18" charset="0"/>
                <a:cs typeface="Liberation Serif" pitchFamily="18" charset="0"/>
              </a:rPr>
              <a:t>Для нас важно и ценно мнение каждого гражданина, как по совершенствованию бюджетного процесса, так и по формированию доходной и расходной частей бюджета.</a:t>
            </a:r>
            <a:endParaRPr lang="ru-RU" sz="1400" dirty="0">
              <a:latin typeface="Liberation Serif" pitchFamily="18" charset="0"/>
              <a:ea typeface="Liberation Serif" pitchFamily="18" charset="0"/>
              <a:cs typeface="Liberation Serif"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0"/>
            <a:ext cx="7643192" cy="411510"/>
          </a:xfrm>
        </p:spPr>
        <p:txBody>
          <a:bodyPr>
            <a:normAutofit/>
          </a:bodyPr>
          <a:lstStyle/>
          <a:p>
            <a:pPr algn="l"/>
            <a:r>
              <a:rPr lang="en-US" sz="1300" dirty="0" smtClean="0">
                <a:latin typeface="Liberation Serif" pitchFamily="18" charset="0"/>
                <a:ea typeface="Liberation Serif" pitchFamily="18" charset="0"/>
                <a:cs typeface="Liberation Serif" pitchFamily="18" charset="0"/>
              </a:rPr>
              <a:t>I. </a:t>
            </a:r>
            <a:r>
              <a:rPr lang="ru-RU" sz="1300" dirty="0" smtClean="0">
                <a:latin typeface="Liberation Serif" pitchFamily="18" charset="0"/>
                <a:ea typeface="Liberation Serif" pitchFamily="18" charset="0"/>
                <a:cs typeface="Liberation Serif" pitchFamily="18" charset="0"/>
              </a:rPr>
              <a:t>Вводная часть</a:t>
            </a:r>
            <a:endParaRPr lang="ru-RU" sz="1300" dirty="0">
              <a:latin typeface="Liberation Serif" pitchFamily="18" charset="0"/>
              <a:ea typeface="Liberation Serif" pitchFamily="18" charset="0"/>
              <a:cs typeface="Liberation Serif" pitchFamily="18" charset="0"/>
            </a:endParaRPr>
          </a:p>
        </p:txBody>
      </p:sp>
      <p:sp>
        <p:nvSpPr>
          <p:cNvPr id="3" name="Содержимое 2"/>
          <p:cNvSpPr>
            <a:spLocks noGrp="1"/>
          </p:cNvSpPr>
          <p:nvPr>
            <p:ph idx="1"/>
          </p:nvPr>
        </p:nvSpPr>
        <p:spPr>
          <a:xfrm>
            <a:off x="611560" y="357504"/>
            <a:ext cx="8280920" cy="4536504"/>
          </a:xfrm>
        </p:spPr>
        <p:txBody>
          <a:bodyPr>
            <a:normAutofit/>
          </a:bodyPr>
          <a:lstStyle/>
          <a:p>
            <a:pPr algn="ctr">
              <a:buNone/>
            </a:pPr>
            <a:r>
              <a:rPr lang="ru-RU" sz="2400" dirty="0" smtClean="0">
                <a:latin typeface="Liberation Serif" pitchFamily="18" charset="0"/>
                <a:ea typeface="Liberation Serif" pitchFamily="18" charset="0"/>
                <a:cs typeface="Liberation Serif" pitchFamily="18" charset="0"/>
              </a:rPr>
              <a:t>Этапы составления и утверждения бюджета района</a:t>
            </a:r>
          </a:p>
          <a:p>
            <a:pPr algn="ctr">
              <a:buNone/>
            </a:pPr>
            <a:endParaRPr lang="ru-RU" sz="2800" dirty="0">
              <a:latin typeface="Liberation Serif" pitchFamily="18" charset="0"/>
              <a:ea typeface="Liberation Serif" pitchFamily="18" charset="0"/>
              <a:cs typeface="Liberation Serif" pitchFamily="18" charset="0"/>
            </a:endParaRPr>
          </a:p>
          <a:p>
            <a:pPr algn="ctr">
              <a:buNone/>
            </a:pPr>
            <a:endParaRPr lang="ru-RU" sz="2800" dirty="0" smtClean="0">
              <a:latin typeface="Liberation Serif" pitchFamily="18" charset="0"/>
              <a:ea typeface="Liberation Serif" pitchFamily="18" charset="0"/>
              <a:cs typeface="Liberation Serif" pitchFamily="18" charset="0"/>
            </a:endParaRPr>
          </a:p>
          <a:p>
            <a:pPr algn="ctr">
              <a:buNone/>
            </a:pPr>
            <a:endParaRPr lang="ru-RU" sz="2800" dirty="0">
              <a:latin typeface="Liberation Serif" pitchFamily="18" charset="0"/>
              <a:ea typeface="Liberation Serif" pitchFamily="18" charset="0"/>
              <a:cs typeface="Liberation Serif" pitchFamily="18" charset="0"/>
            </a:endParaRPr>
          </a:p>
          <a:p>
            <a:pPr algn="ctr">
              <a:buNone/>
            </a:pPr>
            <a:endParaRPr lang="ru-RU" sz="2800" dirty="0" smtClean="0">
              <a:latin typeface="Liberation Serif" pitchFamily="18" charset="0"/>
              <a:ea typeface="Liberation Serif" pitchFamily="18" charset="0"/>
              <a:cs typeface="Liberation Serif" pitchFamily="18" charset="0"/>
            </a:endParaRPr>
          </a:p>
          <a:p>
            <a:pPr algn="ctr">
              <a:buNone/>
            </a:pPr>
            <a:endParaRPr lang="ru-RU" sz="2800" dirty="0">
              <a:latin typeface="Liberation Serif" pitchFamily="18" charset="0"/>
              <a:ea typeface="Liberation Serif" pitchFamily="18" charset="0"/>
              <a:cs typeface="Liberation Serif" pitchFamily="18" charset="0"/>
            </a:endParaRPr>
          </a:p>
          <a:p>
            <a:pPr algn="just">
              <a:buNone/>
            </a:pPr>
            <a:endParaRPr lang="ru-RU" sz="2800" dirty="0" smtClean="0">
              <a:latin typeface="Liberation Serif" pitchFamily="18" charset="0"/>
              <a:ea typeface="Liberation Serif" pitchFamily="18" charset="0"/>
              <a:cs typeface="Liberation Serif" pitchFamily="18" charset="0"/>
            </a:endParaRPr>
          </a:p>
          <a:p>
            <a:pPr algn="just">
              <a:buNone/>
            </a:pPr>
            <a:r>
              <a:rPr lang="ru-RU" sz="1050" dirty="0" smtClean="0">
                <a:latin typeface="Liberation Serif" pitchFamily="18" charset="0"/>
                <a:ea typeface="Liberation Serif" pitchFamily="18" charset="0"/>
                <a:cs typeface="Liberation Serif" pitchFamily="18" charset="0"/>
              </a:rPr>
              <a:t>	</a:t>
            </a:r>
            <a:r>
              <a:rPr lang="en-US" sz="1050" dirty="0" smtClean="0">
                <a:latin typeface="Liberation Serif" pitchFamily="18" charset="0"/>
                <a:ea typeface="Liberation Serif" pitchFamily="18" charset="0"/>
                <a:cs typeface="Liberation Serif" pitchFamily="18" charset="0"/>
              </a:rPr>
              <a:t>     </a:t>
            </a:r>
            <a:r>
              <a:rPr lang="ru-RU" sz="1050" dirty="0" smtClean="0">
                <a:latin typeface="Liberation Serif" pitchFamily="18" charset="0"/>
                <a:ea typeface="Liberation Serif" pitchFamily="18" charset="0"/>
                <a:cs typeface="Liberation Serif" pitchFamily="18" charset="0"/>
              </a:rPr>
              <a:t>Каждый </a:t>
            </a:r>
            <a:r>
              <a:rPr lang="ru-RU" sz="1050" dirty="0">
                <a:latin typeface="Liberation Serif" pitchFamily="18" charset="0"/>
                <a:ea typeface="Liberation Serif" pitchFamily="18" charset="0"/>
                <a:cs typeface="Liberation Serif" pitchFamily="18" charset="0"/>
              </a:rPr>
              <a:t>житель </a:t>
            </a:r>
            <a:r>
              <a:rPr lang="ru-RU" sz="1050" dirty="0" err="1">
                <a:latin typeface="Liberation Serif" pitchFamily="18" charset="0"/>
                <a:ea typeface="Liberation Serif" pitchFamily="18" charset="0"/>
                <a:cs typeface="Liberation Serif" pitchFamily="18" charset="0"/>
              </a:rPr>
              <a:t>Слободо-Туринского</a:t>
            </a:r>
            <a:r>
              <a:rPr lang="ru-RU" sz="1050" dirty="0">
                <a:latin typeface="Liberation Serif" pitchFamily="18" charset="0"/>
                <a:ea typeface="Liberation Serif" pitchFamily="18" charset="0"/>
                <a:cs typeface="Liberation Serif" pitchFamily="18" charset="0"/>
              </a:rPr>
              <a:t> района может принять участие в обсуждении бюджета района (Порядок проведения </a:t>
            </a:r>
            <a:r>
              <a:rPr lang="ru-RU" sz="1050" dirty="0" smtClean="0">
                <a:latin typeface="Liberation Serif" pitchFamily="18" charset="0"/>
                <a:ea typeface="Liberation Serif" pitchFamily="18" charset="0"/>
                <a:cs typeface="Liberation Serif" pitchFamily="18" charset="0"/>
              </a:rPr>
              <a:t>Публичных </a:t>
            </a:r>
            <a:r>
              <a:rPr lang="ru-RU" sz="1050" dirty="0">
                <a:latin typeface="Liberation Serif" pitchFamily="18" charset="0"/>
                <a:ea typeface="Liberation Serif" pitchFamily="18" charset="0"/>
                <a:cs typeface="Liberation Serif" pitchFamily="18" charset="0"/>
              </a:rPr>
              <a:t>слушаний утвержден Решением Думы МО </a:t>
            </a:r>
            <a:r>
              <a:rPr lang="ru-RU" sz="1050" dirty="0" err="1">
                <a:latin typeface="Liberation Serif" pitchFamily="18" charset="0"/>
                <a:ea typeface="Liberation Serif" pitchFamily="18" charset="0"/>
                <a:cs typeface="Liberation Serif" pitchFamily="18" charset="0"/>
              </a:rPr>
              <a:t>Слободо-Туринского</a:t>
            </a:r>
            <a:r>
              <a:rPr lang="ru-RU" sz="1050" dirty="0">
                <a:latin typeface="Liberation Serif" pitchFamily="18" charset="0"/>
                <a:ea typeface="Liberation Serif" pitchFamily="18" charset="0"/>
                <a:cs typeface="Liberation Serif" pitchFamily="18" charset="0"/>
              </a:rPr>
              <a:t> муниципального района от </a:t>
            </a:r>
            <a:r>
              <a:rPr lang="ru-RU" sz="1050" dirty="0" smtClean="0">
                <a:latin typeface="Liberation Serif" pitchFamily="18" charset="0"/>
                <a:ea typeface="Liberation Serif" pitchFamily="18" charset="0"/>
                <a:cs typeface="Liberation Serif" pitchFamily="18" charset="0"/>
              </a:rPr>
              <a:t>28.09.2007 </a:t>
            </a:r>
            <a:r>
              <a:rPr lang="ru-RU" sz="1050" dirty="0">
                <a:latin typeface="Liberation Serif" pitchFamily="18" charset="0"/>
                <a:ea typeface="Liberation Serif" pitchFamily="18" charset="0"/>
                <a:cs typeface="Liberation Serif" pitchFamily="18" charset="0"/>
              </a:rPr>
              <a:t>года № 319</a:t>
            </a:r>
            <a:r>
              <a:rPr lang="ru-RU" sz="1050" dirty="0" smtClean="0">
                <a:latin typeface="Liberation Serif" pitchFamily="18" charset="0"/>
                <a:ea typeface="Liberation Serif" pitchFamily="18" charset="0"/>
                <a:cs typeface="Liberation Serif" pitchFamily="18" charset="0"/>
              </a:rPr>
              <a:t>).</a:t>
            </a:r>
          </a:p>
          <a:p>
            <a:pPr algn="just">
              <a:buNone/>
            </a:pPr>
            <a:endParaRPr lang="ru-RU" sz="1050" dirty="0">
              <a:latin typeface="Liberation Serif" pitchFamily="18" charset="0"/>
              <a:ea typeface="Liberation Serif" pitchFamily="18" charset="0"/>
              <a:cs typeface="Liberation Serif" pitchFamily="18" charset="0"/>
            </a:endParaRPr>
          </a:p>
        </p:txBody>
      </p:sp>
      <p:graphicFrame>
        <p:nvGraphicFramePr>
          <p:cNvPr id="7" name="Схема 6"/>
          <p:cNvGraphicFramePr/>
          <p:nvPr>
            <p:extLst>
              <p:ext uri="{D42A27DB-BD31-4B8C-83A1-F6EECF244321}">
                <p14:modId xmlns:p14="http://schemas.microsoft.com/office/powerpoint/2010/main" val="2174761728"/>
              </p:ext>
            </p:extLst>
          </p:nvPr>
        </p:nvGraphicFramePr>
        <p:xfrm>
          <a:off x="1115616" y="771550"/>
          <a:ext cx="7776864" cy="2808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Схема 7"/>
          <p:cNvGraphicFramePr/>
          <p:nvPr/>
        </p:nvGraphicFramePr>
        <p:xfrm>
          <a:off x="1115616" y="4155926"/>
          <a:ext cx="7848872" cy="7797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21557</TotalTime>
  <Words>4768</Words>
  <Application>Microsoft Office PowerPoint</Application>
  <PresentationFormat>Экран (16:9)</PresentationFormat>
  <Paragraphs>1306</Paragraphs>
  <Slides>55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55</vt:i4>
      </vt:variant>
    </vt:vector>
  </HeadingPairs>
  <TitlesOfParts>
    <vt:vector size="56" baseType="lpstr">
      <vt:lpstr>Солнцестояние</vt:lpstr>
      <vt:lpstr>Презентация PowerPoint</vt:lpstr>
      <vt:lpstr> Уважаемые жители Слободо-Туринского района!</vt:lpstr>
      <vt:lpstr>I. Вводная часть</vt:lpstr>
      <vt:lpstr>Бюджетный процесс – ежегодное формирование и исполнение бюджета</vt:lpstr>
      <vt:lpstr>I. Вводная часть</vt:lpstr>
      <vt:lpstr>I. Вводная часть</vt:lpstr>
      <vt:lpstr>I. Вводная часть</vt:lpstr>
      <vt:lpstr>I. Вводная часть</vt:lpstr>
      <vt:lpstr>I. Вводная часть</vt:lpstr>
      <vt:lpstr>I. Вводная часть</vt:lpstr>
      <vt:lpstr>I. Вводная часть</vt:lpstr>
      <vt:lpstr>II. Общие характеристики бюджета  Проект бюджета Слободо-Туринского муниципального района на 2020 год сформирован с соблюдением программно-целевого принципа</vt:lpstr>
      <vt:lpstr>II. Общие характеристики бюджета</vt:lpstr>
      <vt:lpstr>II. Общие характеристики бюджета</vt:lpstr>
      <vt:lpstr>III. Доходы бюджета</vt:lpstr>
      <vt:lpstr>III. Доходы бюджета</vt:lpstr>
      <vt:lpstr>III. Доходы бюджета</vt:lpstr>
      <vt:lpstr> </vt:lpstr>
      <vt:lpstr>Структура доходов бюджета на 2020 год</vt:lpstr>
      <vt:lpstr>Структура налоговых и неналоговых доходов бюджета на 2020 год</vt:lpstr>
      <vt:lpstr>Структура безвозмездных поступлений в бюджете  Слободо-Туринского муниципального района на 2020 года</vt:lpstr>
      <vt:lpstr>При расчете прогноза на 2020-2022 годы учтено изменение дополнительного норматива отчислений в бюджет Слободо-Туринского муниципального района, заменяемого дотацию на выравнивание бюджетной обеспеченности</vt:lpstr>
      <vt:lpstr>III. Доходы бюджета</vt:lpstr>
      <vt:lpstr>При расчете прогноза на 2020-2022 годы учтено изменение налогового законодательства. </vt:lpstr>
      <vt:lpstr>Презентация PowerPoint</vt:lpstr>
      <vt:lpstr>Расходы бюджета</vt:lpstr>
      <vt:lpstr>IV. Расходы бюджета</vt:lpstr>
      <vt:lpstr>      Расходы бюджета       в бюджете запланированы расходы в том числе:</vt:lpstr>
      <vt:lpstr>IV. Расходы бюджета</vt:lpstr>
      <vt:lpstr>Установлен объем бюджетных ассигнований на реализацию 12 муниципальных программ:</vt:lpstr>
      <vt:lpstr>СТРУКТУРА РАСХОДОВ БЮДЖЕТА СЛОБОДО-ТУРИНСКОГО МУНИЦИПАЛЬНОГО РАЙОНА НА 2020 ГОД ПО ОСНОВНЫМ РАЗДЕЛАМ</vt:lpstr>
      <vt:lpstr>ДИНАМИКА РАСХОДОВ БЮДЖЕТА СЛОБОДО-ТУРИНСКОГО МУНИЦИПАЛЬНОГО РАЙОНА НА 2020 ГОД  В СРАВНЕНИИ С 2018 И 2019 ГОДЫ        тыс. рублей</vt:lpstr>
      <vt:lpstr>Общегосударственные вопросы 61 741,9 тыс. руб. – будет направлено на финансирование общегосударственных вопросов в 2020 году</vt:lpstr>
      <vt:lpstr>Национальная оборона 1 067,7 тыс. руб. – передача полномочий в бюджеты сельских поселений на осуществление первичного воинского учета на территориях, где отсутствуют военные комиссариаты в           2020 году</vt:lpstr>
      <vt:lpstr>Национальная безопасность и правоохранительная деятельность 8 743,0 тыс. рублей – будет направлено на финансирование в 2020 году</vt:lpstr>
      <vt:lpstr>Национальная экономика 67 208,5 – тыс. руб. – будет направлено на финансирование национальной экономики в 2020 году</vt:lpstr>
      <vt:lpstr>Жилищно-коммунальное хозяйство 18 556 тыс. руб. – будет направлено на финансирование жилищно-коммунальное хозяйство в 2020 году</vt:lpstr>
      <vt:lpstr>Охрана окружающей среды 900 тыс. руб. – будет направлено на финансирование в 2020 году</vt:lpstr>
      <vt:lpstr>Образование 464 165 тыс. руб. – будет направлено на финансирование образования в 2020 году</vt:lpstr>
      <vt:lpstr>Культура, кинематография 8 180,1 тыс. руб. – будет направлено на финансирование культуры в 2020 году</vt:lpstr>
      <vt:lpstr>Социальная политика 78 865,4 тыс. руб. – будет направлено на финансирование социальной политики в 2020 году</vt:lpstr>
      <vt:lpstr>Физическая культура и спорт 849 тыс. руб. – будет направлено на финансирование физической культуры и спорта в 2020 году</vt:lpstr>
      <vt:lpstr>Обслуживание муниципального долга 8 тыс. руб. – будет направлено на финансирование в 2020 году</vt:lpstr>
      <vt:lpstr>Межбюджетные трансферты 161 262,7 тыс. руб. – будет направлено на финансирование в 2020 году</vt:lpstr>
      <vt:lpstr>Динамика доходов и расходов бюджета за 2012-2022 годы</vt:lpstr>
      <vt:lpstr>ВЕДОМСТВЕННАЯ СТРУКТУРА РАСХОДОВ МЕСТНОГО БЮДЖЕТА СЛОБОДО-ТУРИНСКОГО МУНИЦИПАЛЬНОГО РАЙОНА НА 2020 ГОД И ПЛАНОВЫЙ ПЕРИОД 2021 И                               2022 ГОДОВ           тыс. рублей</vt:lpstr>
      <vt:lpstr>КАК ВЫГЛЯДИТ БЮДЖЕТ В РАЗРЕЗЕ МУНИЦИПАЛЬНЫХ ПРОГРАММ И НЕПРОГРАММНЫХ НАПРАВЛЕНИЙ ДЕЯТЕЛЬНОСТИ НА 2020 ГОД И ПЛАНОВЫЙ ПЕРИОД 2021 И 2022 ГОДЫ        тыс. рублей</vt:lpstr>
      <vt:lpstr>Презентация PowerPoint</vt:lpstr>
      <vt:lpstr>Структура муниципальных программ Слободо-Туринского муниципального района на 2020 год.</vt:lpstr>
      <vt:lpstr>Структура программно-целевого бюджета по расходам</vt:lpstr>
      <vt:lpstr>Структура муниципального долга Слободо-Туринского муниципального района за 2016-2021 годы.</vt:lpstr>
      <vt:lpstr>ОСНОВНЫЕ ХАРАКТЕРИСТИКИ БЮДЖЕТА СЛОБОДО-ТУРИНСКОГО МУНИЦИПАЛЬНОГО РАЙОНА НА 2020 ГОД       тыс. рублей</vt:lpstr>
      <vt:lpstr>ОСНОВНЫЕ ХАРАКТЕРИСТИКИ БЮДЖЕТА СЛОБОДО-ТУРИНСКОГО МУНИЦИПАЛЬНОГО РАЙОНА НА ПЛАНОВЫЙ ПЕРИОД 2021 и 2022 ГОДОВ                                        тыс. рублей</vt:lpstr>
      <vt:lpstr>Межбюджетные трансферты на 2020 год и плановый период 2021 и 2022 годы                                               тыс. рублей</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Слободо-Туринский муниципальный район  Бюджет для граждан  К решению «О бюджете Слободо-Туринского муниципального района на 2016 год»  2016 год</dc:title>
  <dc:creator>Сергей</dc:creator>
  <cp:lastModifiedBy>пользователь</cp:lastModifiedBy>
  <cp:revision>1690</cp:revision>
  <cp:lastPrinted>2017-12-06T10:15:21Z</cp:lastPrinted>
  <dcterms:created xsi:type="dcterms:W3CDTF">2016-07-05T04:33:38Z</dcterms:created>
  <dcterms:modified xsi:type="dcterms:W3CDTF">2019-12-12T05:20:00Z</dcterms:modified>
</cp:coreProperties>
</file>